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6" r:id="rId4"/>
    <p:sldId id="273" r:id="rId5"/>
    <p:sldId id="268" r:id="rId6"/>
    <p:sldId id="269" r:id="rId7"/>
    <p:sldId id="271" r:id="rId8"/>
    <p:sldId id="270" r:id="rId9"/>
    <p:sldId id="272" r:id="rId10"/>
    <p:sldId id="265" r:id="rId11"/>
    <p:sldId id="25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49824" y="1385047"/>
            <a:ext cx="5150224" cy="1876607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Формы, методы и приемы обучения, повышающие степень активности учащихся в учебном процессе</a:t>
            </a:r>
            <a:r>
              <a:rPr lang="ru-RU" sz="3600" b="1" dirty="0" smtClean="0"/>
              <a:t>.</a:t>
            </a:r>
            <a:endParaRPr lang="ru-RU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42448" y="3376410"/>
            <a:ext cx="5394078" cy="1366187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rgbClr val="FFC000"/>
                </a:solidFill>
              </a:rPr>
              <a:t>Асонкова</a:t>
            </a:r>
            <a:r>
              <a:rPr lang="ru-RU" sz="2400" dirty="0" smtClean="0">
                <a:solidFill>
                  <a:srgbClr val="FFC000"/>
                </a:solidFill>
              </a:rPr>
              <a:t> З.А.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ГОУ РК «РЦО»</a:t>
            </a:r>
          </a:p>
          <a:p>
            <a:r>
              <a:rPr lang="ru-RU" sz="2400" dirty="0" smtClean="0">
                <a:solidFill>
                  <a:srgbClr val="FFC000"/>
                </a:solidFill>
              </a:rPr>
              <a:t>г.Сыктывкар</a:t>
            </a:r>
            <a:endParaRPr lang="ru-RU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0377" y="900753"/>
            <a:ext cx="847526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ролевые игры и драматизация;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 игровые приемы;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творческие задания  и конкурсы;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коммуникативные задания ( </a:t>
            </a:r>
            <a:r>
              <a:rPr lang="ru-RU" sz="1400" dirty="0" smtClean="0">
                <a:solidFill>
                  <a:srgbClr val="FFFF00"/>
                </a:solidFill>
              </a:rPr>
              <a:t>ТИО-ТЕХНОЛОГИЯ ИНТЕРАКТИВНОГО ОБУЧЕНИЯ –РАБОТА В ГРУППАХ, ПАРАХ, ДИСПУТЫ, ДИСКУССИИИ)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использование песни;</a:t>
            </a:r>
            <a:r>
              <a:rPr lang="ru-RU" b="1" u="sng" dirty="0" smtClean="0">
                <a:solidFill>
                  <a:srgbClr val="FFFF00"/>
                </a:solidFill>
              </a:rPr>
              <a:t> -   пение способствует улучшению иноязычного произношения,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u="sng" dirty="0" smtClean="0">
                <a:solidFill>
                  <a:srgbClr val="FFFF00"/>
                </a:solidFill>
              </a:rPr>
              <a:t> -  развивает память,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u="sng" dirty="0" smtClean="0">
                <a:solidFill>
                  <a:srgbClr val="FFFF00"/>
                </a:solidFill>
              </a:rPr>
              <a:t>-   несет большой эстетический и воспитательный потенциал.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u="sng" dirty="0" smtClean="0">
                <a:solidFill>
                  <a:srgbClr val="FFFF00"/>
                </a:solidFill>
              </a:rPr>
              <a:t> -  пение вносит в урок разнообразие,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u="sng" dirty="0" smtClean="0">
                <a:solidFill>
                  <a:srgbClr val="FFFF00"/>
                </a:solidFill>
              </a:rPr>
              <a:t>-   снимает усталость.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   </a:t>
            </a:r>
            <a:r>
              <a:rPr lang="ru-RU" dirty="0" err="1" smtClean="0">
                <a:solidFill>
                  <a:srgbClr val="FFFF00"/>
                </a:solidFill>
              </a:rPr>
              <a:t>мультимедийные</a:t>
            </a:r>
            <a:r>
              <a:rPr lang="ru-RU" dirty="0" smtClean="0">
                <a:solidFill>
                  <a:srgbClr val="FFFF00"/>
                </a:solidFill>
              </a:rPr>
              <a:t>  продукты (</a:t>
            </a:r>
            <a:r>
              <a:rPr lang="ru-RU" b="1" u="sng" dirty="0" smtClean="0">
                <a:solidFill>
                  <a:srgbClr val="FFFF00"/>
                </a:solidFill>
              </a:rPr>
              <a:t>активизации внимания, восприятия, мышления, воображения, памяти, творческих способностей и познавательных интересов;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u="sng" dirty="0" smtClean="0">
                <a:solidFill>
                  <a:srgbClr val="FFFF00"/>
                </a:solidFill>
              </a:rPr>
              <a:t>достижению высоких результатов;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u="sng" dirty="0" smtClean="0">
                <a:solidFill>
                  <a:srgbClr val="FFFF00"/>
                </a:solidFill>
              </a:rPr>
              <a:t>изменению стиля урока - урок стал насыщеннее, продуктивнее, эмоционально богаче;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u="sng" dirty="0" smtClean="0">
                <a:solidFill>
                  <a:srgbClr val="FFFF00"/>
                </a:solidFill>
              </a:rPr>
              <a:t>повышению мотивации учащихся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Нестандартные уроки (путешествие, экскурсия, проект)декада ,олимпиады;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FFFF00"/>
                </a:solidFill>
              </a:rPr>
              <a:t>Интегративные уроки (английский + рисование, музыка, пение).</a:t>
            </a:r>
          </a:p>
          <a:p>
            <a:r>
              <a:rPr lang="ru-RU" dirty="0" smtClean="0"/>
              <a:t>    </a:t>
            </a:r>
            <a:endParaRPr lang="ru-RU" dirty="0"/>
          </a:p>
        </p:txBody>
      </p:sp>
      <p:pic>
        <p:nvPicPr>
          <p:cNvPr id="6" name="Picture 8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 l="25779" r="25779"/>
          <a:stretch>
            <a:fillRect/>
          </a:stretch>
        </p:blipFill>
        <p:spPr bwMode="auto">
          <a:xfrm>
            <a:off x="5677469" y="0"/>
            <a:ext cx="1624421" cy="17102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627797" y="941696"/>
            <a:ext cx="7887553" cy="5235267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Прием «корзина идей» </a:t>
            </a:r>
          </a:p>
          <a:p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Прием «составление кластера» (На стадии вызова – для стимулирования мыслительной деятельности. На стадии осмысления – для структурирования учебного материала. На стадии рефлексии – при подведении итогов того, что учащиеся изучили. Кластер может быть использован также для организации индивидуальной и групповой работы )</a:t>
            </a:r>
          </a:p>
          <a:p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Прием «пометки на полях»-ИНСЕРТ</a:t>
            </a:r>
          </a:p>
          <a:p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Прием составления маркировочной таблицы «ЗУХ»</a:t>
            </a:r>
          </a:p>
          <a:p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Прием «написание </a:t>
            </a:r>
            <a:r>
              <a:rPr lang="ru-RU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синквейна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Прием «учебный мозговой штурм» </a:t>
            </a:r>
            <a:endParaRPr lang="en-US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Warming-up (shopping bag, what is missing, drawing games)</a:t>
            </a:r>
          </a:p>
          <a:p>
            <a:pPr>
              <a:buNone/>
            </a:pPr>
            <a:r>
              <a:rPr lang="en-US" sz="24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www.teindia.nic.in&gt;teacher_trg_module   </a:t>
            </a:r>
            <a:endParaRPr lang="ru-RU" sz="2400" dirty="0" smtClean="0">
              <a:solidFill>
                <a:schemeClr val="accent5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1799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846160" y="961642"/>
            <a:ext cx="7629830" cy="569846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FFFF00"/>
                </a:solidFill>
              </a:rPr>
              <a:t>Синквейны</a:t>
            </a:r>
            <a:r>
              <a:rPr lang="ru-RU" b="1" dirty="0" smtClean="0">
                <a:solidFill>
                  <a:srgbClr val="FFFF00"/>
                </a:solidFill>
              </a:rPr>
              <a:t> по теме «Рождество в Британии”,”Новый год в России ”(декада 2016-17)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255" y="1825625"/>
            <a:ext cx="7739489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Участие в сетевом проекте «Я слышу цвет, я вижу звук» на английском языке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255" y="1825625"/>
            <a:ext cx="7739489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Участие в сетевом страноведческом конкурсе «Знаешь ли ты Великобританию»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255" y="1825625"/>
            <a:ext cx="7739489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Школьный сетевой проект про кино(викторина на английском языке)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255" y="1825625"/>
            <a:ext cx="7739489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Участие в сетевых олимпиадах по английскому языку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255" y="1825625"/>
            <a:ext cx="7739489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FFFF00"/>
                </a:solidFill>
              </a:rPr>
              <a:t>Для эффективного обучения важно: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09433" y="1351128"/>
            <a:ext cx="8105917" cy="4825835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b="1" u="sng" dirty="0" smtClean="0">
                <a:solidFill>
                  <a:srgbClr val="FFFF00"/>
                </a:solidFill>
              </a:rPr>
              <a:t>изучать личность каждого ученика и коллектив в целом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u="sng" dirty="0" smtClean="0">
                <a:solidFill>
                  <a:srgbClr val="FFFF00"/>
                </a:solidFill>
              </a:rPr>
              <a:t>использовать при организации общения по возможности такие ситуации и предлагать такие задачи, которые затрагивают интересы ученика, связанные с его личным опытом, побуждающие школьника использовать осваиваемый материал для выражения своих мыслей в соответствии с той или иной ситуацией общения;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u="sng" dirty="0" smtClean="0">
                <a:solidFill>
                  <a:srgbClr val="FFFF00"/>
                </a:solidFill>
              </a:rPr>
              <a:t>поддерживать интерес к учащимся с низким речевым статусом и низким статусом популярности при организации парной и групповой форм работы</a:t>
            </a:r>
            <a:r>
              <a:rPr lang="ru-RU" u="sng" dirty="0" smtClean="0">
                <a:solidFill>
                  <a:srgbClr val="FFFF00"/>
                </a:solidFill>
              </a:rPr>
              <a:t>;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u="sng" dirty="0" smtClean="0">
                <a:solidFill>
                  <a:srgbClr val="FFFF00"/>
                </a:solidFill>
              </a:rPr>
              <a:t>систематически обращать внимание коллектива учащихся на успехи отдельных детей в деятельности.</a:t>
            </a:r>
            <a:endParaRPr lang="ru-RU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97892"/>
            <a:ext cx="7886700" cy="795801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Slide title</a:t>
            </a:r>
            <a:endParaRPr lang="ru-RU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grpSp>
        <p:nvGrpSpPr>
          <p:cNvPr id="78" name="Group 2"/>
          <p:cNvGrpSpPr>
            <a:grpSpLocks/>
          </p:cNvGrpSpPr>
          <p:nvPr/>
        </p:nvGrpSpPr>
        <p:grpSpPr bwMode="auto">
          <a:xfrm>
            <a:off x="2133600" y="4643716"/>
            <a:ext cx="5105400" cy="555625"/>
            <a:chOff x="1248" y="1440"/>
            <a:chExt cx="3216" cy="350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2256" y="1482"/>
              <a:ext cx="15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>
                  <a:solidFill>
                    <a:srgbClr val="000000"/>
                  </a:solidFill>
                </a:rPr>
                <a:t>Click to add Title</a:t>
              </a: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83" name="Group 7"/>
          <p:cNvGrpSpPr>
            <a:grpSpLocks/>
          </p:cNvGrpSpPr>
          <p:nvPr/>
        </p:nvGrpSpPr>
        <p:grpSpPr bwMode="auto">
          <a:xfrm>
            <a:off x="2133600" y="2129116"/>
            <a:ext cx="5105400" cy="555625"/>
            <a:chOff x="1248" y="2030"/>
            <a:chExt cx="3216" cy="350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15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 dirty="0">
                  <a:solidFill>
                    <a:srgbClr val="000000"/>
                  </a:solidFill>
                </a:rPr>
                <a:t>Click to add Title</a:t>
              </a: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88" name="Group 12"/>
          <p:cNvGrpSpPr>
            <a:grpSpLocks/>
          </p:cNvGrpSpPr>
          <p:nvPr/>
        </p:nvGrpSpPr>
        <p:grpSpPr bwMode="auto">
          <a:xfrm>
            <a:off x="2133600" y="2967316"/>
            <a:ext cx="5105400" cy="555625"/>
            <a:chOff x="1248" y="2640"/>
            <a:chExt cx="3216" cy="350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5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 dirty="0">
                  <a:solidFill>
                    <a:srgbClr val="000000"/>
                  </a:solidFill>
                </a:rPr>
                <a:t>Click to add Title</a:t>
              </a: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93" name="Group 17"/>
          <p:cNvGrpSpPr>
            <a:grpSpLocks/>
          </p:cNvGrpSpPr>
          <p:nvPr/>
        </p:nvGrpSpPr>
        <p:grpSpPr bwMode="auto">
          <a:xfrm>
            <a:off x="2133600" y="3805516"/>
            <a:ext cx="5105400" cy="555625"/>
            <a:chOff x="1248" y="3230"/>
            <a:chExt cx="3216" cy="350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2256" y="3272"/>
              <a:ext cx="15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 dirty="0">
                  <a:solidFill>
                    <a:srgbClr val="000000"/>
                  </a:solidFill>
                </a:rPr>
                <a:t>Click to add Title</a:t>
              </a: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98" name="Group 22"/>
          <p:cNvGrpSpPr>
            <a:grpSpLocks/>
          </p:cNvGrpSpPr>
          <p:nvPr/>
        </p:nvGrpSpPr>
        <p:grpSpPr bwMode="auto">
          <a:xfrm>
            <a:off x="2133600" y="5504141"/>
            <a:ext cx="5105400" cy="555625"/>
            <a:chOff x="1248" y="3230"/>
            <a:chExt cx="3216" cy="350"/>
          </a:xfrm>
        </p:grpSpPr>
        <p:sp>
          <p:nvSpPr>
            <p:cNvPr id="99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  <a:contourClr>
                <a:srgbClr val="990099"/>
              </a:contour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01" name="Text Box 25"/>
            <p:cNvSpPr txBox="1">
              <a:spLocks noChangeArrowheads="1"/>
            </p:cNvSpPr>
            <p:nvPr/>
          </p:nvSpPr>
          <p:spPr bwMode="gray">
            <a:xfrm>
              <a:off x="2256" y="3272"/>
              <a:ext cx="15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sz="2400">
                  <a:solidFill>
                    <a:srgbClr val="000000"/>
                  </a:solidFill>
                </a:rPr>
                <a:t>Click to add Title</a:t>
              </a:r>
            </a:p>
          </p:txBody>
        </p:sp>
        <p:sp>
          <p:nvSpPr>
            <p:cNvPr id="102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72425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237</Words>
  <Application>Microsoft Office PowerPoint</Application>
  <PresentationFormat>Экран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Формы, методы и приемы обучения, повышающие степень активности учащихся в учебном процессе.</vt:lpstr>
      <vt:lpstr>Слайд 2</vt:lpstr>
      <vt:lpstr>Слайд 3</vt:lpstr>
      <vt:lpstr>Слайд 4</vt:lpstr>
      <vt:lpstr>Синквейны по теме «Рождество в Британии”,”Новый год в России ”(декада 2016-17)</vt:lpstr>
      <vt:lpstr>Участие в сетевом проекте «Я слышу цвет, я вижу звук» на английском языке</vt:lpstr>
      <vt:lpstr>Участие в сетевом страноведческом конкурсе «Знаешь ли ты Великобританию»</vt:lpstr>
      <vt:lpstr>Школьный сетевой проект про кино(викторина на английском языке)</vt:lpstr>
      <vt:lpstr>Участие в сетевых олимпиадах по английскому языку</vt:lpstr>
      <vt:lpstr>Для эффективного обучения важно: </vt:lpstr>
      <vt:lpstr>Slide title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пкМвидео</cp:lastModifiedBy>
  <cp:revision>52</cp:revision>
  <dcterms:created xsi:type="dcterms:W3CDTF">2014-11-21T11:00:06Z</dcterms:created>
  <dcterms:modified xsi:type="dcterms:W3CDTF">2018-03-21T17:08:47Z</dcterms:modified>
</cp:coreProperties>
</file>