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sldIdLst>
    <p:sldId id="266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3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243C"/>
    <a:srgbClr val="16111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22ACD-B60B-496A-B0F1-CDBA41A224DA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B7706-2335-42A4-B398-7244ED7097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7739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B7706-2335-42A4-B398-7244ED7097E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8952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Master" Target="../slideMasters/slideMaster1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ouds fly trough rain,loop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/>
          <a:srcRect t="21250"/>
          <a:stretch/>
        </p:blipFill>
        <p:spPr>
          <a:xfrm>
            <a:off x="0" y="0"/>
            <a:ext cx="9144000" cy="480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475"/>
          <a:stretch/>
        </p:blipFill>
        <p:spPr>
          <a:xfrm>
            <a:off x="2565709" y="685800"/>
            <a:ext cx="6578291" cy="5562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81000"/>
            <a:ext cx="8686800" cy="1470025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657600"/>
            <a:ext cx="3886200" cy="2133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771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6404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124325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62413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9563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57400"/>
            <a:ext cx="42672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2672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624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8859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525712"/>
            <a:ext cx="42687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859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2703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1762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880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3117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981200"/>
            <a:ext cx="32369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981200"/>
            <a:ext cx="5340350" cy="4343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3143251"/>
            <a:ext cx="3236913" cy="318135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157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645025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457200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211763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36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133600"/>
            <a:ext cx="8686800" cy="4191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9688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2165874"/>
            <a:ext cx="1905000" cy="4191000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752600"/>
            <a:ext cx="6629400" cy="459093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2737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ideo" Target="NULL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media" Target="../media/media1.wm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ouds fly trough rain,loop.wmv">
            <a:hlinkClick r:id="" action="ppaction://media"/>
          </p:cNvPr>
          <p:cNvPicPr>
            <a:picLocks noChangeAspect="1"/>
          </p:cNvPicPr>
          <p:nvPr>
            <a:videoFile r:link="rId13"/>
            <p:extLst>
              <p:ext uri="{DAA4B4D4-6D71-4841-9C94-3DE7FCFB9230}">
                <p14:media xmlns:p14="http://schemas.microsoft.com/office/powerpoint/2010/main" xmlns="" r:embed="rId14"/>
              </p:ext>
            </p:extLst>
          </p:nvPr>
        </p:nvPicPr>
        <p:blipFill rotWithShape="1">
          <a:blip r:embed="rId15"/>
          <a:srcRect t="21250"/>
          <a:stretch/>
        </p:blipFill>
        <p:spPr>
          <a:xfrm>
            <a:off x="0" y="0"/>
            <a:ext cx="9144000" cy="480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2E481-4B2C-4238-8820-09C414DC9357}" type="datetimeFigureOut">
              <a:rPr lang="en-US" smtClean="0"/>
              <a:pPr/>
              <a:t>4/25/2012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5400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F24E5-66D3-4A11-AD57-BF107E63688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553200" y="0"/>
            <a:ext cx="2590800" cy="22098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64548"/>
            <a:ext cx="7010400" cy="1154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52600"/>
            <a:ext cx="8686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287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Развитие науки и техники в ХХ веке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228600" y="3657600"/>
            <a:ext cx="3843334" cy="291467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</a:t>
            </a:r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Ещё </a:t>
            </a:r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в начале 20 столетия люди не могли себе даже представить, что такое автомобиль, телевизор или компьютер. Научные открытия в 20 веке оказали существенное влияние на все человечество. В 20 веке было сделано больше научных открытий, чем за все предыдущие столетия. Знания человечества стремительно растут, поэтому можно с уверенностью сказать, что если такая тенденция сохранится, то в 21 веке будет совершено еще больше научных открытий, что может в корне изменить жизнь человека.</a:t>
            </a:r>
            <a:endParaRPr lang="ru-RU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400" dirty="0" smtClean="0"/>
              <a:t>Техника</a:t>
            </a:r>
            <a:endParaRPr lang="ru-RU" sz="8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4843466" cy="217646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Крупнейшие открытия:</a:t>
            </a:r>
          </a:p>
          <a:p>
            <a:pPr>
              <a:buFontTx/>
              <a:buChar char="-"/>
            </a:pPr>
            <a:r>
              <a:rPr lang="ru-RU" dirty="0" smtClean="0"/>
              <a:t>ядерная энергия;</a:t>
            </a:r>
          </a:p>
          <a:p>
            <a:pPr>
              <a:buFontTx/>
              <a:buChar char="-"/>
            </a:pPr>
            <a:r>
              <a:rPr lang="ru-RU" dirty="0" smtClean="0"/>
              <a:t>т</a:t>
            </a:r>
            <a:r>
              <a:rPr lang="ru-RU" dirty="0" smtClean="0"/>
              <a:t>ермоядерные реакции;</a:t>
            </a:r>
          </a:p>
          <a:p>
            <a:pPr>
              <a:buNone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5" name="Рисунок 4" descr="70_r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786190"/>
            <a:ext cx="8215370" cy="243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6189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</a:t>
            </a:r>
            <a:r>
              <a:rPr lang="ru-RU" i="1" dirty="0" smtClean="0"/>
              <a:t>Развитие транспорта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752600"/>
            <a:ext cx="8629680" cy="174783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1990-е гг. в мире насчитывалось свыше </a:t>
            </a:r>
            <a:r>
              <a:rPr lang="ru-RU" dirty="0" smtClean="0"/>
              <a:t>500 млн</a:t>
            </a:r>
            <a:r>
              <a:rPr lang="ru-RU" dirty="0" smtClean="0"/>
              <a:t>. </a:t>
            </a:r>
            <a:r>
              <a:rPr lang="ru-RU" dirty="0" smtClean="0"/>
              <a:t>автомобилей.</a:t>
            </a:r>
          </a:p>
          <a:p>
            <a:pPr>
              <a:buNone/>
            </a:pPr>
            <a:r>
              <a:rPr lang="ru-RU" dirty="0" smtClean="0"/>
              <a:t>Их </a:t>
            </a:r>
            <a:r>
              <a:rPr lang="ru-RU" dirty="0" smtClean="0"/>
              <a:t>ежегодный выпуск достиг 30 млн. штук.</a:t>
            </a:r>
            <a:endParaRPr lang="ru-RU" dirty="0"/>
          </a:p>
        </p:txBody>
      </p:sp>
      <p:pic>
        <p:nvPicPr>
          <p:cNvPr id="4" name="Рисунок 3" descr="Audi-1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571876"/>
            <a:ext cx="3833818" cy="2876897"/>
          </a:xfrm>
          <a:prstGeom prst="rect">
            <a:avLst/>
          </a:prstGeom>
        </p:spPr>
      </p:pic>
      <p:pic>
        <p:nvPicPr>
          <p:cNvPr id="5" name="Рисунок 4" descr="1278221871_img_0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500438"/>
            <a:ext cx="3707741" cy="28293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Возросло </a:t>
            </a:r>
            <a:r>
              <a:rPr lang="ru-RU" dirty="0" smtClean="0"/>
              <a:t>значение транспортной </a:t>
            </a:r>
            <a:r>
              <a:rPr lang="ru-RU" dirty="0" smtClean="0"/>
              <a:t>авиации. </a:t>
            </a:r>
            <a:r>
              <a:rPr lang="ru-RU" dirty="0" smtClean="0"/>
              <a:t>В Англии в 1949 г. был создан первый прототип пассажирского реактивного самолета «Комета». </a:t>
            </a: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>
          <a:xfrm>
            <a:off x="4572000" y="2357430"/>
            <a:ext cx="3986210" cy="154623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  В </a:t>
            </a:r>
            <a:r>
              <a:rPr lang="ru-RU" dirty="0" smtClean="0"/>
              <a:t>1970 г. в США был создан гигантский самолет «Боинг-747», способный поднимать на борт до 500 пассажиров</a:t>
            </a:r>
            <a:endParaRPr lang="ru-RU" dirty="0"/>
          </a:p>
        </p:txBody>
      </p:sp>
      <p:pic>
        <p:nvPicPr>
          <p:cNvPr id="4" name="Рисунок 3" descr="i_0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57166"/>
            <a:ext cx="2973908" cy="1857388"/>
          </a:xfrm>
          <a:prstGeom prst="rect">
            <a:avLst/>
          </a:prstGeom>
        </p:spPr>
      </p:pic>
      <p:pic>
        <p:nvPicPr>
          <p:cNvPr id="13" name="Рисунок 12" descr="b-7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4000504"/>
            <a:ext cx="3540826" cy="23526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Развитие космонавтики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 программа </a:t>
            </a:r>
            <a:r>
              <a:rPr lang="ru-RU" dirty="0" smtClean="0"/>
              <a:t>«Аполлон» </a:t>
            </a:r>
            <a:endParaRPr lang="ru-RU" dirty="0"/>
          </a:p>
        </p:txBody>
      </p:sp>
      <p:pic>
        <p:nvPicPr>
          <p:cNvPr id="10" name="Содержимое 9" descr="worldofwallpapers[dot]ru---08-0032-1920x120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28600" y="3091160"/>
            <a:ext cx="4268788" cy="2667993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первый искусственный спутник Земли </a:t>
            </a:r>
            <a:endParaRPr lang="ru-RU" dirty="0"/>
          </a:p>
        </p:txBody>
      </p:sp>
      <p:pic>
        <p:nvPicPr>
          <p:cNvPr id="11" name="Содержимое 10" descr="250px-Sputnik_asm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43504" y="2786058"/>
            <a:ext cx="3643338" cy="298753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Chadwick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1472" y="571480"/>
            <a:ext cx="2835943" cy="4010833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4643446"/>
            <a:ext cx="4284693" cy="161448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16-го декабря 1947 г. </a:t>
            </a:r>
            <a:r>
              <a:rPr lang="ru-RU" dirty="0" err="1" smtClean="0"/>
              <a:t>Уолтер</a:t>
            </a:r>
            <a:r>
              <a:rPr lang="ru-RU" dirty="0" smtClean="0"/>
              <a:t> </a:t>
            </a:r>
            <a:r>
              <a:rPr lang="ru-RU" dirty="0" err="1" smtClean="0"/>
              <a:t>Браттейн</a:t>
            </a:r>
            <a:r>
              <a:rPr lang="ru-RU" dirty="0" smtClean="0"/>
              <a:t>, Джон Бардин и Уильям </a:t>
            </a:r>
            <a:r>
              <a:rPr lang="ru-RU" dirty="0" err="1" smtClean="0"/>
              <a:t>Шокли</a:t>
            </a:r>
            <a:r>
              <a:rPr lang="ru-RU" dirty="0" smtClean="0"/>
              <a:t> открыли свойства полупроводника - управление большими токами при помощи малых. Так появился транзистор - прибор, который состоял из пары </a:t>
            </a:r>
            <a:r>
              <a:rPr lang="ru-RU" dirty="0" err="1" smtClean="0"/>
              <a:t>p-n</a:t>
            </a:r>
            <a:r>
              <a:rPr lang="ru-RU" dirty="0" smtClean="0"/>
              <a:t> переходов. </a:t>
            </a:r>
            <a:endParaRPr lang="ru-RU" dirty="0"/>
          </a:p>
        </p:txBody>
      </p:sp>
      <p:pic>
        <p:nvPicPr>
          <p:cNvPr id="9" name="Содержимое 8" descr="image002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071934" y="1928802"/>
            <a:ext cx="3504654" cy="2546350"/>
          </a:xfrm>
        </p:spPr>
      </p:pic>
      <p:sp>
        <p:nvSpPr>
          <p:cNvPr id="7" name="Заголовок 1"/>
          <p:cNvSpPr>
            <a:spLocks noGrp="1"/>
          </p:cNvSpPr>
          <p:nvPr>
            <p:ph type="body" idx="1"/>
          </p:nvPr>
        </p:nvSpPr>
        <p:spPr>
          <a:xfrm>
            <a:off x="214282" y="4500570"/>
            <a:ext cx="4214842" cy="1854208"/>
          </a:xfrm>
        </p:spPr>
        <p:txBody>
          <a:bodyPr>
            <a:normAutofit/>
          </a:bodyPr>
          <a:lstStyle/>
          <a:p>
            <a:r>
              <a:rPr lang="ru-RU" dirty="0" smtClean="0"/>
              <a:t>В 1932 г. Джеймс </a:t>
            </a:r>
            <a:r>
              <a:rPr lang="ru-RU" dirty="0" err="1" smtClean="0"/>
              <a:t>Чэдвик</a:t>
            </a:r>
            <a:r>
              <a:rPr lang="ru-RU" dirty="0" smtClean="0"/>
              <a:t> доказал существование нейтрона.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6738966" cy="790596"/>
          </a:xfrm>
        </p:spPr>
        <p:txBody>
          <a:bodyPr>
            <a:noAutofit/>
          </a:bodyPr>
          <a:lstStyle/>
          <a:p>
            <a:r>
              <a:rPr lang="ru-RU" sz="2800" dirty="0" smtClean="0"/>
              <a:t>Д. Уотсон и Ф. Крик открыли молекулу ДНК, несущую в себе программу развития организма 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8" name="Содержимое 7" descr="watson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572000" y="2500306"/>
            <a:ext cx="3100482" cy="4071966"/>
          </a:xfrm>
        </p:spPr>
      </p:pic>
      <p:pic>
        <p:nvPicPr>
          <p:cNvPr id="10" name="Содержимое 9" descr="1000491_0491_10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034" y="1500174"/>
            <a:ext cx="3414812" cy="453867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     Развитие </a:t>
            </a:r>
            <a:r>
              <a:rPr lang="ru-RU" sz="5400" dirty="0" smtClean="0"/>
              <a:t>медицины</a:t>
            </a:r>
            <a:endParaRPr lang="ru-RU" sz="5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открыты микроорганизмы, являвшиеся причиной заболевания холерой</a:t>
            </a:r>
            <a:endParaRPr lang="ru-RU" dirty="0"/>
          </a:p>
        </p:txBody>
      </p:sp>
      <p:pic>
        <p:nvPicPr>
          <p:cNvPr id="7" name="Содержимое 6" descr="image01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0034" y="2786058"/>
            <a:ext cx="3053585" cy="2894799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</a:t>
            </a:r>
            <a:r>
              <a:rPr lang="ru-RU" dirty="0" smtClean="0"/>
              <a:t>олучение искусственных витаминов</a:t>
            </a:r>
            <a:endParaRPr lang="ru-RU" dirty="0"/>
          </a:p>
        </p:txBody>
      </p:sp>
      <p:pic>
        <p:nvPicPr>
          <p:cNvPr id="8" name="Содержимое 7" descr="2291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995239"/>
            <a:ext cx="4270375" cy="285983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4572032" cy="24288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ЭВМ – </a:t>
            </a:r>
            <a:r>
              <a:rPr lang="ru-RU" dirty="0" err="1" smtClean="0"/>
              <a:t>электронно</a:t>
            </a:r>
            <a:r>
              <a:rPr lang="ru-RU" dirty="0" smtClean="0"/>
              <a:t> -</a:t>
            </a:r>
            <a:br>
              <a:rPr lang="ru-RU" dirty="0" smtClean="0"/>
            </a:br>
            <a:r>
              <a:rPr lang="ru-RU" dirty="0" smtClean="0"/>
              <a:t>вычислительная </a:t>
            </a:r>
            <a:r>
              <a:rPr lang="ru-RU" dirty="0" smtClean="0">
                <a:solidFill>
                  <a:schemeClr val="bg1"/>
                </a:solidFill>
              </a:rPr>
              <a:t>машина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Содержимое 6" descr="35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28662" y="2643182"/>
            <a:ext cx="6831276" cy="3942471"/>
          </a:xfrm>
        </p:spPr>
      </p:pic>
      <p:pic>
        <p:nvPicPr>
          <p:cNvPr id="8" name="Содержимое 7" descr="Computer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000628" y="142852"/>
            <a:ext cx="3843962" cy="235743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Человек – царь природы?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Научные </a:t>
            </a:r>
            <a:r>
              <a:rPr lang="ru-RU" dirty="0" smtClean="0"/>
              <a:t>открытия 20 века стали непосредственной производительной силой, которая обусловила качественные перемены в жизни человека. Бесспорно, эти открытия существенно изменили не только материальную сферу человека, но в то же время повлияли на духовное развитие человека и даже привели к общему упадку уровня нравственности. Это проявляется в неудержимом стремлении человека к материальным благам в ущерб моральным принципам.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Авария </a:t>
            </a:r>
            <a:r>
              <a:rPr lang="ru-RU" dirty="0" smtClean="0"/>
              <a:t>на химическом заводе в </a:t>
            </a:r>
            <a:r>
              <a:rPr lang="ru-RU" dirty="0" err="1" smtClean="0"/>
              <a:t>Бхопале</a:t>
            </a:r>
            <a:r>
              <a:rPr lang="ru-RU" dirty="0" smtClean="0"/>
              <a:t> (Индия) </a:t>
            </a:r>
            <a:r>
              <a:rPr lang="ru-RU" dirty="0" smtClean="0"/>
              <a:t>1984г</a:t>
            </a:r>
            <a:endParaRPr lang="ru-RU" dirty="0"/>
          </a:p>
        </p:txBody>
      </p:sp>
      <p:pic>
        <p:nvPicPr>
          <p:cNvPr id="9" name="Содержимое 8" descr="2315fa4bb2263cb67222be5a259d8d2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7158" y="2928934"/>
            <a:ext cx="3815317" cy="2861488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Взрыв контейнера с радиоактивными отходами в 1957 г. под Челябинском</a:t>
            </a:r>
            <a:endParaRPr lang="ru-RU" dirty="0"/>
          </a:p>
        </p:txBody>
      </p:sp>
      <p:pic>
        <p:nvPicPr>
          <p:cNvPr id="10" name="Содержимое 9" descr="p0004210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3011865"/>
            <a:ext cx="4270375" cy="2826582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Авария </a:t>
            </a:r>
            <a:r>
              <a:rPr lang="ru-RU" dirty="0" smtClean="0"/>
              <a:t>на Чернобыльской АЭС в 1986 г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Содержимое 6" descr="9e1ea7ead04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7158" y="1357298"/>
            <a:ext cx="3648320" cy="3186916"/>
          </a:xfrm>
        </p:spPr>
      </p:pic>
      <p:pic>
        <p:nvPicPr>
          <p:cNvPr id="8" name="Содержимое 7" descr="0060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232669" y="2500306"/>
            <a:ext cx="4643470" cy="3714776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               Заключение</a:t>
            </a:r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14282" y="1857364"/>
            <a:ext cx="3929090" cy="478634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Эта ситуация требует разумного контроля развития достижений науки. Но формальное сдерживание правовыми, юридическими </a:t>
            </a:r>
            <a:r>
              <a:rPr lang="ru-RU" dirty="0" smtClean="0"/>
              <a:t>методами сейчас не сможет предупредить многие негативные явления, способные причинить неприятности человечеству в ближайшем будущем. Человек вынужден сделать шаг навстречу природе, стать на один уровень с ней, изменить свое сознание. </a:t>
            </a:r>
            <a:r>
              <a:rPr lang="ru-RU" dirty="0" err="1" smtClean="0"/>
              <a:t>Homo</a:t>
            </a:r>
            <a:r>
              <a:rPr lang="ru-RU" dirty="0" smtClean="0"/>
              <a:t> </a:t>
            </a:r>
            <a:r>
              <a:rPr lang="ru-RU" dirty="0" err="1" smtClean="0"/>
              <a:t>sapiens</a:t>
            </a:r>
            <a:r>
              <a:rPr lang="ru-RU" dirty="0" smtClean="0"/>
              <a:t> должен осознать, что он не царь природы, а ее часть.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188135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F65D57D-2B16-4FD7-926D-B7997B9F15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TS101881356</Template>
  <TotalTime>0</TotalTime>
  <Words>427</Words>
  <Application>Microsoft Office PowerPoint</Application>
  <PresentationFormat>Экран (4:3)</PresentationFormat>
  <Paragraphs>31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TS101881356</vt:lpstr>
      <vt:lpstr>Развитие науки и техники в ХХ веке</vt:lpstr>
      <vt:lpstr>Техника</vt:lpstr>
      <vt:lpstr>        Развитие транспорта</vt:lpstr>
      <vt:lpstr>Слайд 4</vt:lpstr>
      <vt:lpstr>Развитие космонавтики</vt:lpstr>
      <vt:lpstr>Слайд 6</vt:lpstr>
      <vt:lpstr>Д. Уотсон и Ф. Крик открыли молекулу ДНК, несущую в себе программу развития организма  </vt:lpstr>
      <vt:lpstr>     Развитие медицины</vt:lpstr>
      <vt:lpstr>ЭВМ – электронно - вычислительная машина</vt:lpstr>
      <vt:lpstr>    Человек – царь природы?</vt:lpstr>
      <vt:lpstr>Слайд 11</vt:lpstr>
      <vt:lpstr>Авария на Чернобыльской АЭС в 1986 г.</vt:lpstr>
      <vt:lpstr>                 Заключение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www.MRMARKER.ru</dc:creator>
  <cp:lastModifiedBy/>
  <cp:revision>1</cp:revision>
  <dcterms:created xsi:type="dcterms:W3CDTF">2012-04-25T13:00:44Z</dcterms:created>
  <dcterms:modified xsi:type="dcterms:W3CDTF">2012-04-25T15:10:14Z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TC018813569991</vt:lpwstr>
  </property>
</Properties>
</file>