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803" r:id="rId1"/>
  </p:sldMasterIdLst>
  <p:notesMasterIdLst>
    <p:notesMasterId r:id="rId28"/>
  </p:notesMasterIdLst>
  <p:sldIdLst>
    <p:sldId id="256" r:id="rId2"/>
    <p:sldId id="313" r:id="rId3"/>
    <p:sldId id="280" r:id="rId4"/>
    <p:sldId id="281" r:id="rId5"/>
    <p:sldId id="282" r:id="rId6"/>
    <p:sldId id="283" r:id="rId7"/>
    <p:sldId id="312" r:id="rId8"/>
    <p:sldId id="287" r:id="rId9"/>
    <p:sldId id="286" r:id="rId10"/>
    <p:sldId id="290" r:id="rId11"/>
    <p:sldId id="284" r:id="rId12"/>
    <p:sldId id="289" r:id="rId13"/>
    <p:sldId id="285" r:id="rId14"/>
    <p:sldId id="291" r:id="rId15"/>
    <p:sldId id="292" r:id="rId16"/>
    <p:sldId id="293" r:id="rId17"/>
    <p:sldId id="294" r:id="rId18"/>
    <p:sldId id="295" r:id="rId19"/>
    <p:sldId id="296" r:id="rId20"/>
    <p:sldId id="297" r:id="rId21"/>
    <p:sldId id="298" r:id="rId22"/>
    <p:sldId id="299" r:id="rId23"/>
    <p:sldId id="257" r:id="rId24"/>
    <p:sldId id="300" r:id="rId25"/>
    <p:sldId id="259" r:id="rId26"/>
    <p:sldId id="263" r:id="rId27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CC66FF"/>
    <a:srgbClr val="006600"/>
    <a:srgbClr val="008000"/>
    <a:srgbClr val="FF0000"/>
    <a:srgbClr val="FF3399"/>
    <a:srgbClr val="00FF00"/>
    <a:srgbClr val="00FFFF"/>
    <a:srgbClr val="FF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99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18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123C784-7A49-452F-9A68-22A04D28C13A}" type="datetimeFigureOut">
              <a:rPr lang="ru-RU"/>
              <a:pPr>
                <a:defRPr/>
              </a:pPr>
              <a:t>30.03.2018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38E3F7C9-0589-41B5-84C3-108425452B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Овал 5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7C3B28-B052-44AF-A243-8FD1A006E6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918F8D-1FF1-4AA7-8135-3AE2C71F2C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CA2975-3E28-4BA3-9FB1-F8EDED5595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DE98A5-1E51-461D-A0F6-4B1821EC12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564BA0-3F4B-4361-BDE8-52027DFBC0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95782A-B408-44E3-B137-918B817358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61E01-BB67-400A-8893-CCA69A32FE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01C154-5F8C-43E8-B878-7FF121D2A7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356AD6-F027-4DCB-A486-EA6CA7C4FD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0D00F-C263-4A9E-9877-B746D16A23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E89FCA-84A0-4AB8-B290-4D784298BE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Текст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DA98688F-A88D-407E-89D7-8A2A3F94ED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91" r:id="rId1"/>
    <p:sldLayoutId id="2147483882" r:id="rId2"/>
    <p:sldLayoutId id="2147483892" r:id="rId3"/>
    <p:sldLayoutId id="2147483883" r:id="rId4"/>
    <p:sldLayoutId id="214748389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ts val="300"/>
        </a:spcBef>
        <a:spcAft>
          <a:spcPct val="0"/>
        </a:spcAft>
        <a:buClr>
          <a:srgbClr val="B37732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ts val="338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5" Type="http://schemas.openxmlformats.org/officeDocument/2006/relationships/slide" Target="slide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6" Type="http://schemas.openxmlformats.org/officeDocument/2006/relationships/slide" Target="slide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6" Type="http://schemas.openxmlformats.org/officeDocument/2006/relationships/slide" Target="slide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6" Type="http://schemas.openxmlformats.org/officeDocument/2006/relationships/slide" Target="slide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Relationship Id="rId6" Type="http://schemas.openxmlformats.org/officeDocument/2006/relationships/slide" Target="slide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Relationship Id="rId6" Type="http://schemas.openxmlformats.org/officeDocument/2006/relationships/slide" Target="slide2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7" Type="http://schemas.openxmlformats.org/officeDocument/2006/relationships/slide" Target="slide2.xml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Relationship Id="rId5" Type="http://schemas.openxmlformats.org/officeDocument/2006/relationships/slide" Target="slide2.xml"/><Relationship Id="rId4" Type="http://schemas.openxmlformats.org/officeDocument/2006/relationships/image" Target="../media/image5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slide" Target="slide24.xml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slide" Target="slide2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6.xml"/><Relationship Id="rId4" Type="http://schemas.openxmlformats.org/officeDocument/2006/relationships/slide" Target="slide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6.xml"/><Relationship Id="rId4" Type="http://schemas.openxmlformats.org/officeDocument/2006/relationships/slide" Target="slide2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4.xml"/><Relationship Id="rId4" Type="http://schemas.openxmlformats.org/officeDocument/2006/relationships/slide" Target="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913" y="1125538"/>
            <a:ext cx="7127875" cy="24479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4000" b="1" dirty="0" smtClean="0">
                <a:solidFill>
                  <a:schemeClr val="bg1"/>
                </a:solidFill>
                <a:latin typeface="Comic Sans MS" pitchFamily="66" charset="0"/>
              </a:rPr>
              <a:t>Класс Пресмыкающиеся (Рептилии)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4000" b="1" dirty="0" smtClean="0">
                <a:solidFill>
                  <a:schemeClr val="bg1"/>
                </a:solidFill>
                <a:latin typeface="Comic Sans MS" pitchFamily="66" charset="0"/>
              </a:rPr>
              <a:t>Биология, 7 класс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sz="4000" b="1" dirty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14340" name="Picture 4" descr="11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492375"/>
            <a:ext cx="2257425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5" descr="222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413" y="3644900"/>
            <a:ext cx="2343150" cy="215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6" descr="333"/>
          <p:cNvPicPr>
            <a:picLocks noChangeAspect="1" noChangeArrowheads="1"/>
          </p:cNvPicPr>
          <p:nvPr/>
        </p:nvPicPr>
        <p:blipFill>
          <a:blip r:embed="rId4" cstate="print"/>
          <a:srcRect l="2605" r="2893"/>
          <a:stretch>
            <a:fillRect/>
          </a:stretch>
        </p:blipFill>
        <p:spPr bwMode="auto">
          <a:xfrm>
            <a:off x="0" y="4697413"/>
            <a:ext cx="2216150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3203575" y="4005263"/>
            <a:ext cx="5545138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 dirty="0">
              <a:solidFill>
                <a:schemeClr val="bg1"/>
              </a:solidFill>
              <a:latin typeface="+mj-lt"/>
            </a:endParaRPr>
          </a:p>
          <a:p>
            <a:pPr>
              <a:defRPr/>
            </a:pP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ru-RU" sz="2400" u="sng" smtClean="0">
                <a:solidFill>
                  <a:schemeClr val="bg1"/>
                </a:solidFill>
              </a:rPr>
              <a:t>Цель:</a:t>
            </a:r>
            <a:r>
              <a:rPr lang="ru-RU" sz="2400" smtClean="0">
                <a:solidFill>
                  <a:schemeClr val="bg1"/>
                </a:solidFill>
              </a:rPr>
              <a:t>  раскрыть особенности внешнего и внутреннего  строения пресмыкающихся в связи со средой обитания.</a:t>
            </a:r>
          </a:p>
          <a:p>
            <a:pPr eaLnBrk="1" hangingPunct="1">
              <a:buFontTx/>
              <a:buNone/>
            </a:pPr>
            <a:r>
              <a:rPr lang="ru-RU" sz="2400" u="sng" smtClean="0">
                <a:solidFill>
                  <a:schemeClr val="bg1"/>
                </a:solidFill>
              </a:rPr>
              <a:t>Задачи:</a:t>
            </a:r>
            <a:r>
              <a:rPr lang="ru-RU" sz="2400" smtClean="0">
                <a:solidFill>
                  <a:schemeClr val="bg1"/>
                </a:solidFill>
              </a:rPr>
              <a:t> знать основные черты класса пресмыкающихся; уметь называть особенности внешнего и внутреннего строения и пресмыкающихся, строить логические рассуждения, высказывать свою точку зрения и пытаться её обосновать, расширить познавательные интересы.</a:t>
            </a:r>
            <a:endParaRPr lang="ru-RU" sz="2400" u="sng" smtClean="0">
              <a:solidFill>
                <a:schemeClr val="bg1"/>
              </a:solidFill>
            </a:endParaRPr>
          </a:p>
        </p:txBody>
      </p:sp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mtClean="0">
                <a:solidFill>
                  <a:schemeClr val="bg1"/>
                </a:solidFill>
              </a:rPr>
              <a:t>Введение</a:t>
            </a:r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8101013" y="5815013"/>
            <a:ext cx="1042987" cy="1042987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Rectangle 4"/>
          <p:cNvSpPr>
            <a:spLocks noGrp="1" noChangeArrowheads="1"/>
          </p:cNvSpPr>
          <p:nvPr>
            <p:ph type="title"/>
          </p:nvPr>
        </p:nvSpPr>
        <p:spPr>
          <a:xfrm>
            <a:off x="428625" y="0"/>
            <a:ext cx="77724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60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6000" smtClean="0">
                <a:solidFill>
                  <a:schemeClr val="bg1"/>
                </a:solidFill>
                <a:effectLst/>
              </a:rPr>
              <a:t>Обитание:</a:t>
            </a:r>
          </a:p>
        </p:txBody>
      </p:sp>
      <p:sp>
        <p:nvSpPr>
          <p:cNvPr id="9219" name="Text Box 5"/>
          <p:cNvSpPr txBox="1">
            <a:spLocks noChangeArrowheads="1"/>
          </p:cNvSpPr>
          <p:nvPr/>
        </p:nvSpPr>
        <p:spPr bwMode="auto">
          <a:xfrm>
            <a:off x="323850" y="981075"/>
            <a:ext cx="8424863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>
                <a:solidFill>
                  <a:schemeClr val="bg1"/>
                </a:solidFill>
              </a:rPr>
              <a:t>1. большинство на суше (ящерицы, хамелеоны, гекконы, вараны, сцинки, змеи и черепахи ),</a:t>
            </a:r>
          </a:p>
          <a:p>
            <a:r>
              <a:rPr lang="ru-RU" sz="4000" b="1">
                <a:solidFill>
                  <a:schemeClr val="bg1"/>
                </a:solidFill>
              </a:rPr>
              <a:t>2. вторичноводные (крокодилы, водные змеи и черепахи).</a:t>
            </a:r>
          </a:p>
        </p:txBody>
      </p:sp>
      <p:pic>
        <p:nvPicPr>
          <p:cNvPr id="9220" name="Picture 6" descr="7"/>
          <p:cNvPicPr>
            <a:picLocks noChangeAspect="1" noChangeArrowheads="1"/>
          </p:cNvPicPr>
          <p:nvPr/>
        </p:nvPicPr>
        <p:blipFill>
          <a:blip r:embed="rId2" cstate="print">
            <a:lum contrast="36000"/>
          </a:blip>
          <a:srcRect/>
          <a:stretch>
            <a:fillRect/>
          </a:stretch>
        </p:blipFill>
        <p:spPr bwMode="auto">
          <a:xfrm>
            <a:off x="4286250" y="4214813"/>
            <a:ext cx="3311525" cy="230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8" descr="20"/>
          <p:cNvPicPr>
            <a:picLocks noChangeAspect="1" noChangeArrowheads="1"/>
          </p:cNvPicPr>
          <p:nvPr/>
        </p:nvPicPr>
        <p:blipFill>
          <a:blip r:embed="rId3" cstate="print">
            <a:lum contrast="24000"/>
          </a:blip>
          <a:srcRect/>
          <a:stretch>
            <a:fillRect/>
          </a:stretch>
        </p:blipFill>
        <p:spPr bwMode="auto">
          <a:xfrm>
            <a:off x="285750" y="4214813"/>
            <a:ext cx="3632200" cy="215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Управляющая кнопка: домой 5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101013" y="5815013"/>
            <a:ext cx="1042987" cy="1042987"/>
          </a:xfrm>
          <a:prstGeom prst="actionButtonHom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2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188913"/>
            <a:ext cx="5940425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60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6000" smtClean="0">
                <a:solidFill>
                  <a:schemeClr val="bg1"/>
                </a:solidFill>
                <a:effectLst/>
              </a:rPr>
              <a:t>Отделы тела:</a:t>
            </a:r>
          </a:p>
        </p:txBody>
      </p:sp>
      <p:pic>
        <p:nvPicPr>
          <p:cNvPr id="10243" name="Picture 6" descr="DSC00015_r1"/>
          <p:cNvPicPr>
            <a:picLocks noChangeAspect="1" noChangeArrowheads="1"/>
          </p:cNvPicPr>
          <p:nvPr/>
        </p:nvPicPr>
        <p:blipFill>
          <a:blip r:embed="rId2" cstate="print">
            <a:lum bright="-6000" contrast="30000"/>
          </a:blip>
          <a:srcRect/>
          <a:stretch>
            <a:fillRect/>
          </a:stretch>
        </p:blipFill>
        <p:spPr bwMode="auto">
          <a:xfrm>
            <a:off x="0" y="1714500"/>
            <a:ext cx="35433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4" name="Text Box 7"/>
          <p:cNvSpPr txBox="1">
            <a:spLocks noChangeArrowheads="1"/>
          </p:cNvSpPr>
          <p:nvPr/>
        </p:nvSpPr>
        <p:spPr bwMode="auto">
          <a:xfrm>
            <a:off x="3500438" y="1484313"/>
            <a:ext cx="3071812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solidFill>
                  <a:schemeClr val="bg1"/>
                </a:solidFill>
              </a:rPr>
              <a:t>голова, </a:t>
            </a:r>
          </a:p>
          <a:p>
            <a:r>
              <a:rPr lang="ru-RU" sz="4000">
                <a:solidFill>
                  <a:schemeClr val="bg1"/>
                </a:solidFill>
              </a:rPr>
              <a:t>шея, </a:t>
            </a:r>
          </a:p>
          <a:p>
            <a:r>
              <a:rPr lang="ru-RU" sz="4000">
                <a:solidFill>
                  <a:schemeClr val="bg1"/>
                </a:solidFill>
              </a:rPr>
              <a:t>туловище, </a:t>
            </a:r>
          </a:p>
          <a:p>
            <a:r>
              <a:rPr lang="ru-RU" sz="4000">
                <a:solidFill>
                  <a:schemeClr val="bg1"/>
                </a:solidFill>
              </a:rPr>
              <a:t>хвост, </a:t>
            </a:r>
          </a:p>
          <a:p>
            <a:r>
              <a:rPr lang="ru-RU" sz="4000">
                <a:solidFill>
                  <a:schemeClr val="bg1"/>
                </a:solidFill>
              </a:rPr>
              <a:t>2 пары конечностей с когтями</a:t>
            </a:r>
          </a:p>
        </p:txBody>
      </p:sp>
      <p:pic>
        <p:nvPicPr>
          <p:cNvPr id="10245" name="Picture 8" descr="Florida_Alligator"/>
          <p:cNvPicPr>
            <a:picLocks noChangeAspect="1" noChangeArrowheads="1"/>
          </p:cNvPicPr>
          <p:nvPr/>
        </p:nvPicPr>
        <p:blipFill>
          <a:blip r:embed="rId3" cstate="print">
            <a:lum bright="-6000" contrast="30000"/>
          </a:blip>
          <a:srcRect/>
          <a:stretch>
            <a:fillRect/>
          </a:stretch>
        </p:blipFill>
        <p:spPr bwMode="auto">
          <a:xfrm>
            <a:off x="6572250" y="2928938"/>
            <a:ext cx="1905000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9" descr="со"/>
          <p:cNvPicPr>
            <a:picLocks noChangeAspect="1" noChangeArrowheads="1"/>
          </p:cNvPicPr>
          <p:nvPr/>
        </p:nvPicPr>
        <p:blipFill>
          <a:blip r:embed="rId4" cstate="print"/>
          <a:srcRect l="2617"/>
          <a:stretch>
            <a:fillRect/>
          </a:stretch>
        </p:blipFill>
        <p:spPr bwMode="auto">
          <a:xfrm>
            <a:off x="5715000" y="357188"/>
            <a:ext cx="2659063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7" name="Управляющая кнопка: домой 6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101013" y="5815013"/>
            <a:ext cx="1042987" cy="1042987"/>
          </a:xfrm>
          <a:prstGeom prst="actionButtonHom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88913"/>
            <a:ext cx="5940425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6000" smtClean="0">
                <a:solidFill>
                  <a:schemeClr val="bg1"/>
                </a:solidFill>
                <a:effectLst/>
              </a:rPr>
              <a:t>Кожа:</a:t>
            </a:r>
          </a:p>
        </p:txBody>
      </p:sp>
      <p:sp>
        <p:nvSpPr>
          <p:cNvPr id="77828" name="Text Box 4"/>
          <p:cNvSpPr txBox="1">
            <a:spLocks noChangeArrowheads="1"/>
          </p:cNvSpPr>
          <p:nvPr/>
        </p:nvSpPr>
        <p:spPr bwMode="auto">
          <a:xfrm>
            <a:off x="4643438" y="1785938"/>
            <a:ext cx="4032250" cy="206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сухая, без желёз, покрыта роговыми чешуями или щитками</a:t>
            </a:r>
          </a:p>
        </p:txBody>
      </p:sp>
      <p:pic>
        <p:nvPicPr>
          <p:cNvPr id="11268" name="Picture 8" descr="1229440465_1229239033_kozha-jashhericy"/>
          <p:cNvPicPr>
            <a:picLocks noChangeAspect="1" noChangeArrowheads="1"/>
          </p:cNvPicPr>
          <p:nvPr/>
        </p:nvPicPr>
        <p:blipFill>
          <a:blip r:embed="rId2" cstate="print">
            <a:lum contrast="18000"/>
          </a:blip>
          <a:srcRect b="10938"/>
          <a:stretch>
            <a:fillRect/>
          </a:stretch>
        </p:blipFill>
        <p:spPr bwMode="auto">
          <a:xfrm>
            <a:off x="6011863" y="4005263"/>
            <a:ext cx="2921000" cy="285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13" descr="925139"/>
          <p:cNvPicPr>
            <a:picLocks noChangeAspect="1" noChangeArrowheads="1"/>
          </p:cNvPicPr>
          <p:nvPr/>
        </p:nvPicPr>
        <p:blipFill>
          <a:blip r:embed="rId3" cstate="print"/>
          <a:srcRect l="3770" t="3778" r="3604" b="16861"/>
          <a:stretch>
            <a:fillRect/>
          </a:stretch>
        </p:blipFill>
        <p:spPr bwMode="auto">
          <a:xfrm>
            <a:off x="179388" y="1341438"/>
            <a:ext cx="3921125" cy="251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14" descr="k_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4005263"/>
            <a:ext cx="3305175" cy="285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1" name="Picture 15" descr="Lacertae_ski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79838" y="4005263"/>
            <a:ext cx="2035175" cy="285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2" name="Управляющая кнопка: домой 7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101013" y="0"/>
            <a:ext cx="1042987" cy="1042988"/>
          </a:xfrm>
          <a:prstGeom prst="actionButtonHom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88913"/>
            <a:ext cx="8748713" cy="1668462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800" smtClean="0">
                <a:solidFill>
                  <a:schemeClr val="bg1"/>
                </a:solidFill>
                <a:effectLst/>
              </a:rPr>
              <a:t>У змей и ящериц есть линька</a:t>
            </a:r>
            <a:r>
              <a:rPr lang="ru-RU" sz="48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sz="48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ru-RU" sz="4800" b="1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7173" name="Picture 10" descr="130798d913a2"/>
          <p:cNvPicPr>
            <a:picLocks noChangeAspect="1" noChangeArrowheads="1"/>
          </p:cNvPicPr>
          <p:nvPr/>
        </p:nvPicPr>
        <p:blipFill>
          <a:blip r:embed="rId2" cstate="print">
            <a:lum contrast="12000"/>
          </a:blip>
          <a:srcRect/>
          <a:stretch>
            <a:fillRect/>
          </a:stretch>
        </p:blipFill>
        <p:spPr bwMode="auto">
          <a:xfrm>
            <a:off x="1835150" y="1916113"/>
            <a:ext cx="5387975" cy="404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2" name="Управляющая кнопка: домой 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715375" y="0"/>
            <a:ext cx="428625" cy="500063"/>
          </a:xfrm>
          <a:prstGeom prst="actionButtonHom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mtClean="0">
                <a:solidFill>
                  <a:schemeClr val="bg1"/>
                </a:solidFill>
              </a:rPr>
              <a:t>Осевой скелет – позвоночник.</a:t>
            </a:r>
          </a:p>
          <a:p>
            <a:pPr eaLnBrk="1" hangingPunct="1"/>
            <a:r>
              <a:rPr lang="ru-RU" smtClean="0">
                <a:solidFill>
                  <a:schemeClr val="bg1"/>
                </a:solidFill>
              </a:rPr>
              <a:t>Скелет головы – череп.</a:t>
            </a:r>
          </a:p>
          <a:p>
            <a:pPr eaLnBrk="1" hangingPunct="1"/>
            <a:r>
              <a:rPr lang="ru-RU" smtClean="0">
                <a:solidFill>
                  <a:schemeClr val="bg1"/>
                </a:solidFill>
              </a:rPr>
              <a:t>Скелет конечностей.</a:t>
            </a:r>
          </a:p>
        </p:txBody>
      </p:sp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6000" smtClean="0">
                <a:solidFill>
                  <a:schemeClr val="bg1"/>
                </a:solidFill>
              </a:rPr>
              <a:t>Скелет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0"/>
            <a:ext cx="68008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6000" smtClean="0">
                <a:solidFill>
                  <a:schemeClr val="bg1"/>
                </a:solidFill>
                <a:effectLst/>
              </a:rPr>
              <a:t>Позвоночник</a:t>
            </a:r>
          </a:p>
        </p:txBody>
      </p:sp>
      <p:sp>
        <p:nvSpPr>
          <p:cNvPr id="83971" name="Text Box 3"/>
          <p:cNvSpPr txBox="1">
            <a:spLocks noChangeArrowheads="1"/>
          </p:cNvSpPr>
          <p:nvPr/>
        </p:nvSpPr>
        <p:spPr bwMode="auto">
          <a:xfrm>
            <a:off x="179388" y="1412875"/>
            <a:ext cx="2952750" cy="112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kumimoji="1" lang="ru-RU" sz="36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шейный</a:t>
            </a:r>
          </a:p>
          <a:p>
            <a:pPr>
              <a:defRPr/>
            </a:pPr>
            <a:r>
              <a:rPr kumimoji="1"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(8 позвонков)</a:t>
            </a:r>
          </a:p>
        </p:txBody>
      </p:sp>
      <p:sp>
        <p:nvSpPr>
          <p:cNvPr id="8196" name="Line 8"/>
          <p:cNvSpPr>
            <a:spLocks noChangeShapeType="1"/>
          </p:cNvSpPr>
          <p:nvPr/>
        </p:nvSpPr>
        <p:spPr bwMode="auto">
          <a:xfrm flipH="1">
            <a:off x="2195513" y="1484313"/>
            <a:ext cx="1152525" cy="360362"/>
          </a:xfrm>
          <a:prstGeom prst="line">
            <a:avLst/>
          </a:prstGeom>
          <a:noFill/>
          <a:ln w="76200">
            <a:solidFill>
              <a:schemeClr val="accent2">
                <a:lumMod val="75000"/>
              </a:schemeClr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197" name="Line 9"/>
          <p:cNvSpPr>
            <a:spLocks noChangeShapeType="1"/>
          </p:cNvSpPr>
          <p:nvPr/>
        </p:nvSpPr>
        <p:spPr bwMode="auto">
          <a:xfrm flipH="1">
            <a:off x="2484438" y="1989138"/>
            <a:ext cx="1295400" cy="863600"/>
          </a:xfrm>
          <a:prstGeom prst="line">
            <a:avLst/>
          </a:prstGeom>
          <a:noFill/>
          <a:ln w="76200">
            <a:solidFill>
              <a:schemeClr val="accent2">
                <a:lumMod val="75000"/>
              </a:schemeClr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198" name="Line 10"/>
          <p:cNvSpPr>
            <a:spLocks noChangeShapeType="1"/>
          </p:cNvSpPr>
          <p:nvPr/>
        </p:nvSpPr>
        <p:spPr bwMode="auto">
          <a:xfrm>
            <a:off x="4356100" y="1989138"/>
            <a:ext cx="360363" cy="2879725"/>
          </a:xfrm>
          <a:prstGeom prst="line">
            <a:avLst/>
          </a:prstGeom>
          <a:noFill/>
          <a:ln w="76200">
            <a:solidFill>
              <a:schemeClr val="accent2">
                <a:lumMod val="75000"/>
              </a:schemeClr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199" name="Line 11"/>
          <p:cNvSpPr>
            <a:spLocks noChangeShapeType="1"/>
          </p:cNvSpPr>
          <p:nvPr/>
        </p:nvSpPr>
        <p:spPr bwMode="auto">
          <a:xfrm>
            <a:off x="5003800" y="1916113"/>
            <a:ext cx="1150938" cy="1368425"/>
          </a:xfrm>
          <a:prstGeom prst="line">
            <a:avLst/>
          </a:prstGeom>
          <a:noFill/>
          <a:ln w="76200">
            <a:solidFill>
              <a:schemeClr val="accent2">
                <a:lumMod val="75000"/>
              </a:schemeClr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200" name="Line 12"/>
          <p:cNvSpPr>
            <a:spLocks noChangeShapeType="1"/>
          </p:cNvSpPr>
          <p:nvPr/>
        </p:nvSpPr>
        <p:spPr bwMode="auto">
          <a:xfrm>
            <a:off x="5364163" y="1557338"/>
            <a:ext cx="1439862" cy="431800"/>
          </a:xfrm>
          <a:prstGeom prst="line">
            <a:avLst/>
          </a:prstGeom>
          <a:noFill/>
          <a:ln w="76200">
            <a:solidFill>
              <a:schemeClr val="accent2">
                <a:lumMod val="75000"/>
              </a:schemeClr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3984" name="Text Box 16"/>
          <p:cNvSpPr txBox="1">
            <a:spLocks noChangeArrowheads="1"/>
          </p:cNvSpPr>
          <p:nvPr/>
        </p:nvSpPr>
        <p:spPr bwMode="auto">
          <a:xfrm>
            <a:off x="3708400" y="5300663"/>
            <a:ext cx="327342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kumimoji="1"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рёбра</a:t>
            </a:r>
            <a:r>
              <a:rPr kumimoji="1" lang="ru-RU" sz="32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kumimoji="1"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свободные</a:t>
            </a:r>
          </a:p>
        </p:txBody>
      </p:sp>
      <p:sp>
        <p:nvSpPr>
          <p:cNvPr id="83985" name="Text Box 17"/>
          <p:cNvSpPr txBox="1">
            <a:spLocks noChangeArrowheads="1"/>
          </p:cNvSpPr>
          <p:nvPr/>
        </p:nvSpPr>
        <p:spPr bwMode="auto">
          <a:xfrm>
            <a:off x="900113" y="2924175"/>
            <a:ext cx="18621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6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грудной</a:t>
            </a:r>
          </a:p>
        </p:txBody>
      </p:sp>
      <p:sp>
        <p:nvSpPr>
          <p:cNvPr id="83986" name="Text Box 18"/>
          <p:cNvSpPr txBox="1">
            <a:spLocks noChangeArrowheads="1"/>
          </p:cNvSpPr>
          <p:nvPr/>
        </p:nvSpPr>
        <p:spPr bwMode="auto">
          <a:xfrm>
            <a:off x="0" y="3429000"/>
            <a:ext cx="3455988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kumimoji="1"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рёбра соединяются  с грудиной, образуют грудную клетку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83987" name="Text Box 19"/>
          <p:cNvSpPr txBox="1">
            <a:spLocks noChangeArrowheads="1"/>
          </p:cNvSpPr>
          <p:nvPr/>
        </p:nvSpPr>
        <p:spPr bwMode="auto">
          <a:xfrm>
            <a:off x="3708400" y="4797425"/>
            <a:ext cx="27955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6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поясничный</a:t>
            </a:r>
          </a:p>
        </p:txBody>
      </p:sp>
      <p:sp>
        <p:nvSpPr>
          <p:cNvPr id="83988" name="Text Box 20"/>
          <p:cNvSpPr txBox="1">
            <a:spLocks noChangeArrowheads="1"/>
          </p:cNvSpPr>
          <p:nvPr/>
        </p:nvSpPr>
        <p:spPr bwMode="auto">
          <a:xfrm>
            <a:off x="5992813" y="3587750"/>
            <a:ext cx="2179637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ru-RU" sz="3600" b="1" u="sng">
              <a:solidFill>
                <a:schemeClr val="accent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defRPr/>
            </a:pPr>
            <a:endParaRPr lang="ru-RU" sz="3600" b="1" u="sng">
              <a:solidFill>
                <a:schemeClr val="accent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3989" name="Text Box 21"/>
          <p:cNvSpPr txBox="1">
            <a:spLocks noChangeArrowheads="1"/>
          </p:cNvSpPr>
          <p:nvPr/>
        </p:nvSpPr>
        <p:spPr bwMode="auto">
          <a:xfrm>
            <a:off x="5724525" y="3284538"/>
            <a:ext cx="2952750" cy="112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kumimoji="1" lang="ru-RU" sz="36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крестцовый</a:t>
            </a:r>
          </a:p>
          <a:p>
            <a:pPr>
              <a:defRPr/>
            </a:pPr>
            <a:r>
              <a:rPr kumimoji="1"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(2 позвонка)</a:t>
            </a:r>
          </a:p>
        </p:txBody>
      </p:sp>
      <p:sp>
        <p:nvSpPr>
          <p:cNvPr id="83990" name="Text Box 22"/>
          <p:cNvSpPr txBox="1">
            <a:spLocks noChangeArrowheads="1"/>
          </p:cNvSpPr>
          <p:nvPr/>
        </p:nvSpPr>
        <p:spPr bwMode="auto">
          <a:xfrm>
            <a:off x="6588125" y="1844675"/>
            <a:ext cx="22844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6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хвостовой</a:t>
            </a:r>
          </a:p>
        </p:txBody>
      </p:sp>
      <p:sp>
        <p:nvSpPr>
          <p:cNvPr id="83992" name="Text Box 24"/>
          <p:cNvSpPr txBox="1">
            <a:spLocks noChangeArrowheads="1"/>
          </p:cNvSpPr>
          <p:nvPr/>
        </p:nvSpPr>
        <p:spPr bwMode="auto">
          <a:xfrm>
            <a:off x="3563938" y="1052513"/>
            <a:ext cx="16859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b="1">
                <a:solidFill>
                  <a:schemeClr val="bg1"/>
                </a:solidFill>
              </a:rPr>
              <a:t>отделы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5" name="Rectangle 5"/>
          <p:cNvSpPr>
            <a:spLocks noGrp="1" noChangeArrowheads="1"/>
          </p:cNvSpPr>
          <p:nvPr>
            <p:ph type="title"/>
          </p:nvPr>
        </p:nvSpPr>
        <p:spPr>
          <a:xfrm>
            <a:off x="684213" y="0"/>
            <a:ext cx="77724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60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Скелет</a:t>
            </a:r>
            <a:r>
              <a:rPr lang="ru-RU" sz="60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60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ящерицы</a:t>
            </a:r>
          </a:p>
        </p:txBody>
      </p:sp>
      <p:pic>
        <p:nvPicPr>
          <p:cNvPr id="15363" name="Picture 7" descr="0000304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2205038"/>
            <a:ext cx="8428037" cy="392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28" name="Text Box 8"/>
          <p:cNvSpPr txBox="1">
            <a:spLocks noChangeArrowheads="1"/>
          </p:cNvSpPr>
          <p:nvPr/>
        </p:nvSpPr>
        <p:spPr bwMode="auto">
          <a:xfrm>
            <a:off x="250825" y="6156325"/>
            <a:ext cx="35274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шейный</a:t>
            </a:r>
            <a:r>
              <a:rPr lang="ru-RU" sz="36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отдел</a:t>
            </a:r>
          </a:p>
        </p:txBody>
      </p:sp>
      <p:sp>
        <p:nvSpPr>
          <p:cNvPr id="9221" name="AutoShape 9"/>
          <p:cNvSpPr>
            <a:spLocks/>
          </p:cNvSpPr>
          <p:nvPr/>
        </p:nvSpPr>
        <p:spPr bwMode="auto">
          <a:xfrm rot="4876479">
            <a:off x="3167856" y="2743994"/>
            <a:ext cx="360363" cy="720725"/>
          </a:xfrm>
          <a:prstGeom prst="leftBrace">
            <a:avLst>
              <a:gd name="adj1" fmla="val 16667"/>
              <a:gd name="adj2" fmla="val 50000"/>
            </a:avLst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22" name="AutoShape 10"/>
          <p:cNvSpPr>
            <a:spLocks/>
          </p:cNvSpPr>
          <p:nvPr/>
        </p:nvSpPr>
        <p:spPr bwMode="auto">
          <a:xfrm rot="5400000">
            <a:off x="4931568" y="1701007"/>
            <a:ext cx="360363" cy="2520950"/>
          </a:xfrm>
          <a:prstGeom prst="leftBrace">
            <a:avLst>
              <a:gd name="adj1" fmla="val 58297"/>
              <a:gd name="adj2" fmla="val 50000"/>
            </a:avLst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1931" name="Text Box 11"/>
          <p:cNvSpPr txBox="1">
            <a:spLocks noChangeArrowheads="1"/>
          </p:cNvSpPr>
          <p:nvPr/>
        </p:nvSpPr>
        <p:spPr bwMode="auto">
          <a:xfrm>
            <a:off x="4751388" y="6216650"/>
            <a:ext cx="439261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хвостовой</a:t>
            </a:r>
            <a:r>
              <a:rPr lang="ru-RU" sz="36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отдел</a:t>
            </a:r>
          </a:p>
        </p:txBody>
      </p:sp>
      <p:sp>
        <p:nvSpPr>
          <p:cNvPr id="81932" name="Text Box 12"/>
          <p:cNvSpPr txBox="1">
            <a:spLocks noChangeArrowheads="1"/>
          </p:cNvSpPr>
          <p:nvPr/>
        </p:nvSpPr>
        <p:spPr bwMode="auto">
          <a:xfrm>
            <a:off x="468313" y="981075"/>
            <a:ext cx="223202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грудной</a:t>
            </a:r>
            <a:r>
              <a:rPr lang="ru-RU" sz="36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отдел</a:t>
            </a:r>
          </a:p>
        </p:txBody>
      </p:sp>
      <p:sp>
        <p:nvSpPr>
          <p:cNvPr id="81933" name="Text Box 13"/>
          <p:cNvSpPr txBox="1">
            <a:spLocks noChangeArrowheads="1"/>
          </p:cNvSpPr>
          <p:nvPr/>
        </p:nvSpPr>
        <p:spPr bwMode="auto">
          <a:xfrm>
            <a:off x="2627313" y="1052513"/>
            <a:ext cx="3313112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поясничный</a:t>
            </a:r>
            <a:r>
              <a:rPr lang="ru-RU" sz="36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отдел</a:t>
            </a:r>
          </a:p>
        </p:txBody>
      </p:sp>
      <p:sp>
        <p:nvSpPr>
          <p:cNvPr id="81934" name="Text Box 14"/>
          <p:cNvSpPr txBox="1">
            <a:spLocks noChangeArrowheads="1"/>
          </p:cNvSpPr>
          <p:nvPr/>
        </p:nvSpPr>
        <p:spPr bwMode="auto">
          <a:xfrm>
            <a:off x="5795963" y="981075"/>
            <a:ext cx="31686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крестцовый</a:t>
            </a:r>
            <a:r>
              <a:rPr lang="ru-RU" sz="36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отдел</a:t>
            </a:r>
          </a:p>
        </p:txBody>
      </p:sp>
      <p:sp>
        <p:nvSpPr>
          <p:cNvPr id="9227" name="Line 15"/>
          <p:cNvSpPr>
            <a:spLocks noChangeShapeType="1"/>
          </p:cNvSpPr>
          <p:nvPr/>
        </p:nvSpPr>
        <p:spPr bwMode="auto">
          <a:xfrm flipV="1">
            <a:off x="900113" y="3429000"/>
            <a:ext cx="1368425" cy="288131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228" name="Line 16"/>
          <p:cNvSpPr>
            <a:spLocks noChangeShapeType="1"/>
          </p:cNvSpPr>
          <p:nvPr/>
        </p:nvSpPr>
        <p:spPr bwMode="auto">
          <a:xfrm>
            <a:off x="2339975" y="1700213"/>
            <a:ext cx="936625" cy="1081087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229" name="Line 17"/>
          <p:cNvSpPr>
            <a:spLocks noChangeShapeType="1"/>
          </p:cNvSpPr>
          <p:nvPr/>
        </p:nvSpPr>
        <p:spPr bwMode="auto">
          <a:xfrm>
            <a:off x="4427538" y="2133600"/>
            <a:ext cx="649287" cy="50165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230" name="Line 18"/>
          <p:cNvSpPr>
            <a:spLocks noChangeShapeType="1"/>
          </p:cNvSpPr>
          <p:nvPr/>
        </p:nvSpPr>
        <p:spPr bwMode="auto">
          <a:xfrm flipH="1">
            <a:off x="6516688" y="2133600"/>
            <a:ext cx="792162" cy="100806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231" name="Line 19"/>
          <p:cNvSpPr>
            <a:spLocks noChangeShapeType="1"/>
          </p:cNvSpPr>
          <p:nvPr/>
        </p:nvSpPr>
        <p:spPr bwMode="auto">
          <a:xfrm flipH="1">
            <a:off x="6732588" y="2133600"/>
            <a:ext cx="576262" cy="100806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232" name="Line 20"/>
          <p:cNvSpPr>
            <a:spLocks noChangeShapeType="1"/>
          </p:cNvSpPr>
          <p:nvPr/>
        </p:nvSpPr>
        <p:spPr bwMode="auto">
          <a:xfrm flipH="1" flipV="1">
            <a:off x="4859338" y="5661025"/>
            <a:ext cx="287337" cy="71913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233" name="Rectangle 21"/>
          <p:cNvSpPr>
            <a:spLocks noChangeArrowheads="1"/>
          </p:cNvSpPr>
          <p:nvPr/>
        </p:nvSpPr>
        <p:spPr bwMode="auto">
          <a:xfrm>
            <a:off x="2555875" y="3500438"/>
            <a:ext cx="1439863" cy="1081087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1943" name="Text Box 23"/>
          <p:cNvSpPr txBox="1">
            <a:spLocks noChangeArrowheads="1"/>
          </p:cNvSpPr>
          <p:nvPr/>
        </p:nvSpPr>
        <p:spPr bwMode="auto">
          <a:xfrm>
            <a:off x="3995738" y="4221163"/>
            <a:ext cx="223202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грудная клетка</a:t>
            </a:r>
          </a:p>
        </p:txBody>
      </p:sp>
      <p:sp>
        <p:nvSpPr>
          <p:cNvPr id="9235" name="Line 24"/>
          <p:cNvSpPr>
            <a:spLocks noChangeShapeType="1"/>
          </p:cNvSpPr>
          <p:nvPr/>
        </p:nvSpPr>
        <p:spPr bwMode="auto">
          <a:xfrm flipH="1" flipV="1">
            <a:off x="3851275" y="4652963"/>
            <a:ext cx="431800" cy="360362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0"/>
            <a:ext cx="77724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5400" smtClean="0">
                <a:solidFill>
                  <a:schemeClr val="bg1"/>
                </a:solidFill>
                <a:effectLst/>
              </a:rPr>
              <a:t>Скелет змеи и черепахи</a:t>
            </a:r>
          </a:p>
        </p:txBody>
      </p:sp>
      <p:pic>
        <p:nvPicPr>
          <p:cNvPr id="16387" name="Picture 4" descr="fdd3f708f72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1700213"/>
            <a:ext cx="3722688" cy="2751137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</p:pic>
      <p:pic>
        <p:nvPicPr>
          <p:cNvPr id="16388" name="Picture 5" descr="0629_08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7900" y="1700213"/>
            <a:ext cx="3967163" cy="2740025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</p:pic>
      <p:sp>
        <p:nvSpPr>
          <p:cNvPr id="16389" name="Text Box 6"/>
          <p:cNvSpPr txBox="1">
            <a:spLocks noChangeArrowheads="1"/>
          </p:cNvSpPr>
          <p:nvPr/>
        </p:nvSpPr>
        <p:spPr bwMode="auto">
          <a:xfrm>
            <a:off x="592138" y="995363"/>
            <a:ext cx="11715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>
                <a:solidFill>
                  <a:schemeClr val="bg1"/>
                </a:solidFill>
              </a:rPr>
              <a:t>змея</a:t>
            </a:r>
          </a:p>
        </p:txBody>
      </p:sp>
      <p:sp>
        <p:nvSpPr>
          <p:cNvPr id="16390" name="Text Box 7"/>
          <p:cNvSpPr txBox="1">
            <a:spLocks noChangeArrowheads="1"/>
          </p:cNvSpPr>
          <p:nvPr/>
        </p:nvSpPr>
        <p:spPr bwMode="auto">
          <a:xfrm>
            <a:off x="6443663" y="1052513"/>
            <a:ext cx="19399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>
                <a:solidFill>
                  <a:schemeClr val="bg1"/>
                </a:solidFill>
              </a:rPr>
              <a:t>черепаха</a:t>
            </a:r>
          </a:p>
        </p:txBody>
      </p:sp>
      <p:pic>
        <p:nvPicPr>
          <p:cNvPr id="16391" name="Picture 8" descr="art6799_0"/>
          <p:cNvPicPr>
            <a:picLocks noChangeAspect="1" noChangeArrowheads="1"/>
          </p:cNvPicPr>
          <p:nvPr/>
        </p:nvPicPr>
        <p:blipFill>
          <a:blip r:embed="rId4" cstate="print">
            <a:lum bright="-12000" contrast="12000"/>
          </a:blip>
          <a:srcRect t="10509"/>
          <a:stretch>
            <a:fillRect/>
          </a:stretch>
        </p:blipFill>
        <p:spPr bwMode="auto">
          <a:xfrm>
            <a:off x="4427538" y="4508500"/>
            <a:ext cx="2987675" cy="2005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2" name="Picture 9" descr="snake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08175" y="4508500"/>
            <a:ext cx="2474913" cy="197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3" name="Управляющая кнопка: домой 8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101013" y="5815013"/>
            <a:ext cx="1042987" cy="1042987"/>
          </a:xfrm>
          <a:prstGeom prst="actionButtonHom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88913"/>
            <a:ext cx="8748713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8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4800" smtClean="0">
                <a:solidFill>
                  <a:schemeClr val="bg1"/>
                </a:solidFill>
                <a:effectLst/>
              </a:rPr>
              <a:t>Пищеварительная система</a:t>
            </a:r>
          </a:p>
        </p:txBody>
      </p:sp>
      <p:pic>
        <p:nvPicPr>
          <p:cNvPr id="17411" name="Picture 9" descr="Безимени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268413"/>
            <a:ext cx="8532813" cy="516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9882" name="Text Box 10"/>
          <p:cNvSpPr txBox="1">
            <a:spLocks noChangeArrowheads="1"/>
          </p:cNvSpPr>
          <p:nvPr/>
        </p:nvSpPr>
        <p:spPr bwMode="auto">
          <a:xfrm>
            <a:off x="395288" y="2133600"/>
            <a:ext cx="812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рот</a:t>
            </a:r>
          </a:p>
        </p:txBody>
      </p:sp>
      <p:sp>
        <p:nvSpPr>
          <p:cNvPr id="79883" name="Text Box 11"/>
          <p:cNvSpPr txBox="1">
            <a:spLocks noChangeArrowheads="1"/>
          </p:cNvSpPr>
          <p:nvPr/>
        </p:nvSpPr>
        <p:spPr bwMode="auto">
          <a:xfrm>
            <a:off x="1763713" y="1268413"/>
            <a:ext cx="14382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глотка</a:t>
            </a:r>
          </a:p>
        </p:txBody>
      </p:sp>
      <p:sp>
        <p:nvSpPr>
          <p:cNvPr id="79884" name="Text Box 12"/>
          <p:cNvSpPr txBox="1">
            <a:spLocks noChangeArrowheads="1"/>
          </p:cNvSpPr>
          <p:nvPr/>
        </p:nvSpPr>
        <p:spPr bwMode="auto">
          <a:xfrm>
            <a:off x="3563938" y="1916113"/>
            <a:ext cx="18065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пищевод</a:t>
            </a:r>
          </a:p>
        </p:txBody>
      </p:sp>
      <p:sp>
        <p:nvSpPr>
          <p:cNvPr id="79885" name="Text Box 13"/>
          <p:cNvSpPr txBox="1">
            <a:spLocks noChangeArrowheads="1"/>
          </p:cNvSpPr>
          <p:nvPr/>
        </p:nvSpPr>
        <p:spPr bwMode="auto">
          <a:xfrm>
            <a:off x="1763713" y="3644900"/>
            <a:ext cx="145891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печень</a:t>
            </a:r>
          </a:p>
        </p:txBody>
      </p:sp>
      <p:sp>
        <p:nvSpPr>
          <p:cNvPr id="79886" name="Text Box 14"/>
          <p:cNvSpPr txBox="1">
            <a:spLocks noChangeArrowheads="1"/>
          </p:cNvSpPr>
          <p:nvPr/>
        </p:nvSpPr>
        <p:spPr bwMode="auto">
          <a:xfrm>
            <a:off x="5508625" y="2276475"/>
            <a:ext cx="17367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желудок</a:t>
            </a:r>
          </a:p>
        </p:txBody>
      </p:sp>
      <p:sp>
        <p:nvSpPr>
          <p:cNvPr id="79887" name="Text Box 15"/>
          <p:cNvSpPr txBox="1">
            <a:spLocks noChangeArrowheads="1"/>
          </p:cNvSpPr>
          <p:nvPr/>
        </p:nvSpPr>
        <p:spPr bwMode="auto">
          <a:xfrm>
            <a:off x="1692275" y="4437063"/>
            <a:ext cx="3097213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поджелудочная железа</a:t>
            </a:r>
          </a:p>
        </p:txBody>
      </p:sp>
      <p:sp>
        <p:nvSpPr>
          <p:cNvPr id="79888" name="Text Box 16"/>
          <p:cNvSpPr txBox="1">
            <a:spLocks noChangeArrowheads="1"/>
          </p:cNvSpPr>
          <p:nvPr/>
        </p:nvSpPr>
        <p:spPr bwMode="auto">
          <a:xfrm>
            <a:off x="6300788" y="5157788"/>
            <a:ext cx="14922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клоака</a:t>
            </a:r>
          </a:p>
        </p:txBody>
      </p:sp>
      <p:sp>
        <p:nvSpPr>
          <p:cNvPr id="79889" name="Text Box 17"/>
          <p:cNvSpPr txBox="1">
            <a:spLocks noChangeArrowheads="1"/>
          </p:cNvSpPr>
          <p:nvPr/>
        </p:nvSpPr>
        <p:spPr bwMode="auto">
          <a:xfrm>
            <a:off x="6156325" y="3213100"/>
            <a:ext cx="21113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кишечник</a:t>
            </a:r>
          </a:p>
        </p:txBody>
      </p:sp>
      <p:sp>
        <p:nvSpPr>
          <p:cNvPr id="12300" name="Line 18"/>
          <p:cNvSpPr>
            <a:spLocks noChangeShapeType="1"/>
          </p:cNvSpPr>
          <p:nvPr/>
        </p:nvSpPr>
        <p:spPr bwMode="auto">
          <a:xfrm flipV="1">
            <a:off x="2771775" y="3573463"/>
            <a:ext cx="647700" cy="2159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2301" name="Line 19"/>
          <p:cNvSpPr>
            <a:spLocks noChangeShapeType="1"/>
          </p:cNvSpPr>
          <p:nvPr/>
        </p:nvSpPr>
        <p:spPr bwMode="auto">
          <a:xfrm flipV="1">
            <a:off x="3563938" y="3644900"/>
            <a:ext cx="576262" cy="93662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2302" name="Line 20"/>
          <p:cNvSpPr>
            <a:spLocks noChangeShapeType="1"/>
          </p:cNvSpPr>
          <p:nvPr/>
        </p:nvSpPr>
        <p:spPr bwMode="auto">
          <a:xfrm flipV="1">
            <a:off x="684213" y="1773238"/>
            <a:ext cx="0" cy="503237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2303" name="Line 21"/>
          <p:cNvSpPr>
            <a:spLocks noChangeShapeType="1"/>
          </p:cNvSpPr>
          <p:nvPr/>
        </p:nvSpPr>
        <p:spPr bwMode="auto">
          <a:xfrm flipH="1">
            <a:off x="1403350" y="1773238"/>
            <a:ext cx="792163" cy="214312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2304" name="Line 22"/>
          <p:cNvSpPr>
            <a:spLocks noChangeShapeType="1"/>
          </p:cNvSpPr>
          <p:nvPr/>
        </p:nvSpPr>
        <p:spPr bwMode="auto">
          <a:xfrm flipH="1">
            <a:off x="2627313" y="2420938"/>
            <a:ext cx="1584325" cy="287337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2305" name="Line 23"/>
          <p:cNvSpPr>
            <a:spLocks noChangeShapeType="1"/>
          </p:cNvSpPr>
          <p:nvPr/>
        </p:nvSpPr>
        <p:spPr bwMode="auto">
          <a:xfrm flipH="1">
            <a:off x="3851275" y="2708275"/>
            <a:ext cx="1657350" cy="43338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2306" name="Line 24"/>
          <p:cNvSpPr>
            <a:spLocks noChangeShapeType="1"/>
          </p:cNvSpPr>
          <p:nvPr/>
        </p:nvSpPr>
        <p:spPr bwMode="auto">
          <a:xfrm flipH="1" flipV="1">
            <a:off x="5003800" y="3500438"/>
            <a:ext cx="1152525" cy="7302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2307" name="Line 25"/>
          <p:cNvSpPr>
            <a:spLocks noChangeShapeType="1"/>
          </p:cNvSpPr>
          <p:nvPr/>
        </p:nvSpPr>
        <p:spPr bwMode="auto">
          <a:xfrm flipH="1" flipV="1">
            <a:off x="5435600" y="4076700"/>
            <a:ext cx="1008063" cy="122396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7428" name="Управляющая кнопка: домой 19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101013" y="5815013"/>
            <a:ext cx="1042987" cy="1042987"/>
          </a:xfrm>
          <a:prstGeom prst="actionButtonHom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7993063" cy="8636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800" smtClean="0">
                <a:solidFill>
                  <a:schemeClr val="bg1"/>
                </a:solidFill>
                <a:effectLst/>
              </a:rPr>
              <a:t>Питание:</a:t>
            </a:r>
          </a:p>
        </p:txBody>
      </p:sp>
      <p:sp>
        <p:nvSpPr>
          <p:cNvPr id="18435" name="Text Box 20"/>
          <p:cNvSpPr txBox="1">
            <a:spLocks noChangeArrowheads="1"/>
          </p:cNvSpPr>
          <p:nvPr/>
        </p:nvSpPr>
        <p:spPr bwMode="auto">
          <a:xfrm>
            <a:off x="501650" y="836613"/>
            <a:ext cx="864235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-"/>
            </a:pPr>
            <a:r>
              <a:rPr lang="ru-RU" sz="3600">
                <a:solidFill>
                  <a:schemeClr val="bg1"/>
                </a:solidFill>
              </a:rPr>
              <a:t> большинство плотоядные;</a:t>
            </a:r>
          </a:p>
          <a:p>
            <a:pPr>
              <a:buFontTx/>
              <a:buChar char="-"/>
            </a:pPr>
            <a:r>
              <a:rPr lang="ru-RU" sz="3600">
                <a:solidFill>
                  <a:schemeClr val="bg1"/>
                </a:solidFill>
              </a:rPr>
              <a:t> растительноядные (сухопутные черепахи)</a:t>
            </a:r>
          </a:p>
        </p:txBody>
      </p:sp>
      <p:pic>
        <p:nvPicPr>
          <p:cNvPr id="18436" name="Picture 21" descr="яйц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463" y="4645025"/>
            <a:ext cx="2951162" cy="221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22" descr="snake-eating-fis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813" y="4589463"/>
            <a:ext cx="2879725" cy="226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23" descr="0605060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463" y="2492375"/>
            <a:ext cx="2844800" cy="189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9" name="Picture 25" descr="Iq"/>
          <p:cNvPicPr>
            <a:picLocks noChangeAspect="1" noChangeArrowheads="1"/>
          </p:cNvPicPr>
          <p:nvPr/>
        </p:nvPicPr>
        <p:blipFill>
          <a:blip r:embed="rId5" cstate="print"/>
          <a:srcRect t="9085" b="21210"/>
          <a:stretch>
            <a:fillRect/>
          </a:stretch>
        </p:blipFill>
        <p:spPr bwMode="auto">
          <a:xfrm>
            <a:off x="250825" y="2492375"/>
            <a:ext cx="4176713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0" name="Управляющая кнопка: домой 8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101013" y="5815013"/>
            <a:ext cx="1042987" cy="1042987"/>
          </a:xfrm>
          <a:prstGeom prst="actionButtonHom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42888"/>
            <a:ext cx="8748713" cy="1143001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8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4800" smtClean="0">
                <a:solidFill>
                  <a:schemeClr val="bg1"/>
                </a:solidFill>
                <a:effectLst/>
              </a:rPr>
              <a:t>Дыхание</a:t>
            </a:r>
          </a:p>
        </p:txBody>
      </p:sp>
      <p:pic>
        <p:nvPicPr>
          <p:cNvPr id="19459" name="Picture 3" descr="Безимени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6013" y="1916113"/>
            <a:ext cx="7129462" cy="431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0900" name="Text Box 4"/>
          <p:cNvSpPr txBox="1">
            <a:spLocks noChangeArrowheads="1"/>
          </p:cNvSpPr>
          <p:nvPr/>
        </p:nvSpPr>
        <p:spPr bwMode="auto">
          <a:xfrm>
            <a:off x="179388" y="2781300"/>
            <a:ext cx="145256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ноздри</a:t>
            </a:r>
          </a:p>
        </p:txBody>
      </p:sp>
      <p:sp>
        <p:nvSpPr>
          <p:cNvPr id="80901" name="Text Box 5"/>
          <p:cNvSpPr txBox="1">
            <a:spLocks noChangeArrowheads="1"/>
          </p:cNvSpPr>
          <p:nvPr/>
        </p:nvSpPr>
        <p:spPr bwMode="auto">
          <a:xfrm>
            <a:off x="1692275" y="1412875"/>
            <a:ext cx="141763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трахея</a:t>
            </a:r>
          </a:p>
        </p:txBody>
      </p:sp>
      <p:sp>
        <p:nvSpPr>
          <p:cNvPr id="80902" name="Text Box 6"/>
          <p:cNvSpPr txBox="1">
            <a:spLocks noChangeArrowheads="1"/>
          </p:cNvSpPr>
          <p:nvPr/>
        </p:nvSpPr>
        <p:spPr bwMode="auto">
          <a:xfrm>
            <a:off x="2987675" y="1843088"/>
            <a:ext cx="14890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бронхи</a:t>
            </a:r>
          </a:p>
        </p:txBody>
      </p:sp>
      <p:sp>
        <p:nvSpPr>
          <p:cNvPr id="80903" name="Text Box 7"/>
          <p:cNvSpPr txBox="1">
            <a:spLocks noChangeArrowheads="1"/>
          </p:cNvSpPr>
          <p:nvPr/>
        </p:nvSpPr>
        <p:spPr bwMode="auto">
          <a:xfrm>
            <a:off x="1116013" y="4075113"/>
            <a:ext cx="2551112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лёгкие</a:t>
            </a:r>
          </a:p>
          <a:p>
            <a:pPr algn="ctr">
              <a:defRPr/>
            </a:pP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(с ячейками)</a:t>
            </a:r>
          </a:p>
        </p:txBody>
      </p:sp>
      <p:sp>
        <p:nvSpPr>
          <p:cNvPr id="19464" name="Text Box 9"/>
          <p:cNvSpPr txBox="1">
            <a:spLocks noChangeArrowheads="1"/>
          </p:cNvSpPr>
          <p:nvPr/>
        </p:nvSpPr>
        <p:spPr bwMode="auto">
          <a:xfrm>
            <a:off x="755650" y="6278563"/>
            <a:ext cx="69119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>
                <a:solidFill>
                  <a:schemeClr val="bg1"/>
                </a:solidFill>
              </a:rPr>
              <a:t>Есть трахея и бронхи</a:t>
            </a:r>
          </a:p>
        </p:txBody>
      </p:sp>
      <p:sp>
        <p:nvSpPr>
          <p:cNvPr id="19465" name="Line 12"/>
          <p:cNvSpPr>
            <a:spLocks noChangeShapeType="1"/>
          </p:cNvSpPr>
          <p:nvPr/>
        </p:nvSpPr>
        <p:spPr bwMode="auto">
          <a:xfrm flipH="1">
            <a:off x="2700338" y="2419350"/>
            <a:ext cx="647700" cy="72072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9466" name="Line 13"/>
          <p:cNvSpPr>
            <a:spLocks noChangeShapeType="1"/>
          </p:cNvSpPr>
          <p:nvPr/>
        </p:nvSpPr>
        <p:spPr bwMode="auto">
          <a:xfrm flipV="1">
            <a:off x="2916238" y="3571875"/>
            <a:ext cx="360362" cy="6477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9467" name="Line 14"/>
          <p:cNvSpPr>
            <a:spLocks noChangeShapeType="1"/>
          </p:cNvSpPr>
          <p:nvPr/>
        </p:nvSpPr>
        <p:spPr bwMode="auto">
          <a:xfrm flipV="1">
            <a:off x="900113" y="2492375"/>
            <a:ext cx="647700" cy="35877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9468" name="Line 15"/>
          <p:cNvSpPr>
            <a:spLocks noChangeShapeType="1"/>
          </p:cNvSpPr>
          <p:nvPr/>
        </p:nvSpPr>
        <p:spPr bwMode="auto">
          <a:xfrm flipH="1">
            <a:off x="2339975" y="1989138"/>
            <a:ext cx="144463" cy="788987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9469" name="Text Box 20"/>
          <p:cNvSpPr txBox="1">
            <a:spLocks noChangeArrowheads="1"/>
          </p:cNvSpPr>
          <p:nvPr/>
        </p:nvSpPr>
        <p:spPr bwMode="auto">
          <a:xfrm>
            <a:off x="250825" y="692150"/>
            <a:ext cx="49688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4400">
                <a:solidFill>
                  <a:schemeClr val="bg1"/>
                </a:solidFill>
              </a:rPr>
              <a:t>лёгочное, рёберное</a:t>
            </a:r>
          </a:p>
        </p:txBody>
      </p:sp>
      <p:sp>
        <p:nvSpPr>
          <p:cNvPr id="19470" name="Управляющая кнопка: домой 1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101013" y="5815013"/>
            <a:ext cx="1042987" cy="1042987"/>
          </a:xfrm>
          <a:prstGeom prst="actionButtonHom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482" name="AutoShape 2"/>
          <p:cNvCxnSpPr>
            <a:cxnSpLocks noChangeShapeType="1"/>
          </p:cNvCxnSpPr>
          <p:nvPr/>
        </p:nvCxnSpPr>
        <p:spPr bwMode="auto">
          <a:xfrm rot="16200000" flipV="1">
            <a:off x="5616575" y="2744788"/>
            <a:ext cx="73025" cy="2593975"/>
          </a:xfrm>
          <a:prstGeom prst="bentConnector3">
            <a:avLst>
              <a:gd name="adj1" fmla="val -1639134"/>
            </a:avLst>
          </a:prstGeom>
          <a:noFill/>
          <a:ln w="76200">
            <a:solidFill>
              <a:srgbClr val="CC66FF"/>
            </a:solidFill>
            <a:miter lim="800000"/>
            <a:headEnd/>
            <a:tailEnd/>
          </a:ln>
        </p:spPr>
      </p:cxnSp>
      <p:cxnSp>
        <p:nvCxnSpPr>
          <p:cNvPr id="20483" name="AutoShape 3"/>
          <p:cNvCxnSpPr>
            <a:cxnSpLocks noChangeShapeType="1"/>
          </p:cNvCxnSpPr>
          <p:nvPr/>
        </p:nvCxnSpPr>
        <p:spPr bwMode="auto">
          <a:xfrm rot="16200000" flipV="1">
            <a:off x="3311525" y="2889250"/>
            <a:ext cx="73025" cy="2593975"/>
          </a:xfrm>
          <a:prstGeom prst="bentConnector3">
            <a:avLst>
              <a:gd name="adj1" fmla="val -1639134"/>
            </a:avLst>
          </a:prstGeom>
          <a:noFill/>
          <a:ln w="76200">
            <a:solidFill>
              <a:srgbClr val="FF3399"/>
            </a:solidFill>
            <a:miter lim="800000"/>
            <a:headEnd/>
            <a:tailEnd/>
          </a:ln>
        </p:spPr>
      </p:cxnSp>
      <p:cxnSp>
        <p:nvCxnSpPr>
          <p:cNvPr id="20484" name="AutoShape 4"/>
          <p:cNvCxnSpPr>
            <a:cxnSpLocks noChangeShapeType="1"/>
          </p:cNvCxnSpPr>
          <p:nvPr/>
        </p:nvCxnSpPr>
        <p:spPr bwMode="auto">
          <a:xfrm rot="5400000" flipV="1">
            <a:off x="6074569" y="1926431"/>
            <a:ext cx="33338" cy="2028825"/>
          </a:xfrm>
          <a:prstGeom prst="bentConnector3">
            <a:avLst>
              <a:gd name="adj1" fmla="val -3519051"/>
            </a:avLst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</p:spPr>
      </p:cxnSp>
      <p:cxnSp>
        <p:nvCxnSpPr>
          <p:cNvPr id="20485" name="AutoShape 5"/>
          <p:cNvCxnSpPr>
            <a:cxnSpLocks noChangeShapeType="1"/>
          </p:cNvCxnSpPr>
          <p:nvPr/>
        </p:nvCxnSpPr>
        <p:spPr bwMode="auto">
          <a:xfrm rot="5400000" flipV="1">
            <a:off x="2905919" y="1854994"/>
            <a:ext cx="33337" cy="2028825"/>
          </a:xfrm>
          <a:prstGeom prst="bentConnector3">
            <a:avLst>
              <a:gd name="adj1" fmla="val -3052384"/>
            </a:avLst>
          </a:prstGeom>
          <a:noFill/>
          <a:ln w="76200">
            <a:solidFill>
              <a:srgbClr val="00FFFF"/>
            </a:solidFill>
            <a:miter lim="800000"/>
            <a:headEnd/>
            <a:tailEnd/>
          </a:ln>
        </p:spPr>
      </p:cxnSp>
      <p:sp>
        <p:nvSpPr>
          <p:cNvPr id="90118" name="Rectangle 6"/>
          <p:cNvSpPr>
            <a:spLocks noGrp="1" noChangeArrowheads="1"/>
          </p:cNvSpPr>
          <p:nvPr>
            <p:ph type="title"/>
          </p:nvPr>
        </p:nvSpPr>
        <p:spPr>
          <a:xfrm>
            <a:off x="611188" y="0"/>
            <a:ext cx="8001000" cy="8382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800" smtClean="0">
                <a:solidFill>
                  <a:schemeClr val="bg1"/>
                </a:solidFill>
                <a:effectLst/>
              </a:rPr>
              <a:t>Кровеносная система</a:t>
            </a:r>
          </a:p>
        </p:txBody>
      </p:sp>
      <p:sp>
        <p:nvSpPr>
          <p:cNvPr id="20487" name="Oval 7"/>
          <p:cNvSpPr>
            <a:spLocks noChangeArrowheads="1"/>
          </p:cNvSpPr>
          <p:nvPr/>
        </p:nvSpPr>
        <p:spPr bwMode="auto">
          <a:xfrm>
            <a:off x="4140200" y="2997200"/>
            <a:ext cx="720725" cy="12969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488" name="Oval 8"/>
          <p:cNvSpPr>
            <a:spLocks noChangeArrowheads="1"/>
          </p:cNvSpPr>
          <p:nvPr/>
        </p:nvSpPr>
        <p:spPr bwMode="auto">
          <a:xfrm>
            <a:off x="3779838" y="2781300"/>
            <a:ext cx="576262" cy="720725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489" name="Oval 9"/>
          <p:cNvSpPr>
            <a:spLocks noChangeArrowheads="1"/>
          </p:cNvSpPr>
          <p:nvPr/>
        </p:nvSpPr>
        <p:spPr bwMode="auto">
          <a:xfrm>
            <a:off x="4643438" y="2781300"/>
            <a:ext cx="576262" cy="720725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490" name="Oval 10"/>
          <p:cNvSpPr>
            <a:spLocks noChangeArrowheads="1"/>
          </p:cNvSpPr>
          <p:nvPr/>
        </p:nvSpPr>
        <p:spPr bwMode="auto">
          <a:xfrm>
            <a:off x="395288" y="2852738"/>
            <a:ext cx="2590800" cy="1368425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491" name="Oval 11"/>
          <p:cNvSpPr>
            <a:spLocks noChangeArrowheads="1"/>
          </p:cNvSpPr>
          <p:nvPr/>
        </p:nvSpPr>
        <p:spPr bwMode="auto">
          <a:xfrm>
            <a:off x="6156325" y="2924175"/>
            <a:ext cx="2590800" cy="1368425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0124" name="Line 12"/>
          <p:cNvSpPr>
            <a:spLocks noChangeShapeType="1"/>
          </p:cNvSpPr>
          <p:nvPr/>
        </p:nvSpPr>
        <p:spPr bwMode="auto">
          <a:xfrm>
            <a:off x="4140200" y="4581525"/>
            <a:ext cx="0" cy="576263"/>
          </a:xfrm>
          <a:prstGeom prst="line">
            <a:avLst/>
          </a:prstGeom>
          <a:noFill/>
          <a:ln w="76200">
            <a:solidFill>
              <a:srgbClr val="CC66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0125" name="Line 13"/>
          <p:cNvSpPr>
            <a:spLocks noChangeShapeType="1"/>
          </p:cNvSpPr>
          <p:nvPr/>
        </p:nvSpPr>
        <p:spPr bwMode="auto">
          <a:xfrm>
            <a:off x="4932363" y="4581525"/>
            <a:ext cx="0" cy="576263"/>
          </a:xfrm>
          <a:prstGeom prst="line">
            <a:avLst/>
          </a:prstGeom>
          <a:noFill/>
          <a:ln w="76200">
            <a:solidFill>
              <a:srgbClr val="FF33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0126" name="Line 14"/>
          <p:cNvSpPr>
            <a:spLocks noChangeShapeType="1"/>
          </p:cNvSpPr>
          <p:nvPr/>
        </p:nvSpPr>
        <p:spPr bwMode="auto">
          <a:xfrm flipH="1">
            <a:off x="3348038" y="5589588"/>
            <a:ext cx="792162" cy="0"/>
          </a:xfrm>
          <a:prstGeom prst="line">
            <a:avLst/>
          </a:prstGeom>
          <a:noFill/>
          <a:ln w="76200">
            <a:solidFill>
              <a:srgbClr val="FF33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0127" name="Line 15"/>
          <p:cNvSpPr>
            <a:spLocks noChangeShapeType="1"/>
          </p:cNvSpPr>
          <p:nvPr/>
        </p:nvSpPr>
        <p:spPr bwMode="auto">
          <a:xfrm flipH="1">
            <a:off x="2268538" y="5589588"/>
            <a:ext cx="792162" cy="0"/>
          </a:xfrm>
          <a:prstGeom prst="line">
            <a:avLst/>
          </a:prstGeom>
          <a:noFill/>
          <a:ln w="76200">
            <a:solidFill>
              <a:srgbClr val="FF33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0128" name="Line 16"/>
          <p:cNvSpPr>
            <a:spLocks noChangeShapeType="1"/>
          </p:cNvSpPr>
          <p:nvPr/>
        </p:nvSpPr>
        <p:spPr bwMode="auto">
          <a:xfrm flipH="1" flipV="1">
            <a:off x="1835150" y="4508500"/>
            <a:ext cx="0" cy="576263"/>
          </a:xfrm>
          <a:prstGeom prst="line">
            <a:avLst/>
          </a:prstGeom>
          <a:noFill/>
          <a:ln w="76200">
            <a:solidFill>
              <a:srgbClr val="FF33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0129" name="Line 17"/>
          <p:cNvSpPr>
            <a:spLocks noChangeShapeType="1"/>
          </p:cNvSpPr>
          <p:nvPr/>
        </p:nvSpPr>
        <p:spPr bwMode="auto">
          <a:xfrm flipH="1" flipV="1">
            <a:off x="7235825" y="4437063"/>
            <a:ext cx="0" cy="576262"/>
          </a:xfrm>
          <a:prstGeom prst="line">
            <a:avLst/>
          </a:prstGeom>
          <a:noFill/>
          <a:ln w="76200">
            <a:solidFill>
              <a:srgbClr val="CC66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0130" name="Line 18"/>
          <p:cNvSpPr>
            <a:spLocks noChangeShapeType="1"/>
          </p:cNvSpPr>
          <p:nvPr/>
        </p:nvSpPr>
        <p:spPr bwMode="auto">
          <a:xfrm flipV="1">
            <a:off x="4787900" y="5445125"/>
            <a:ext cx="719138" cy="0"/>
          </a:xfrm>
          <a:prstGeom prst="line">
            <a:avLst/>
          </a:prstGeom>
          <a:noFill/>
          <a:ln w="76200">
            <a:solidFill>
              <a:srgbClr val="CC66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0131" name="Line 19"/>
          <p:cNvSpPr>
            <a:spLocks noChangeShapeType="1"/>
          </p:cNvSpPr>
          <p:nvPr/>
        </p:nvSpPr>
        <p:spPr bwMode="auto">
          <a:xfrm flipV="1">
            <a:off x="5940425" y="5445125"/>
            <a:ext cx="719138" cy="0"/>
          </a:xfrm>
          <a:prstGeom prst="line">
            <a:avLst/>
          </a:prstGeom>
          <a:noFill/>
          <a:ln w="76200">
            <a:solidFill>
              <a:srgbClr val="CC66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0132" name="Line 20"/>
          <p:cNvSpPr>
            <a:spLocks noChangeShapeType="1"/>
          </p:cNvSpPr>
          <p:nvPr/>
        </p:nvSpPr>
        <p:spPr bwMode="auto">
          <a:xfrm flipV="1">
            <a:off x="1908175" y="1628775"/>
            <a:ext cx="719138" cy="0"/>
          </a:xfrm>
          <a:prstGeom prst="line">
            <a:avLst/>
          </a:prstGeom>
          <a:noFill/>
          <a:ln w="76200">
            <a:solidFill>
              <a:srgbClr val="00FF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0133" name="Line 21"/>
          <p:cNvSpPr>
            <a:spLocks noChangeShapeType="1"/>
          </p:cNvSpPr>
          <p:nvPr/>
        </p:nvSpPr>
        <p:spPr bwMode="auto">
          <a:xfrm flipV="1">
            <a:off x="3059113" y="1628775"/>
            <a:ext cx="719137" cy="0"/>
          </a:xfrm>
          <a:prstGeom prst="line">
            <a:avLst/>
          </a:prstGeom>
          <a:noFill/>
          <a:ln w="76200">
            <a:solidFill>
              <a:srgbClr val="00FF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0134" name="Line 22"/>
          <p:cNvSpPr>
            <a:spLocks noChangeShapeType="1"/>
          </p:cNvSpPr>
          <p:nvPr/>
        </p:nvSpPr>
        <p:spPr bwMode="auto">
          <a:xfrm>
            <a:off x="4140200" y="2060575"/>
            <a:ext cx="0" cy="576263"/>
          </a:xfrm>
          <a:prstGeom prst="line">
            <a:avLst/>
          </a:prstGeom>
          <a:noFill/>
          <a:ln w="76200">
            <a:solidFill>
              <a:srgbClr val="00FF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0135" name="Line 23"/>
          <p:cNvSpPr>
            <a:spLocks noChangeShapeType="1"/>
          </p:cNvSpPr>
          <p:nvPr/>
        </p:nvSpPr>
        <p:spPr bwMode="auto">
          <a:xfrm>
            <a:off x="4859338" y="2060575"/>
            <a:ext cx="0" cy="576263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0136" name="Line 24"/>
          <p:cNvSpPr>
            <a:spLocks noChangeShapeType="1"/>
          </p:cNvSpPr>
          <p:nvPr/>
        </p:nvSpPr>
        <p:spPr bwMode="auto">
          <a:xfrm flipH="1" flipV="1">
            <a:off x="1763713" y="2133600"/>
            <a:ext cx="0" cy="576263"/>
          </a:xfrm>
          <a:prstGeom prst="line">
            <a:avLst/>
          </a:prstGeom>
          <a:noFill/>
          <a:ln w="76200">
            <a:solidFill>
              <a:srgbClr val="00FF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0137" name="Line 25"/>
          <p:cNvSpPr>
            <a:spLocks noChangeShapeType="1"/>
          </p:cNvSpPr>
          <p:nvPr/>
        </p:nvSpPr>
        <p:spPr bwMode="auto">
          <a:xfrm flipH="1" flipV="1">
            <a:off x="7308850" y="2133600"/>
            <a:ext cx="0" cy="576263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0138" name="Line 26"/>
          <p:cNvSpPr>
            <a:spLocks noChangeShapeType="1"/>
          </p:cNvSpPr>
          <p:nvPr/>
        </p:nvSpPr>
        <p:spPr bwMode="auto">
          <a:xfrm flipH="1">
            <a:off x="6227763" y="1557338"/>
            <a:ext cx="792162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0139" name="Line 27"/>
          <p:cNvSpPr>
            <a:spLocks noChangeShapeType="1"/>
          </p:cNvSpPr>
          <p:nvPr/>
        </p:nvSpPr>
        <p:spPr bwMode="auto">
          <a:xfrm flipH="1">
            <a:off x="5148263" y="1557338"/>
            <a:ext cx="792162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0140" name="Line 28"/>
          <p:cNvSpPr>
            <a:spLocks noChangeShapeType="1"/>
          </p:cNvSpPr>
          <p:nvPr/>
        </p:nvSpPr>
        <p:spPr bwMode="auto">
          <a:xfrm>
            <a:off x="3924300" y="2852738"/>
            <a:ext cx="576263" cy="504825"/>
          </a:xfrm>
          <a:prstGeom prst="line">
            <a:avLst/>
          </a:prstGeom>
          <a:noFill/>
          <a:ln w="76200">
            <a:solidFill>
              <a:srgbClr val="00FF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0141" name="Line 29"/>
          <p:cNvSpPr>
            <a:spLocks noChangeShapeType="1"/>
          </p:cNvSpPr>
          <p:nvPr/>
        </p:nvSpPr>
        <p:spPr bwMode="auto">
          <a:xfrm flipH="1">
            <a:off x="4500563" y="2852738"/>
            <a:ext cx="576262" cy="50482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0143" name="Text Box 31"/>
          <p:cNvSpPr txBox="1">
            <a:spLocks noChangeArrowheads="1"/>
          </p:cNvSpPr>
          <p:nvPr/>
        </p:nvSpPr>
        <p:spPr bwMode="auto">
          <a:xfrm>
            <a:off x="6659563" y="3284538"/>
            <a:ext cx="1682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kumimoji="1" lang="ru-RU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лёгкие</a:t>
            </a:r>
          </a:p>
        </p:txBody>
      </p:sp>
      <p:sp>
        <p:nvSpPr>
          <p:cNvPr id="90144" name="Text Box 32"/>
          <p:cNvSpPr txBox="1">
            <a:spLocks noChangeArrowheads="1"/>
          </p:cNvSpPr>
          <p:nvPr/>
        </p:nvSpPr>
        <p:spPr bwMode="auto">
          <a:xfrm>
            <a:off x="468313" y="3068638"/>
            <a:ext cx="244792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kumimoji="1" lang="ru-RU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внутренние органы</a:t>
            </a:r>
          </a:p>
        </p:txBody>
      </p:sp>
      <p:sp>
        <p:nvSpPr>
          <p:cNvPr id="20512" name="Text Box 33"/>
          <p:cNvSpPr txBox="1">
            <a:spLocks noChangeArrowheads="1"/>
          </p:cNvSpPr>
          <p:nvPr/>
        </p:nvSpPr>
        <p:spPr bwMode="auto">
          <a:xfrm>
            <a:off x="2411413" y="4076700"/>
            <a:ext cx="15621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kumimoji="1" lang="ru-RU">
                <a:solidFill>
                  <a:schemeClr val="bg1"/>
                </a:solidFill>
                <a:cs typeface="Arial" charset="0"/>
              </a:rPr>
              <a:t>желудочек</a:t>
            </a:r>
          </a:p>
        </p:txBody>
      </p:sp>
      <p:sp>
        <p:nvSpPr>
          <p:cNvPr id="20513" name="Text Box 34"/>
          <p:cNvSpPr txBox="1">
            <a:spLocks noChangeArrowheads="1"/>
          </p:cNvSpPr>
          <p:nvPr/>
        </p:nvSpPr>
        <p:spPr bwMode="auto">
          <a:xfrm>
            <a:off x="1979613" y="2133600"/>
            <a:ext cx="2087562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kumimoji="1" lang="ru-RU">
                <a:solidFill>
                  <a:schemeClr val="bg1"/>
                </a:solidFill>
                <a:cs typeface="Arial" charset="0"/>
              </a:rPr>
              <a:t>правое предсердие</a:t>
            </a:r>
          </a:p>
        </p:txBody>
      </p:sp>
      <p:sp>
        <p:nvSpPr>
          <p:cNvPr id="20514" name="Text Box 35"/>
          <p:cNvSpPr txBox="1">
            <a:spLocks noChangeArrowheads="1"/>
          </p:cNvSpPr>
          <p:nvPr/>
        </p:nvSpPr>
        <p:spPr bwMode="auto">
          <a:xfrm>
            <a:off x="5076825" y="2133600"/>
            <a:ext cx="2087563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kumimoji="1" lang="ru-RU">
                <a:solidFill>
                  <a:schemeClr val="bg1"/>
                </a:solidFill>
                <a:cs typeface="Arial" charset="0"/>
              </a:rPr>
              <a:t>левое предсердие</a:t>
            </a:r>
          </a:p>
        </p:txBody>
      </p:sp>
      <p:sp>
        <p:nvSpPr>
          <p:cNvPr id="20515" name="Line 36"/>
          <p:cNvSpPr>
            <a:spLocks noChangeShapeType="1"/>
          </p:cNvSpPr>
          <p:nvPr/>
        </p:nvSpPr>
        <p:spPr bwMode="auto">
          <a:xfrm flipV="1">
            <a:off x="3348038" y="3716338"/>
            <a:ext cx="863600" cy="433387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0516" name="Line 37"/>
          <p:cNvSpPr>
            <a:spLocks noChangeShapeType="1"/>
          </p:cNvSpPr>
          <p:nvPr/>
        </p:nvSpPr>
        <p:spPr bwMode="auto">
          <a:xfrm>
            <a:off x="3276600" y="2997200"/>
            <a:ext cx="574675" cy="2159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0517" name="Line 38"/>
          <p:cNvSpPr>
            <a:spLocks noChangeShapeType="1"/>
          </p:cNvSpPr>
          <p:nvPr/>
        </p:nvSpPr>
        <p:spPr bwMode="auto">
          <a:xfrm flipH="1">
            <a:off x="5148263" y="2924175"/>
            <a:ext cx="576262" cy="217488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0151" name="Text Box 39"/>
          <p:cNvSpPr txBox="1">
            <a:spLocks noChangeArrowheads="1"/>
          </p:cNvSpPr>
          <p:nvPr/>
        </p:nvSpPr>
        <p:spPr bwMode="auto">
          <a:xfrm>
            <a:off x="2843213" y="6165850"/>
            <a:ext cx="28289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kumimoji="1" lang="ru-RU" sz="2800">
                <a:solidFill>
                  <a:srgbClr val="CC00CC"/>
                </a:solidFill>
                <a:cs typeface="Arial" charset="0"/>
              </a:rPr>
              <a:t>смешанная кровь</a:t>
            </a:r>
          </a:p>
        </p:txBody>
      </p:sp>
      <p:sp>
        <p:nvSpPr>
          <p:cNvPr id="90152" name="Text Box 40"/>
          <p:cNvSpPr txBox="1">
            <a:spLocks noChangeArrowheads="1"/>
          </p:cNvSpPr>
          <p:nvPr/>
        </p:nvSpPr>
        <p:spPr bwMode="auto">
          <a:xfrm>
            <a:off x="1476375" y="908050"/>
            <a:ext cx="24971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kumimoji="1" lang="ru-RU" sz="2800">
                <a:solidFill>
                  <a:srgbClr val="00FFFF"/>
                </a:solidFill>
                <a:cs typeface="Arial" charset="0"/>
              </a:rPr>
              <a:t>венозная кровь</a:t>
            </a:r>
          </a:p>
        </p:txBody>
      </p:sp>
      <p:sp>
        <p:nvSpPr>
          <p:cNvPr id="90153" name="Text Box 41"/>
          <p:cNvSpPr txBox="1">
            <a:spLocks noChangeArrowheads="1"/>
          </p:cNvSpPr>
          <p:nvPr/>
        </p:nvSpPr>
        <p:spPr bwMode="auto">
          <a:xfrm>
            <a:off x="4787900" y="908050"/>
            <a:ext cx="31845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kumimoji="1" lang="ru-RU" sz="2800">
                <a:solidFill>
                  <a:srgbClr val="FF0000"/>
                </a:solidFill>
                <a:cs typeface="Arial" charset="0"/>
              </a:rPr>
              <a:t>артериальная кровь</a:t>
            </a:r>
          </a:p>
        </p:txBody>
      </p:sp>
      <p:sp>
        <p:nvSpPr>
          <p:cNvPr id="20521" name="Line 46"/>
          <p:cNvSpPr>
            <a:spLocks noChangeShapeType="1"/>
          </p:cNvSpPr>
          <p:nvPr/>
        </p:nvSpPr>
        <p:spPr bwMode="auto">
          <a:xfrm flipV="1">
            <a:off x="4500563" y="3716338"/>
            <a:ext cx="0" cy="576262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0159" name="Line 47"/>
          <p:cNvSpPr>
            <a:spLocks noChangeShapeType="1"/>
          </p:cNvSpPr>
          <p:nvPr/>
        </p:nvSpPr>
        <p:spPr bwMode="auto">
          <a:xfrm>
            <a:off x="4356100" y="3716338"/>
            <a:ext cx="0" cy="288925"/>
          </a:xfrm>
          <a:prstGeom prst="line">
            <a:avLst/>
          </a:prstGeom>
          <a:noFill/>
          <a:ln w="57150">
            <a:solidFill>
              <a:srgbClr val="CC66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0160" name="Line 48"/>
          <p:cNvSpPr>
            <a:spLocks noChangeShapeType="1"/>
          </p:cNvSpPr>
          <p:nvPr/>
        </p:nvSpPr>
        <p:spPr bwMode="auto">
          <a:xfrm>
            <a:off x="4643438" y="3716338"/>
            <a:ext cx="0" cy="288925"/>
          </a:xfrm>
          <a:prstGeom prst="line">
            <a:avLst/>
          </a:prstGeom>
          <a:noFill/>
          <a:ln w="57150">
            <a:solidFill>
              <a:srgbClr val="FF33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0161" name="Text Box 49"/>
          <p:cNvSpPr txBox="1">
            <a:spLocks noChangeArrowheads="1"/>
          </p:cNvSpPr>
          <p:nvPr/>
        </p:nvSpPr>
        <p:spPr bwMode="auto">
          <a:xfrm>
            <a:off x="1908175" y="5661025"/>
            <a:ext cx="25765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3399"/>
                </a:solidFill>
              </a:rPr>
              <a:t>больше кислорода</a:t>
            </a:r>
          </a:p>
        </p:txBody>
      </p:sp>
      <p:sp>
        <p:nvSpPr>
          <p:cNvPr id="90162" name="Text Box 50"/>
          <p:cNvSpPr txBox="1">
            <a:spLocks noChangeArrowheads="1"/>
          </p:cNvSpPr>
          <p:nvPr/>
        </p:nvSpPr>
        <p:spPr bwMode="auto">
          <a:xfrm>
            <a:off x="4859338" y="5661025"/>
            <a:ext cx="3416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CC66FF"/>
                </a:solidFill>
              </a:rPr>
              <a:t>больше углекислого газа</a:t>
            </a:r>
          </a:p>
        </p:txBody>
      </p:sp>
      <p:sp>
        <p:nvSpPr>
          <p:cNvPr id="20526" name="Управляющая кнопка: домой 4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16913" y="6092825"/>
            <a:ext cx="827087" cy="765175"/>
          </a:xfrm>
          <a:prstGeom prst="actionButtonHom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  <p:custDataLst>
      <p:tags r:id="rId1"/>
    </p:custData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40" name="Rectangle 4"/>
          <p:cNvSpPr>
            <a:spLocks noGrp="1" noChangeArrowheads="1"/>
          </p:cNvSpPr>
          <p:nvPr>
            <p:ph type="title"/>
          </p:nvPr>
        </p:nvSpPr>
        <p:spPr>
          <a:xfrm>
            <a:off x="611188" y="260350"/>
            <a:ext cx="7772400" cy="13684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8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4800" smtClean="0">
                <a:solidFill>
                  <a:schemeClr val="bg1"/>
                </a:solidFill>
                <a:effectLst/>
              </a:rPr>
              <a:t>Обмен веществ:</a:t>
            </a:r>
            <a:br>
              <a:rPr lang="ru-RU" sz="4800" smtClean="0">
                <a:solidFill>
                  <a:schemeClr val="bg1"/>
                </a:solidFill>
                <a:effectLst/>
              </a:rPr>
            </a:br>
            <a:r>
              <a:rPr lang="ru-RU" sz="4800" smtClean="0">
                <a:solidFill>
                  <a:schemeClr val="bg1"/>
                </a:solidFill>
                <a:effectLst/>
              </a:rPr>
              <a:t>холоднокровные</a:t>
            </a:r>
          </a:p>
        </p:txBody>
      </p:sp>
      <p:pic>
        <p:nvPicPr>
          <p:cNvPr id="16387" name="Picture 5" descr="x_c9decadd"/>
          <p:cNvPicPr>
            <a:picLocks noChangeAspect="1" noChangeArrowheads="1"/>
          </p:cNvPicPr>
          <p:nvPr/>
        </p:nvPicPr>
        <p:blipFill>
          <a:blip r:embed="rId2" cstate="print">
            <a:lum contrast="36000"/>
          </a:blip>
          <a:srcRect/>
          <a:stretch>
            <a:fillRect/>
          </a:stretch>
        </p:blipFill>
        <p:spPr bwMode="auto">
          <a:xfrm>
            <a:off x="5867400" y="1700213"/>
            <a:ext cx="3097213" cy="232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6" descr="foto krokodi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463" y="4157663"/>
            <a:ext cx="2951162" cy="270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7" descr="kobr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9975" y="4121150"/>
            <a:ext cx="2016125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Picture 9" descr="Рисунок27_show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288" y="1773238"/>
            <a:ext cx="2881312" cy="2163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1" name="Управляющая кнопка: домой 7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101013" y="5815013"/>
            <a:ext cx="1042987" cy="1042987"/>
          </a:xfrm>
          <a:prstGeom prst="actionButtonHom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/>
          <p:cNvSpPr>
            <a:spLocks noGrp="1" noChangeArrowheads="1"/>
          </p:cNvSpPr>
          <p:nvPr>
            <p:ph type="title"/>
          </p:nvPr>
        </p:nvSpPr>
        <p:spPr>
          <a:xfrm>
            <a:off x="684213" y="0"/>
            <a:ext cx="77724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smtClean="0"/>
              <a:t> </a:t>
            </a:r>
            <a:r>
              <a:rPr lang="ru-RU" smtClean="0">
                <a:solidFill>
                  <a:schemeClr val="bg1"/>
                </a:solidFill>
              </a:rPr>
              <a:t>Органы выделения:</a:t>
            </a:r>
          </a:p>
        </p:txBody>
      </p:sp>
      <p:sp>
        <p:nvSpPr>
          <p:cNvPr id="22531" name="Text Box 5"/>
          <p:cNvSpPr txBox="1">
            <a:spLocks noChangeArrowheads="1"/>
          </p:cNvSpPr>
          <p:nvPr/>
        </p:nvSpPr>
        <p:spPr bwMode="auto">
          <a:xfrm>
            <a:off x="250825" y="908050"/>
            <a:ext cx="80772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>
                <a:solidFill>
                  <a:schemeClr val="bg1"/>
                </a:solidFill>
              </a:rPr>
              <a:t>как у земноводных, но выводят меньше воды</a:t>
            </a:r>
          </a:p>
        </p:txBody>
      </p:sp>
      <p:pic>
        <p:nvPicPr>
          <p:cNvPr id="22532" name="Picture 6" descr="3"/>
          <p:cNvPicPr>
            <a:picLocks noChangeAspect="1" noChangeArrowheads="1"/>
          </p:cNvPicPr>
          <p:nvPr/>
        </p:nvPicPr>
        <p:blipFill>
          <a:blip r:embed="rId2" cstate="print">
            <a:lum bright="-6000" contrast="42000"/>
          </a:blip>
          <a:srcRect/>
          <a:stretch>
            <a:fillRect/>
          </a:stretch>
        </p:blipFill>
        <p:spPr bwMode="auto">
          <a:xfrm>
            <a:off x="755650" y="1916113"/>
            <a:ext cx="6872288" cy="430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3" name="Управляющая кнопка: домой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101013" y="5815013"/>
            <a:ext cx="1042987" cy="1042987"/>
          </a:xfrm>
          <a:prstGeom prst="actionButtonHom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0"/>
            <a:ext cx="77724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mtClean="0">
                <a:solidFill>
                  <a:schemeClr val="bg1"/>
                </a:solidFill>
              </a:rPr>
              <a:t>Нервная система:</a:t>
            </a: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395288" y="981075"/>
            <a:ext cx="8424862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>
                <a:solidFill>
                  <a:schemeClr val="bg1"/>
                </a:solidFill>
              </a:rPr>
              <a:t>как у земноводных, но все отделы мозга развиты лучше, на переднем мозге хорошо развит слой нервных клеток - кора</a:t>
            </a:r>
          </a:p>
        </p:txBody>
      </p:sp>
      <p:pic>
        <p:nvPicPr>
          <p:cNvPr id="23556" name="Picture 5" descr="Безимени-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2924175"/>
            <a:ext cx="8642350" cy="354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7" name="Text Box 6"/>
          <p:cNvSpPr txBox="1">
            <a:spLocks noChangeArrowheads="1"/>
          </p:cNvSpPr>
          <p:nvPr/>
        </p:nvSpPr>
        <p:spPr bwMode="auto">
          <a:xfrm>
            <a:off x="250825" y="2924175"/>
            <a:ext cx="2900363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>
                <a:solidFill>
                  <a:srgbClr val="FF0000"/>
                </a:solidFill>
              </a:rPr>
              <a:t>передний мозг (с корой)</a:t>
            </a:r>
          </a:p>
        </p:txBody>
      </p:sp>
      <p:sp>
        <p:nvSpPr>
          <p:cNvPr id="23558" name="Text Box 7"/>
          <p:cNvSpPr txBox="1">
            <a:spLocks noChangeArrowheads="1"/>
          </p:cNvSpPr>
          <p:nvPr/>
        </p:nvSpPr>
        <p:spPr bwMode="auto">
          <a:xfrm>
            <a:off x="4284663" y="2924175"/>
            <a:ext cx="290036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>
                <a:solidFill>
                  <a:srgbClr val="FF0000"/>
                </a:solidFill>
              </a:rPr>
              <a:t>средний мозг</a:t>
            </a:r>
          </a:p>
        </p:txBody>
      </p:sp>
      <p:sp>
        <p:nvSpPr>
          <p:cNvPr id="23559" name="Text Box 8"/>
          <p:cNvSpPr txBox="1">
            <a:spLocks noChangeArrowheads="1"/>
          </p:cNvSpPr>
          <p:nvPr/>
        </p:nvSpPr>
        <p:spPr bwMode="auto">
          <a:xfrm>
            <a:off x="179388" y="5949950"/>
            <a:ext cx="4248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>
                <a:solidFill>
                  <a:srgbClr val="FF0000"/>
                </a:solidFill>
              </a:rPr>
              <a:t>промежуточный мозг </a:t>
            </a:r>
          </a:p>
        </p:txBody>
      </p:sp>
      <p:sp>
        <p:nvSpPr>
          <p:cNvPr id="23560" name="Text Box 9"/>
          <p:cNvSpPr txBox="1">
            <a:spLocks noChangeArrowheads="1"/>
          </p:cNvSpPr>
          <p:nvPr/>
        </p:nvSpPr>
        <p:spPr bwMode="auto">
          <a:xfrm>
            <a:off x="4643438" y="5949950"/>
            <a:ext cx="4248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>
                <a:solidFill>
                  <a:srgbClr val="FF0000"/>
                </a:solidFill>
              </a:rPr>
              <a:t>продолговатый мозг </a:t>
            </a:r>
          </a:p>
        </p:txBody>
      </p:sp>
      <p:sp>
        <p:nvSpPr>
          <p:cNvPr id="23561" name="Text Box 10"/>
          <p:cNvSpPr txBox="1">
            <a:spLocks noChangeArrowheads="1"/>
          </p:cNvSpPr>
          <p:nvPr/>
        </p:nvSpPr>
        <p:spPr bwMode="auto">
          <a:xfrm>
            <a:off x="6046788" y="3429000"/>
            <a:ext cx="309721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>
                <a:solidFill>
                  <a:srgbClr val="FF0000"/>
                </a:solidFill>
              </a:rPr>
              <a:t>мозжечок </a:t>
            </a:r>
          </a:p>
        </p:txBody>
      </p:sp>
      <p:sp>
        <p:nvSpPr>
          <p:cNvPr id="23562" name="Line 11"/>
          <p:cNvSpPr>
            <a:spLocks noChangeShapeType="1"/>
          </p:cNvSpPr>
          <p:nvPr/>
        </p:nvSpPr>
        <p:spPr bwMode="auto">
          <a:xfrm>
            <a:off x="2124075" y="3933825"/>
            <a:ext cx="1008063" cy="28733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3563" name="Line 12"/>
          <p:cNvSpPr>
            <a:spLocks noChangeShapeType="1"/>
          </p:cNvSpPr>
          <p:nvPr/>
        </p:nvSpPr>
        <p:spPr bwMode="auto">
          <a:xfrm flipV="1">
            <a:off x="2987675" y="5876925"/>
            <a:ext cx="863600" cy="14446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3564" name="Line 13"/>
          <p:cNvSpPr>
            <a:spLocks noChangeShapeType="1"/>
          </p:cNvSpPr>
          <p:nvPr/>
        </p:nvSpPr>
        <p:spPr bwMode="auto">
          <a:xfrm flipH="1" flipV="1">
            <a:off x="6588125" y="5589588"/>
            <a:ext cx="576263" cy="431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3565" name="Line 14"/>
          <p:cNvSpPr>
            <a:spLocks noChangeShapeType="1"/>
          </p:cNvSpPr>
          <p:nvPr/>
        </p:nvSpPr>
        <p:spPr bwMode="auto">
          <a:xfrm flipH="1">
            <a:off x="6732588" y="3933825"/>
            <a:ext cx="576262" cy="2159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3566" name="Line 15"/>
          <p:cNvSpPr>
            <a:spLocks noChangeShapeType="1"/>
          </p:cNvSpPr>
          <p:nvPr/>
        </p:nvSpPr>
        <p:spPr bwMode="auto">
          <a:xfrm flipH="1">
            <a:off x="5003800" y="3429000"/>
            <a:ext cx="576263" cy="57626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3567" name="Управляющая кнопка: домой 1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101013" y="0"/>
            <a:ext cx="1042987" cy="1042988"/>
          </a:xfrm>
          <a:prstGeom prst="actionButtonHom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0"/>
            <a:ext cx="77724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mtClean="0">
                <a:solidFill>
                  <a:schemeClr val="bg1"/>
                </a:solidFill>
              </a:rPr>
              <a:t>Органы чувств:</a:t>
            </a: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395288" y="981075"/>
            <a:ext cx="842486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>
                <a:solidFill>
                  <a:schemeClr val="bg1"/>
                </a:solidFill>
              </a:rPr>
              <a:t>как у земноводных, но развиты лучше</a:t>
            </a:r>
            <a:endParaRPr lang="ru-RU" sz="3200" u="sng">
              <a:solidFill>
                <a:schemeClr val="bg1"/>
              </a:solidFill>
            </a:endParaRPr>
          </a:p>
        </p:txBody>
      </p:sp>
      <p:pic>
        <p:nvPicPr>
          <p:cNvPr id="19460" name="Picture 15" descr="snake tongu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12000" y="4148138"/>
            <a:ext cx="2032000" cy="270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17" descr="0_85c3_4d006601_X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400550"/>
            <a:ext cx="3276600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18" descr="1135630_hhhhhhhhhhhhhhhhh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557338"/>
            <a:ext cx="3059113" cy="2293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3" name="Picture 22" descr="1212274643_i-6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97713" y="1484313"/>
            <a:ext cx="2046287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4" name="Picture 25" descr="snake6"/>
          <p:cNvPicPr>
            <a:picLocks noChangeAspect="1" noChangeArrowheads="1"/>
          </p:cNvPicPr>
          <p:nvPr/>
        </p:nvPicPr>
        <p:blipFill>
          <a:blip r:embed="rId6" cstate="print">
            <a:lum bright="12000" contrast="36000"/>
          </a:blip>
          <a:srcRect/>
          <a:stretch>
            <a:fillRect/>
          </a:stretch>
        </p:blipFill>
        <p:spPr bwMode="auto">
          <a:xfrm>
            <a:off x="3708400" y="3213100"/>
            <a:ext cx="2825750" cy="226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4" name="Rectangle 4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77724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5400" smtClean="0">
                <a:solidFill>
                  <a:schemeClr val="bg1"/>
                </a:solidFill>
                <a:effectLst/>
              </a:rPr>
              <a:t>Размножение</a:t>
            </a:r>
          </a:p>
        </p:txBody>
      </p:sp>
      <p:sp>
        <p:nvSpPr>
          <p:cNvPr id="25603" name="Text Box 5"/>
          <p:cNvSpPr txBox="1">
            <a:spLocks noChangeArrowheads="1"/>
          </p:cNvSpPr>
          <p:nvPr/>
        </p:nvSpPr>
        <p:spPr bwMode="auto">
          <a:xfrm>
            <a:off x="250825" y="1125538"/>
            <a:ext cx="7129463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>
                <a:solidFill>
                  <a:schemeClr val="bg1"/>
                </a:solidFill>
              </a:rPr>
              <a:t>Оплодотворение внутреннее:</a:t>
            </a:r>
          </a:p>
          <a:p>
            <a:endParaRPr lang="ru-RU" sz="3600" u="sng"/>
          </a:p>
          <a:p>
            <a:r>
              <a:rPr lang="ru-RU" sz="3600">
                <a:solidFill>
                  <a:schemeClr val="bg1"/>
                </a:solidFill>
              </a:rPr>
              <a:t>самка откладывает яйца, богатые питательными веществами и покрытые </a:t>
            </a:r>
          </a:p>
          <a:p>
            <a:r>
              <a:rPr lang="ru-RU" sz="3600">
                <a:solidFill>
                  <a:schemeClr val="bg1"/>
                </a:solidFill>
              </a:rPr>
              <a:t>роговой оболочкой</a:t>
            </a:r>
          </a:p>
        </p:txBody>
      </p:sp>
      <p:pic>
        <p:nvPicPr>
          <p:cNvPr id="25604" name="Picture 6" descr="кр"/>
          <p:cNvPicPr>
            <a:picLocks noChangeAspect="1" noChangeArrowheads="1"/>
          </p:cNvPicPr>
          <p:nvPr/>
        </p:nvPicPr>
        <p:blipFill>
          <a:blip r:embed="rId2" cstate="print">
            <a:lum contrast="36000"/>
          </a:blip>
          <a:srcRect/>
          <a:stretch>
            <a:fillRect/>
          </a:stretch>
        </p:blipFill>
        <p:spPr bwMode="auto">
          <a:xfrm>
            <a:off x="5940425" y="1916113"/>
            <a:ext cx="2954338" cy="218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7" descr="mdmt250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5600" y="4437063"/>
            <a:ext cx="3359150" cy="210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8" descr="slide0013_image03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4581525"/>
            <a:ext cx="2408238" cy="201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7" name="Picture 9" descr="normal_LA001181"/>
          <p:cNvPicPr>
            <a:picLocks noChangeAspect="1" noChangeArrowheads="1"/>
          </p:cNvPicPr>
          <p:nvPr/>
        </p:nvPicPr>
        <p:blipFill>
          <a:blip r:embed="rId5" cstate="print">
            <a:lum contrast="12000"/>
          </a:blip>
          <a:srcRect/>
          <a:stretch>
            <a:fillRect/>
          </a:stretch>
        </p:blipFill>
        <p:spPr bwMode="auto">
          <a:xfrm>
            <a:off x="3276600" y="4554538"/>
            <a:ext cx="1612900" cy="230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4608513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54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5400" smtClean="0">
                <a:solidFill>
                  <a:schemeClr val="bg1"/>
                </a:solidFill>
                <a:effectLst/>
              </a:rPr>
              <a:t>Развитие:</a:t>
            </a:r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5076825" y="404813"/>
            <a:ext cx="2952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>
                <a:solidFill>
                  <a:schemeClr val="bg1"/>
                </a:solidFill>
              </a:rPr>
              <a:t>прямое</a:t>
            </a:r>
          </a:p>
        </p:txBody>
      </p:sp>
      <p:pic>
        <p:nvPicPr>
          <p:cNvPr id="26628" name="Picture 8" descr="ac7aed317ef9"/>
          <p:cNvPicPr>
            <a:picLocks noChangeAspect="1" noChangeArrowheads="1"/>
          </p:cNvPicPr>
          <p:nvPr/>
        </p:nvPicPr>
        <p:blipFill>
          <a:blip r:embed="rId2" cstate="print">
            <a:lum contrast="18000"/>
          </a:blip>
          <a:srcRect/>
          <a:stretch>
            <a:fillRect/>
          </a:stretch>
        </p:blipFill>
        <p:spPr bwMode="auto">
          <a:xfrm>
            <a:off x="250825" y="1052513"/>
            <a:ext cx="3097213" cy="309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9" descr="768750fca57at"/>
          <p:cNvPicPr>
            <a:picLocks noChangeAspect="1" noChangeArrowheads="1"/>
          </p:cNvPicPr>
          <p:nvPr/>
        </p:nvPicPr>
        <p:blipFill>
          <a:blip r:embed="rId3" cstate="print"/>
          <a:srcRect b="10370"/>
          <a:stretch>
            <a:fillRect/>
          </a:stretch>
        </p:blipFill>
        <p:spPr bwMode="auto">
          <a:xfrm>
            <a:off x="0" y="4408488"/>
            <a:ext cx="3419475" cy="2449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Picture 10" descr="p_500x500_1833_1211733274_3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62700" y="4076700"/>
            <a:ext cx="2781300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1" name="Picture 12" descr="p_500x500_1833_1211733424_27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0788" y="1052513"/>
            <a:ext cx="2843212" cy="284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2" name="Управляющая кнопка: домой 9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500563" y="5373688"/>
            <a:ext cx="1041400" cy="1041400"/>
          </a:xfrm>
          <a:prstGeom prst="actionButtonHom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4608513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800" smtClean="0">
                <a:solidFill>
                  <a:schemeClr val="bg1"/>
                </a:solidFill>
                <a:effectLst/>
              </a:rPr>
              <a:t>Произошли</a:t>
            </a:r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5435600" y="260350"/>
            <a:ext cx="29527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>
                <a:solidFill>
                  <a:schemeClr val="bg1"/>
                </a:solidFill>
              </a:rPr>
              <a:t>от древних земноводных</a:t>
            </a:r>
          </a:p>
        </p:txBody>
      </p:sp>
      <p:pic>
        <p:nvPicPr>
          <p:cNvPr id="27652" name="Picture 10" descr="a9b46b6925dc"/>
          <p:cNvPicPr>
            <a:picLocks noChangeAspect="1" noChangeArrowheads="1"/>
          </p:cNvPicPr>
          <p:nvPr/>
        </p:nvPicPr>
        <p:blipFill>
          <a:blip r:embed="rId2" cstate="print"/>
          <a:srcRect l="8281" t="4823" r="3125" b="8334"/>
          <a:stretch>
            <a:fillRect/>
          </a:stretch>
        </p:blipFill>
        <p:spPr bwMode="auto">
          <a:xfrm>
            <a:off x="395288" y="1455738"/>
            <a:ext cx="3816350" cy="274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3" name="Picture 11" descr="borod_b"/>
          <p:cNvPicPr>
            <a:picLocks noChangeAspect="1" noChangeArrowheads="1"/>
          </p:cNvPicPr>
          <p:nvPr/>
        </p:nvPicPr>
        <p:blipFill>
          <a:blip r:embed="rId3" cstate="print">
            <a:lum contrast="30000"/>
          </a:blip>
          <a:srcRect/>
          <a:stretch>
            <a:fillRect/>
          </a:stretch>
        </p:blipFill>
        <p:spPr bwMode="auto">
          <a:xfrm>
            <a:off x="6059488" y="4486275"/>
            <a:ext cx="3084512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4" name="Picture 12" descr="a22"/>
          <p:cNvPicPr>
            <a:picLocks noChangeAspect="1" noChangeArrowheads="1"/>
          </p:cNvPicPr>
          <p:nvPr/>
        </p:nvPicPr>
        <p:blipFill>
          <a:blip r:embed="rId4" cstate="print">
            <a:lum contrast="24000"/>
          </a:blip>
          <a:srcRect/>
          <a:stretch>
            <a:fillRect/>
          </a:stretch>
        </p:blipFill>
        <p:spPr bwMode="auto">
          <a:xfrm>
            <a:off x="3563938" y="4697413"/>
            <a:ext cx="1944687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5" name="Picture 15" descr="lizard02"/>
          <p:cNvPicPr>
            <a:picLocks noChangeAspect="1" noChangeArrowheads="1"/>
          </p:cNvPicPr>
          <p:nvPr/>
        </p:nvPicPr>
        <p:blipFill>
          <a:blip r:embed="rId5" cstate="print">
            <a:lum contrast="12000"/>
          </a:blip>
          <a:srcRect/>
          <a:stretch>
            <a:fillRect/>
          </a:stretch>
        </p:blipFill>
        <p:spPr bwMode="auto">
          <a:xfrm>
            <a:off x="4859338" y="1484313"/>
            <a:ext cx="3868737" cy="257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6" name="Picture 16" descr="komodocrop-789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678363"/>
            <a:ext cx="3121025" cy="217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7" name="Управляющая кнопка: домой 8">
            <a:hlinkClick r:id="rId7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16913" y="0"/>
            <a:ext cx="827087" cy="692150"/>
          </a:xfrm>
          <a:prstGeom prst="actionButtonHom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80" name="Rectangle 4"/>
          <p:cNvSpPr>
            <a:spLocks noGrp="1" noChangeArrowheads="1"/>
          </p:cNvSpPr>
          <p:nvPr>
            <p:ph type="title"/>
          </p:nvPr>
        </p:nvSpPr>
        <p:spPr>
          <a:xfrm>
            <a:off x="684213" y="0"/>
            <a:ext cx="7772400" cy="954088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5400" smtClean="0">
                <a:solidFill>
                  <a:schemeClr val="bg1"/>
                </a:solidFill>
                <a:effectLst/>
              </a:rPr>
              <a:t> Значение:</a:t>
            </a:r>
          </a:p>
        </p:txBody>
      </p:sp>
      <p:sp>
        <p:nvSpPr>
          <p:cNvPr id="28675" name="Text Box 5"/>
          <p:cNvSpPr txBox="1">
            <a:spLocks noChangeArrowheads="1"/>
          </p:cNvSpPr>
          <p:nvPr/>
        </p:nvSpPr>
        <p:spPr bwMode="auto">
          <a:xfrm>
            <a:off x="395288" y="908050"/>
            <a:ext cx="8748712" cy="354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>
                <a:solidFill>
                  <a:schemeClr val="bg1"/>
                </a:solidFill>
              </a:rPr>
              <a:t>1. сокращают численность вредителей сельского хозяйства;</a:t>
            </a:r>
          </a:p>
          <a:p>
            <a:r>
              <a:rPr lang="ru-RU" sz="3200">
                <a:solidFill>
                  <a:schemeClr val="bg1"/>
                </a:solidFill>
              </a:rPr>
              <a:t>2. змеиный яд используют в медицине;</a:t>
            </a:r>
          </a:p>
          <a:p>
            <a:r>
              <a:rPr lang="ru-RU" sz="3200">
                <a:solidFill>
                  <a:schemeClr val="bg1"/>
                </a:solidFill>
              </a:rPr>
              <a:t>3. используются в пищу (черепахи, змеи);</a:t>
            </a:r>
          </a:p>
          <a:p>
            <a:r>
              <a:rPr lang="ru-RU" sz="3200">
                <a:solidFill>
                  <a:schemeClr val="bg1"/>
                </a:solidFill>
              </a:rPr>
              <a:t>4. кожа и панцири используются для изготовления обуви, сумок, оправ и т.д.;</a:t>
            </a:r>
          </a:p>
          <a:p>
            <a:r>
              <a:rPr lang="ru-RU" sz="3200">
                <a:solidFill>
                  <a:schemeClr val="bg1"/>
                </a:solidFill>
              </a:rPr>
              <a:t>5. наносят вред человеку и животным (укусы)</a:t>
            </a:r>
          </a:p>
        </p:txBody>
      </p:sp>
      <p:pic>
        <p:nvPicPr>
          <p:cNvPr id="28676" name="Picture 8" descr="gad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675" y="4581525"/>
            <a:ext cx="3241675" cy="197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10" descr="57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788" y="4581525"/>
            <a:ext cx="2627312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Picture 11" descr="40258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4581525"/>
            <a:ext cx="2657475" cy="199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9" name="Text Box 12"/>
          <p:cNvSpPr txBox="1">
            <a:spLocks noChangeArrowheads="1"/>
          </p:cNvSpPr>
          <p:nvPr/>
        </p:nvSpPr>
        <p:spPr bwMode="auto">
          <a:xfrm>
            <a:off x="2268538" y="6092825"/>
            <a:ext cx="5572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0000"/>
                </a:solidFill>
              </a:rPr>
              <a:t>уж</a:t>
            </a:r>
          </a:p>
        </p:txBody>
      </p:sp>
      <p:sp>
        <p:nvSpPr>
          <p:cNvPr id="28680" name="Text Box 13"/>
          <p:cNvSpPr txBox="1">
            <a:spLocks noChangeArrowheads="1"/>
          </p:cNvSpPr>
          <p:nvPr/>
        </p:nvSpPr>
        <p:spPr bwMode="auto">
          <a:xfrm>
            <a:off x="5867400" y="6400800"/>
            <a:ext cx="14398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FF0000"/>
                </a:solidFill>
              </a:rPr>
              <a:t>гадюки</a:t>
            </a:r>
          </a:p>
        </p:txBody>
      </p:sp>
      <p:sp>
        <p:nvSpPr>
          <p:cNvPr id="28681" name="Управляющая кнопка: домой 8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101013" y="0"/>
            <a:ext cx="1042987" cy="1042988"/>
          </a:xfrm>
          <a:prstGeom prst="actionButtonHom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1752600" y="533400"/>
            <a:ext cx="5922963" cy="701675"/>
          </a:xfrm>
          <a:prstGeom prst="rect">
            <a:avLst/>
          </a:pr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4000" dirty="0">
                <a:solidFill>
                  <a:schemeClr val="tx1">
                    <a:lumMod val="95000"/>
                  </a:schemeClr>
                </a:solidFill>
              </a:rPr>
              <a:t>класс Пресмыкающиеся</a:t>
            </a:r>
            <a:endParaRPr lang="ru-RU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396875" y="1771650"/>
            <a:ext cx="2978150" cy="1570038"/>
          </a:xfrm>
          <a:prstGeom prst="rect">
            <a:avLst/>
          </a:prstGeom>
          <a:solidFill>
            <a:schemeClr val="tx1">
              <a:lumMod val="75000"/>
            </a:schemeClr>
          </a:solidFill>
          <a:ln w="9525">
            <a:solidFill>
              <a:schemeClr val="accent2">
                <a:lumMod val="90000"/>
                <a:lumOff val="10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u="sng" dirty="0">
                <a:hlinkClick r:id="rId2" action="ppaction://hlinksldjump"/>
              </a:rPr>
              <a:t>отряд</a:t>
            </a:r>
            <a:endParaRPr lang="ru-RU" sz="3200" dirty="0">
              <a:hlinkClick r:id="rId2" action="ppaction://hlinksldjump"/>
            </a:endParaRPr>
          </a:p>
          <a:p>
            <a:pPr algn="ctr">
              <a:defRPr/>
            </a:pPr>
            <a:r>
              <a:rPr lang="ru-RU" sz="3200" dirty="0">
                <a:hlinkClick r:id="rId2" action="ppaction://hlinksldjump"/>
              </a:rPr>
              <a:t>Клювоголовые</a:t>
            </a:r>
            <a:endParaRPr lang="ru-RU" sz="3200" dirty="0"/>
          </a:p>
          <a:p>
            <a:pPr algn="ctr">
              <a:defRPr/>
            </a:pPr>
            <a:endParaRPr lang="ru-RU" sz="3200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1308100" y="4797425"/>
            <a:ext cx="1847850" cy="1077913"/>
          </a:xfrm>
          <a:prstGeom prst="rect">
            <a:avLst/>
          </a:prstGeom>
          <a:solidFill>
            <a:schemeClr val="tx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3200" u="sng" dirty="0">
                <a:hlinkClick r:id="rId3" action="ppaction://hlinksldjump"/>
              </a:rPr>
              <a:t>отряд</a:t>
            </a:r>
            <a:endParaRPr lang="ru-RU" sz="3200" dirty="0">
              <a:hlinkClick r:id="rId3" action="ppaction://hlinksldjump"/>
            </a:endParaRPr>
          </a:p>
          <a:p>
            <a:pPr algn="ctr">
              <a:defRPr/>
            </a:pPr>
            <a:r>
              <a:rPr lang="ru-RU" sz="3200" dirty="0">
                <a:hlinkClick r:id="rId3" action="ppaction://hlinksldjump"/>
              </a:rPr>
              <a:t>Черепахи</a:t>
            </a:r>
            <a:endParaRPr lang="ru-RU" dirty="0"/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4376738" y="5013325"/>
            <a:ext cx="2149475" cy="1077913"/>
          </a:xfrm>
          <a:prstGeom prst="rect">
            <a:avLst/>
          </a:prstGeom>
          <a:solidFill>
            <a:schemeClr val="tx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3200" u="sng" dirty="0">
                <a:hlinkClick r:id="rId4" action="ppaction://hlinksldjump"/>
              </a:rPr>
              <a:t>отряд</a:t>
            </a:r>
            <a:r>
              <a:rPr lang="ru-RU" sz="3200" dirty="0">
                <a:hlinkClick r:id="rId4" action="ppaction://hlinksldjump"/>
              </a:rPr>
              <a:t> </a:t>
            </a:r>
          </a:p>
          <a:p>
            <a:pPr algn="ctr">
              <a:defRPr/>
            </a:pPr>
            <a:r>
              <a:rPr lang="ru-RU" sz="3200" dirty="0">
                <a:hlinkClick r:id="rId4" action="ppaction://hlinksldjump"/>
              </a:rPr>
              <a:t>Крокодилы</a:t>
            </a:r>
            <a:endParaRPr lang="ru-RU" dirty="0"/>
          </a:p>
        </p:txBody>
      </p:sp>
      <p:sp>
        <p:nvSpPr>
          <p:cNvPr id="5129" name="Text Box 9"/>
          <p:cNvSpPr txBox="1">
            <a:spLocks noChangeArrowheads="1"/>
          </p:cNvSpPr>
          <p:nvPr/>
        </p:nvSpPr>
        <p:spPr bwMode="auto">
          <a:xfrm>
            <a:off x="5921375" y="2420938"/>
            <a:ext cx="2390775" cy="1077912"/>
          </a:xfrm>
          <a:prstGeom prst="rect">
            <a:avLst/>
          </a:prstGeom>
          <a:solidFill>
            <a:schemeClr val="tx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3200" u="sng" dirty="0">
                <a:hlinkClick r:id="" action="ppaction://noaction"/>
              </a:rPr>
              <a:t>отряд</a:t>
            </a:r>
            <a:endParaRPr lang="ru-RU" sz="3200" dirty="0">
              <a:hlinkClick r:id="" action="ppaction://noaction"/>
            </a:endParaRPr>
          </a:p>
          <a:p>
            <a:pPr algn="ctr">
              <a:defRPr/>
            </a:pPr>
            <a:r>
              <a:rPr lang="ru-RU" sz="3200" dirty="0">
                <a:hlinkClick r:id="" action="ppaction://noaction"/>
              </a:rPr>
              <a:t>Чешуйчатые</a:t>
            </a:r>
            <a:endParaRPr lang="ru-RU" sz="3200" dirty="0"/>
          </a:p>
        </p:txBody>
      </p:sp>
      <p:sp>
        <p:nvSpPr>
          <p:cNvPr id="38919" name="Line 10"/>
          <p:cNvSpPr>
            <a:spLocks noChangeShapeType="1"/>
          </p:cNvSpPr>
          <p:nvPr/>
        </p:nvSpPr>
        <p:spPr bwMode="auto">
          <a:xfrm flipH="1">
            <a:off x="3419475" y="1341438"/>
            <a:ext cx="1046163" cy="647700"/>
          </a:xfrm>
          <a:prstGeom prst="line">
            <a:avLst/>
          </a:prstGeom>
          <a:noFill/>
          <a:ln w="57150">
            <a:solidFill>
              <a:schemeClr val="accent5">
                <a:lumMod val="75000"/>
              </a:schemeClr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38920" name="Line 11"/>
          <p:cNvSpPr>
            <a:spLocks noChangeShapeType="1"/>
          </p:cNvSpPr>
          <p:nvPr/>
        </p:nvSpPr>
        <p:spPr bwMode="auto">
          <a:xfrm flipH="1">
            <a:off x="2771775" y="1412875"/>
            <a:ext cx="1765300" cy="3384550"/>
          </a:xfrm>
          <a:prstGeom prst="line">
            <a:avLst/>
          </a:prstGeom>
          <a:noFill/>
          <a:ln w="57150">
            <a:solidFill>
              <a:schemeClr val="accent5">
                <a:lumMod val="75000"/>
              </a:schemeClr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38921" name="Line 12"/>
          <p:cNvSpPr>
            <a:spLocks noChangeShapeType="1"/>
          </p:cNvSpPr>
          <p:nvPr/>
        </p:nvSpPr>
        <p:spPr bwMode="auto">
          <a:xfrm>
            <a:off x="4643438" y="1412875"/>
            <a:ext cx="649287" cy="3384550"/>
          </a:xfrm>
          <a:prstGeom prst="line">
            <a:avLst/>
          </a:prstGeom>
          <a:noFill/>
          <a:ln w="57150">
            <a:solidFill>
              <a:schemeClr val="accent5">
                <a:lumMod val="75000"/>
              </a:schemeClr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38922" name="Line 13"/>
          <p:cNvSpPr>
            <a:spLocks noChangeShapeType="1"/>
          </p:cNvSpPr>
          <p:nvPr/>
        </p:nvSpPr>
        <p:spPr bwMode="auto">
          <a:xfrm>
            <a:off x="4716463" y="1341438"/>
            <a:ext cx="2016125" cy="935037"/>
          </a:xfrm>
          <a:prstGeom prst="line">
            <a:avLst/>
          </a:prstGeom>
          <a:noFill/>
          <a:ln w="57150">
            <a:solidFill>
              <a:schemeClr val="accent5">
                <a:lumMod val="75000"/>
              </a:schemeClr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9707" name="Управляющая кнопка: домой 10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16913" y="6021388"/>
            <a:ext cx="827087" cy="836612"/>
          </a:xfrm>
          <a:prstGeom prst="actionButtonHom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2" name="Rectangle 4"/>
          <p:cNvSpPr>
            <a:spLocks noGrp="1" noChangeArrowheads="1"/>
          </p:cNvSpPr>
          <p:nvPr>
            <p:ph type="title"/>
          </p:nvPr>
        </p:nvSpPr>
        <p:spPr>
          <a:xfrm>
            <a:off x="684213" y="0"/>
            <a:ext cx="7920037" cy="1557338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800" smtClean="0">
                <a:solidFill>
                  <a:schemeClr val="bg1"/>
                </a:solidFill>
                <a:effectLst/>
              </a:rPr>
              <a:t>Отряд Клювоголовые </a:t>
            </a:r>
            <a:r>
              <a:rPr lang="ru-RU" sz="4800" u="sng" smtClean="0">
                <a:solidFill>
                  <a:schemeClr val="bg1"/>
                </a:solidFill>
                <a:effectLst/>
              </a:rPr>
              <a:t/>
            </a:r>
            <a:br>
              <a:rPr lang="ru-RU" sz="4800" u="sng" smtClean="0">
                <a:solidFill>
                  <a:schemeClr val="bg1"/>
                </a:solidFill>
                <a:effectLst/>
              </a:rPr>
            </a:br>
            <a:r>
              <a:rPr lang="ru-RU" sz="4800" smtClean="0">
                <a:solidFill>
                  <a:schemeClr val="bg1"/>
                </a:solidFill>
                <a:effectLst/>
              </a:rPr>
              <a:t>(гаттерия)</a:t>
            </a:r>
          </a:p>
        </p:txBody>
      </p:sp>
      <p:pic>
        <p:nvPicPr>
          <p:cNvPr id="30723" name="Picture 5" descr="s"/>
          <p:cNvPicPr>
            <a:picLocks noChangeAspect="1" noChangeArrowheads="1"/>
          </p:cNvPicPr>
          <p:nvPr/>
        </p:nvPicPr>
        <p:blipFill>
          <a:blip r:embed="rId2" cstate="print">
            <a:lum contrast="36000"/>
          </a:blip>
          <a:srcRect/>
          <a:stretch>
            <a:fillRect/>
          </a:stretch>
        </p:blipFill>
        <p:spPr bwMode="auto">
          <a:xfrm>
            <a:off x="179388" y="1963738"/>
            <a:ext cx="5040312" cy="415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4" name="Picture 6" descr="229"/>
          <p:cNvPicPr>
            <a:picLocks noChangeAspect="1" noChangeArrowheads="1"/>
          </p:cNvPicPr>
          <p:nvPr/>
        </p:nvPicPr>
        <p:blipFill>
          <a:blip r:embed="rId3" cstate="print">
            <a:lum contrast="30000"/>
          </a:blip>
          <a:srcRect/>
          <a:stretch>
            <a:fillRect/>
          </a:stretch>
        </p:blipFill>
        <p:spPr bwMode="auto">
          <a:xfrm>
            <a:off x="5372100" y="2060575"/>
            <a:ext cx="3549650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5" name="Управляющая кнопка: домой 4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51838" y="6148388"/>
            <a:ext cx="792162" cy="709612"/>
          </a:xfrm>
          <a:prstGeom prst="actionButtonHom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0"/>
            <a:ext cx="7772400" cy="1143000"/>
          </a:xfrm>
          <a:effectLst>
            <a:outerShdw dist="35921" dir="18900000" algn="ctr" rotWithShape="0">
              <a:srgbClr val="000000"/>
            </a:outerShdw>
          </a:effectLst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800" smtClean="0">
                <a:solidFill>
                  <a:schemeClr val="bg1"/>
                </a:solidFill>
                <a:effectLst/>
              </a:rPr>
              <a:t>Отряд черепахи</a:t>
            </a:r>
          </a:p>
        </p:txBody>
      </p:sp>
      <p:pic>
        <p:nvPicPr>
          <p:cNvPr id="31747" name="Picture 6" descr="1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print">
            <a:lum bright="6000" contrast="30000"/>
          </a:blip>
          <a:srcRect/>
          <a:stretch>
            <a:fillRect/>
          </a:stretch>
        </p:blipFill>
        <p:spPr>
          <a:xfrm>
            <a:off x="0" y="1196975"/>
            <a:ext cx="3892550" cy="4897438"/>
          </a:xfrm>
          <a:noFill/>
        </p:spPr>
      </p:pic>
      <p:sp>
        <p:nvSpPr>
          <p:cNvPr id="31748" name="Text Box 8"/>
          <p:cNvSpPr txBox="1">
            <a:spLocks noChangeArrowheads="1"/>
          </p:cNvSpPr>
          <p:nvPr/>
        </p:nvSpPr>
        <p:spPr bwMode="auto">
          <a:xfrm>
            <a:off x="468313" y="6092825"/>
            <a:ext cx="34464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>
                <a:solidFill>
                  <a:schemeClr val="bg1"/>
                </a:solidFill>
              </a:rPr>
              <a:t>Угольная черепаха</a:t>
            </a:r>
          </a:p>
        </p:txBody>
      </p:sp>
      <p:sp>
        <p:nvSpPr>
          <p:cNvPr id="31749" name="Text Box 9"/>
          <p:cNvSpPr txBox="1">
            <a:spLocks noChangeArrowheads="1"/>
          </p:cNvSpPr>
          <p:nvPr/>
        </p:nvSpPr>
        <p:spPr bwMode="auto">
          <a:xfrm>
            <a:off x="4787900" y="4149725"/>
            <a:ext cx="34369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>
                <a:solidFill>
                  <a:schemeClr val="bg1"/>
                </a:solidFill>
              </a:rPr>
              <a:t>Зеленая черепаха</a:t>
            </a:r>
          </a:p>
        </p:txBody>
      </p:sp>
      <p:pic>
        <p:nvPicPr>
          <p:cNvPr id="31750" name="Picture 6" descr="4"/>
          <p:cNvPicPr>
            <a:picLocks noChangeAspect="1" noChangeArrowheads="1"/>
          </p:cNvPicPr>
          <p:nvPr/>
        </p:nvPicPr>
        <p:blipFill>
          <a:blip r:embed="rId3" cstate="print">
            <a:lum bright="-6000" contrast="48000"/>
          </a:blip>
          <a:srcRect/>
          <a:stretch>
            <a:fillRect/>
          </a:stretch>
        </p:blipFill>
        <p:spPr bwMode="auto">
          <a:xfrm>
            <a:off x="4284663" y="1196975"/>
            <a:ext cx="4591050" cy="292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1" name="Управляющая кнопка: домой 7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101013" y="5815013"/>
            <a:ext cx="1042987" cy="1042987"/>
          </a:xfrm>
          <a:prstGeom prst="actionButtonHom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115888"/>
            <a:ext cx="7772400" cy="720725"/>
          </a:xfrm>
          <a:effectLst>
            <a:outerShdw dist="45791" dir="18221404" algn="ctr" rotWithShape="0">
              <a:schemeClr val="bg2"/>
            </a:outerShdw>
          </a:effectLst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5400" smtClean="0">
                <a:solidFill>
                  <a:schemeClr val="bg1"/>
                </a:solidFill>
                <a:effectLst/>
              </a:rPr>
              <a:t>Крокодилы</a:t>
            </a:r>
          </a:p>
        </p:txBody>
      </p:sp>
      <p:pic>
        <p:nvPicPr>
          <p:cNvPr id="32771" name="Picture 6" descr="8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lum bright="-12000" contrast="12000"/>
          </a:blip>
          <a:srcRect/>
          <a:stretch>
            <a:fillRect/>
          </a:stretch>
        </p:blipFill>
        <p:spPr>
          <a:xfrm>
            <a:off x="179388" y="1052513"/>
            <a:ext cx="4464050" cy="2863850"/>
          </a:xfrm>
          <a:noFill/>
        </p:spPr>
      </p:pic>
      <p:pic>
        <p:nvPicPr>
          <p:cNvPr id="32772" name="Picture 7" descr="9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lum bright="-6000" contrast="30000"/>
          </a:blip>
          <a:srcRect/>
          <a:stretch>
            <a:fillRect/>
          </a:stretch>
        </p:blipFill>
        <p:spPr>
          <a:xfrm>
            <a:off x="3779838" y="3429000"/>
            <a:ext cx="5148262" cy="3197225"/>
          </a:xfrm>
          <a:noFill/>
        </p:spPr>
      </p:pic>
      <p:sp>
        <p:nvSpPr>
          <p:cNvPr id="32773" name="Text Box 8"/>
          <p:cNvSpPr txBox="1">
            <a:spLocks noChangeArrowheads="1"/>
          </p:cNvSpPr>
          <p:nvPr/>
        </p:nvSpPr>
        <p:spPr bwMode="auto">
          <a:xfrm>
            <a:off x="684213" y="4076700"/>
            <a:ext cx="269398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>
                <a:solidFill>
                  <a:schemeClr val="bg1"/>
                </a:solidFill>
              </a:rPr>
              <a:t>А. Нильский</a:t>
            </a:r>
          </a:p>
          <a:p>
            <a:r>
              <a:rPr lang="ru-RU" sz="3600">
                <a:solidFill>
                  <a:schemeClr val="bg1"/>
                </a:solidFill>
              </a:rPr>
              <a:t>крокодил</a:t>
            </a:r>
          </a:p>
        </p:txBody>
      </p:sp>
      <p:sp>
        <p:nvSpPr>
          <p:cNvPr id="32774" name="Text Box 9"/>
          <p:cNvSpPr txBox="1">
            <a:spLocks noChangeArrowheads="1"/>
          </p:cNvSpPr>
          <p:nvPr/>
        </p:nvSpPr>
        <p:spPr bwMode="auto">
          <a:xfrm>
            <a:off x="4932363" y="1916113"/>
            <a:ext cx="3748087" cy="1300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ru-RU" sz="3600">
                <a:solidFill>
                  <a:schemeClr val="bg1"/>
                </a:solidFill>
              </a:rPr>
              <a:t>Б. Индийский </a:t>
            </a:r>
          </a:p>
          <a:p>
            <a:pPr>
              <a:spcBef>
                <a:spcPct val="20000"/>
              </a:spcBef>
            </a:pPr>
            <a:r>
              <a:rPr lang="ru-RU" sz="3600">
                <a:solidFill>
                  <a:schemeClr val="bg1"/>
                </a:solidFill>
              </a:rPr>
              <a:t>гангский гавиал </a:t>
            </a:r>
          </a:p>
        </p:txBody>
      </p:sp>
      <p:sp>
        <p:nvSpPr>
          <p:cNvPr id="32775" name="Text Box 10"/>
          <p:cNvSpPr txBox="1">
            <a:spLocks noChangeArrowheads="1"/>
          </p:cNvSpPr>
          <p:nvPr/>
        </p:nvSpPr>
        <p:spPr bwMode="auto">
          <a:xfrm>
            <a:off x="3203575" y="3284538"/>
            <a:ext cx="6286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b="1">
                <a:solidFill>
                  <a:schemeClr val="bg2"/>
                </a:solidFill>
              </a:rPr>
              <a:t>А.</a:t>
            </a:r>
          </a:p>
        </p:txBody>
      </p:sp>
      <p:sp>
        <p:nvSpPr>
          <p:cNvPr id="32776" name="Text Box 11"/>
          <p:cNvSpPr txBox="1">
            <a:spLocks noChangeArrowheads="1"/>
          </p:cNvSpPr>
          <p:nvPr/>
        </p:nvSpPr>
        <p:spPr bwMode="auto">
          <a:xfrm>
            <a:off x="8172450" y="6092825"/>
            <a:ext cx="6000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b="1">
                <a:solidFill>
                  <a:schemeClr val="bg2"/>
                </a:solidFill>
              </a:rPr>
              <a:t>Б.</a:t>
            </a:r>
          </a:p>
        </p:txBody>
      </p:sp>
      <p:sp>
        <p:nvSpPr>
          <p:cNvPr id="32777" name="Управляющая кнопка: домой 8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0" y="5815013"/>
            <a:ext cx="1042988" cy="1042987"/>
          </a:xfrm>
          <a:prstGeom prst="actionButtonHom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5|2.4|3|1.5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1850</TotalTime>
  <Words>425</Words>
  <Application>Microsoft Office PowerPoint</Application>
  <PresentationFormat>Экран (4:3)</PresentationFormat>
  <Paragraphs>122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Бумажная</vt:lpstr>
      <vt:lpstr>Слайд 1</vt:lpstr>
      <vt:lpstr>Введение</vt:lpstr>
      <vt:lpstr> Обитание:</vt:lpstr>
      <vt:lpstr> Отделы тела:</vt:lpstr>
      <vt:lpstr>Кожа:</vt:lpstr>
      <vt:lpstr>У змей и ящериц есть линька </vt:lpstr>
      <vt:lpstr>Скелет</vt:lpstr>
      <vt:lpstr>Позвоночник</vt:lpstr>
      <vt:lpstr>Скелет ящерицы</vt:lpstr>
      <vt:lpstr>Скелет змеи и черепахи</vt:lpstr>
      <vt:lpstr> Пищеварительная система</vt:lpstr>
      <vt:lpstr>Питание:</vt:lpstr>
      <vt:lpstr> Дыхание</vt:lpstr>
      <vt:lpstr>Кровеносная система</vt:lpstr>
      <vt:lpstr> Обмен веществ: холоднокровные</vt:lpstr>
      <vt:lpstr> Органы выделения:</vt:lpstr>
      <vt:lpstr>Нервная система:</vt:lpstr>
      <vt:lpstr>Органы чувств:</vt:lpstr>
      <vt:lpstr>Размножение</vt:lpstr>
      <vt:lpstr> Развитие:</vt:lpstr>
      <vt:lpstr>Произошли</vt:lpstr>
      <vt:lpstr> Значение:</vt:lpstr>
      <vt:lpstr>Слайд 23</vt:lpstr>
      <vt:lpstr>Отряд Клювоголовые  (гаттерия)</vt:lpstr>
      <vt:lpstr>Отряд черепахи</vt:lpstr>
      <vt:lpstr>Крокодилы</vt:lpstr>
    </vt:vector>
  </TitlesOfParts>
  <Company>Zapadlo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ПРЕСМЫКАЮЩИЕСЯ</dc:title>
  <dc:creator>Задкова</dc:creator>
  <cp:lastModifiedBy>GEOGRAF</cp:lastModifiedBy>
  <cp:revision>73</cp:revision>
  <dcterms:created xsi:type="dcterms:W3CDTF">2006-03-04T19:34:53Z</dcterms:created>
  <dcterms:modified xsi:type="dcterms:W3CDTF">2018-03-30T14:32:28Z</dcterms:modified>
</cp:coreProperties>
</file>