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9" r:id="rId4"/>
  </p:sldMasterIdLst>
  <p:handoutMasterIdLst>
    <p:handoutMasterId r:id="rId22"/>
  </p:handoutMasterIdLst>
  <p:sldIdLst>
    <p:sldId id="279" r:id="rId5"/>
    <p:sldId id="263" r:id="rId6"/>
    <p:sldId id="258" r:id="rId7"/>
    <p:sldId id="264" r:id="rId8"/>
    <p:sldId id="266" r:id="rId9"/>
    <p:sldId id="267" r:id="rId10"/>
    <p:sldId id="269" r:id="rId11"/>
    <p:sldId id="270" r:id="rId12"/>
    <p:sldId id="265" r:id="rId13"/>
    <p:sldId id="272" r:id="rId14"/>
    <p:sldId id="273" r:id="rId15"/>
    <p:sldId id="271" r:id="rId16"/>
    <p:sldId id="278" r:id="rId17"/>
    <p:sldId id="274" r:id="rId18"/>
    <p:sldId id="276" r:id="rId19"/>
    <p:sldId id="275" r:id="rId20"/>
    <p:sldId id="280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D0D4"/>
    <a:srgbClr val="77A9D2"/>
    <a:srgbClr val="FF696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-37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6" d="100"/>
        <a:sy n="46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379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EDF3F9-A383-40CF-841B-6426D82ECB85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DF9E2-D527-45E4-B727-833247D273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2758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wmf"/><Relationship Id="rId16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18.png"/><Relationship Id="rId16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19.png"/><Relationship Id="rId1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24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06992" y="1801368"/>
            <a:ext cx="9144000" cy="1271668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15012" y="4566542"/>
            <a:ext cx="5761973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951" y="3112387"/>
            <a:ext cx="682266" cy="70740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922" y="617943"/>
            <a:ext cx="504825" cy="5715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11789" y="4694476"/>
            <a:ext cx="930391" cy="122759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992" y="144368"/>
            <a:ext cx="542925" cy="52387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2542" y="5334195"/>
            <a:ext cx="619050" cy="78571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701" y="793708"/>
            <a:ext cx="504439" cy="57322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035" y="3237635"/>
            <a:ext cx="505836" cy="52782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545" y="3532354"/>
            <a:ext cx="1837994" cy="134761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23" y="1849821"/>
            <a:ext cx="608569" cy="69251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8372" y="2012025"/>
            <a:ext cx="714375" cy="752475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272" y="5066318"/>
            <a:ext cx="1038023" cy="707153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8" y="272246"/>
            <a:ext cx="1860164" cy="131190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2542" y="842568"/>
            <a:ext cx="576489" cy="549676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685" y="422756"/>
            <a:ext cx="1363851" cy="480937"/>
          </a:xfrm>
          <a:prstGeom prst="rect">
            <a:avLst/>
          </a:prstGeom>
        </p:spPr>
      </p:pic>
      <p:pic>
        <p:nvPicPr>
          <p:cNvPr id="30" name="Рисунок 1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75" y="3034817"/>
            <a:ext cx="3191652" cy="31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6536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вопроса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656369" y="1535331"/>
            <a:ext cx="7376894" cy="571230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lang="ru-RU" sz="4000" kern="1200" smtClean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7934546" y="4199766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934546" y="4861231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7934547" y="5522696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622" y="3159355"/>
            <a:ext cx="2227716" cy="3175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529" y="3327682"/>
            <a:ext cx="590083" cy="61182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590062" y="3097525"/>
            <a:ext cx="516972" cy="68211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4107" y="397621"/>
            <a:ext cx="382530" cy="36910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0224" y="816747"/>
            <a:ext cx="470785" cy="59753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542" y="816747"/>
            <a:ext cx="335160" cy="38086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977" y="2586264"/>
            <a:ext cx="351849" cy="36714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066" y="1360529"/>
            <a:ext cx="1481355" cy="108612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087" y="2714619"/>
            <a:ext cx="416339" cy="43854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267395"/>
            <a:ext cx="1645961" cy="116083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509" y="287281"/>
            <a:ext cx="555294" cy="529466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13" y="393674"/>
            <a:ext cx="1809750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117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вопроса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656369" y="1535331"/>
            <a:ext cx="5731659" cy="571230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lang="ru-RU" sz="4000" kern="1200" smtClean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7934546" y="4199766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934546" y="4861231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7934547" y="5522696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757" y="3029195"/>
            <a:ext cx="864489" cy="89633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435976" y="2978990"/>
            <a:ext cx="638694" cy="84272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507" y="574535"/>
            <a:ext cx="382530" cy="36910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864" y="670328"/>
            <a:ext cx="586145" cy="74395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835" y="918926"/>
            <a:ext cx="408635" cy="46435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889" y="2352592"/>
            <a:ext cx="500801" cy="52257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482" y="1106414"/>
            <a:ext cx="1827940" cy="134024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861" y="2875167"/>
            <a:ext cx="416339" cy="43854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267395"/>
            <a:ext cx="1645961" cy="116083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509" y="287281"/>
            <a:ext cx="555294" cy="529466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969" y="351240"/>
            <a:ext cx="1809750" cy="63817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838" y="3159355"/>
            <a:ext cx="2395938" cy="31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9650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вопроса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656369" y="1535331"/>
            <a:ext cx="5731659" cy="571230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lang="ru-RU" sz="4000" kern="1200" smtClean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7934546" y="4199766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934546" y="4861231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7934547" y="5522696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757" y="3029195"/>
            <a:ext cx="864489" cy="89633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435976" y="2978990"/>
            <a:ext cx="638694" cy="84272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507" y="574535"/>
            <a:ext cx="382530" cy="36910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864" y="670328"/>
            <a:ext cx="586145" cy="74395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835" y="918926"/>
            <a:ext cx="408635" cy="46435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889" y="2352592"/>
            <a:ext cx="500801" cy="52257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482" y="1106414"/>
            <a:ext cx="1827940" cy="134024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861" y="2875167"/>
            <a:ext cx="416339" cy="43854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267395"/>
            <a:ext cx="1645961" cy="116083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509" y="287281"/>
            <a:ext cx="555294" cy="529466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981" y="468239"/>
            <a:ext cx="1809750" cy="6381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08" y="3273631"/>
            <a:ext cx="2580572" cy="31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1166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вопроса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656369" y="1535331"/>
            <a:ext cx="5731659" cy="571230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lang="ru-RU" sz="4000" kern="1200" smtClean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7934546" y="4199766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934546" y="4861231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7934547" y="5522696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757" y="3029195"/>
            <a:ext cx="864489" cy="89633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435976" y="2978990"/>
            <a:ext cx="638694" cy="84272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507" y="574535"/>
            <a:ext cx="382530" cy="36910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864" y="670328"/>
            <a:ext cx="586145" cy="74395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835" y="918926"/>
            <a:ext cx="408635" cy="46435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889" y="2352592"/>
            <a:ext cx="500801" cy="52257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482" y="1106414"/>
            <a:ext cx="1827940" cy="134024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861" y="2875167"/>
            <a:ext cx="416339" cy="43854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267395"/>
            <a:ext cx="1645961" cy="116083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509" y="287281"/>
            <a:ext cx="555294" cy="529466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625" y="415010"/>
            <a:ext cx="1809750" cy="6381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75" y="3172245"/>
            <a:ext cx="2762763" cy="31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5379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Фина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880250" y="2131231"/>
            <a:ext cx="5493984" cy="69958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FF6965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761" y="3638173"/>
            <a:ext cx="696193" cy="72184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435976" y="2978990"/>
            <a:ext cx="638694" cy="84272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497" y="444775"/>
            <a:ext cx="382530" cy="36910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352" y="5679298"/>
            <a:ext cx="586145" cy="74395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639" y="444775"/>
            <a:ext cx="408635" cy="46435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842" y="3638173"/>
            <a:ext cx="500801" cy="52257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773555">
            <a:off x="9841353" y="4499050"/>
            <a:ext cx="1827940" cy="134024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4670" y="2481025"/>
            <a:ext cx="416339" cy="4385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267395"/>
            <a:ext cx="1645961" cy="116083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029" y="1226189"/>
            <a:ext cx="555294" cy="529466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06" y="3213240"/>
            <a:ext cx="3497240" cy="31752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625" y="415010"/>
            <a:ext cx="1809750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4676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1F1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51927" y="1031437"/>
            <a:ext cx="4839012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3375206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497135"/>
            <a:ext cx="3375206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06035" y="3962833"/>
            <a:ext cx="3408397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7916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/>
          <a:lstStyle/>
          <a:p>
            <a:fld id="{D36E3056-1F72-4F19-A270-3E172372E08C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fld id="{C9504F57-C49A-4EF7-AD52-BA4184F959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3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FE1BD3-2A4E-44A3-BF2E-1DD258A9376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6599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530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91" r:id="rId3"/>
    <p:sldLayoutId id="2147483692" r:id="rId4"/>
    <p:sldLayoutId id="2147483694" r:id="rId5"/>
    <p:sldLayoutId id="2147483686" r:id="rId6"/>
    <p:sldLayoutId id="2147483690" r:id="rId7"/>
    <p:sldLayoutId id="2147483695" r:id="rId8"/>
    <p:sldLayoutId id="2147483696" r:id="rId9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18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26.png"/><Relationship Id="rId15" Type="http://schemas.openxmlformats.org/officeDocument/2006/relationships/image" Target="../media/image15.png"/><Relationship Id="rId10" Type="http://schemas.openxmlformats.org/officeDocument/2006/relationships/image" Target="../media/image27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audio" Target="../media/audio2.wav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audio" Target="../media/audio1.wav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21.png"/><Relationship Id="rId4" Type="http://schemas.openxmlformats.org/officeDocument/2006/relationships/image" Target="../media/image28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audio" Target="../media/audio2.wav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audio" Target="../media/audio1.wav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audio" Target="../media/audio2.wav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23.png"/><Relationship Id="rId2" Type="http://schemas.openxmlformats.org/officeDocument/2006/relationships/audio" Target="../media/audio1.wav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28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30.png"/><Relationship Id="rId2" Type="http://schemas.openxmlformats.org/officeDocument/2006/relationships/image" Target="../media/image3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fs00.infourok.ru/images/doc/175/200756/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766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89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2311" y="755560"/>
            <a:ext cx="9144000" cy="2949211"/>
          </a:xfrm>
        </p:spPr>
        <p:txBody>
          <a:bodyPr/>
          <a:lstStyle/>
          <a:p>
            <a:r>
              <a:rPr lang="ru-RU" b="1" cap="all" dirty="0"/>
              <a:t>Умножение натуральных чисел </a:t>
            </a:r>
            <a:r>
              <a:rPr lang="ru-RU" dirty="0"/>
              <a:t/>
            </a:r>
            <a:br>
              <a:rPr lang="ru-RU" dirty="0"/>
            </a:br>
            <a:r>
              <a:rPr lang="ru-RU" b="1" cap="all" dirty="0"/>
              <a:t> и его </a:t>
            </a:r>
            <a:r>
              <a:rPr lang="ru-RU" b="1" cap="all" dirty="0" smtClean="0"/>
              <a:t>свойства</a:t>
            </a:r>
            <a:br>
              <a:rPr lang="ru-RU" b="1" cap="all" dirty="0" smtClean="0"/>
            </a:br>
            <a:r>
              <a:rPr lang="ru-RU" sz="2000" b="1" cap="all" dirty="0" smtClean="0"/>
              <a:t>урок в 5 классе</a:t>
            </a:r>
            <a:br>
              <a:rPr lang="ru-RU" sz="2000" b="1" cap="all" dirty="0" smtClean="0"/>
            </a:br>
            <a:r>
              <a:rPr lang="ru-RU" sz="2000" b="1" cap="all" dirty="0" smtClean="0"/>
              <a:t>2018 – 2019 </a:t>
            </a:r>
            <a:r>
              <a:rPr lang="ru-RU" sz="2000" b="1" cap="all" dirty="0" err="1" smtClean="0"/>
              <a:t>уч.г</a:t>
            </a:r>
            <a:r>
              <a:rPr lang="ru-RU" sz="2000" b="1" cap="all" dirty="0" smtClean="0"/>
              <a:t>.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85525" y="4902198"/>
            <a:ext cx="5761973" cy="1655762"/>
          </a:xfrm>
        </p:spPr>
        <p:txBody>
          <a:bodyPr/>
          <a:lstStyle/>
          <a:p>
            <a:r>
              <a:rPr lang="ru-RU" dirty="0" smtClean="0"/>
              <a:t>Учитель математики, информатики Киряева Светлана Викторовна </a:t>
            </a:r>
          </a:p>
          <a:p>
            <a:r>
              <a:rPr lang="ru-RU" dirty="0" smtClean="0"/>
              <a:t>МКОУ «</a:t>
            </a:r>
            <a:r>
              <a:rPr lang="ru-RU" dirty="0" err="1" smtClean="0"/>
              <a:t>Луговская</a:t>
            </a:r>
            <a:r>
              <a:rPr lang="ru-RU" dirty="0" smtClean="0"/>
              <a:t> СОШ», </a:t>
            </a:r>
          </a:p>
          <a:p>
            <a:r>
              <a:rPr lang="ru-RU" dirty="0" err="1" smtClean="0"/>
              <a:t>Тальменский</a:t>
            </a:r>
            <a:r>
              <a:rPr lang="ru-RU" dirty="0" smtClean="0"/>
              <a:t> район, </a:t>
            </a:r>
          </a:p>
          <a:p>
            <a:r>
              <a:rPr lang="ru-RU" dirty="0" smtClean="0"/>
              <a:t>Алтайский край</a:t>
            </a:r>
            <a:endParaRPr lang="ru-RU" dirty="0"/>
          </a:p>
        </p:txBody>
      </p:sp>
      <p:pic>
        <p:nvPicPr>
          <p:cNvPr id="4" name="Рисунок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20" y="3094439"/>
            <a:ext cx="3191652" cy="31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6798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622" y="3159355"/>
            <a:ext cx="2227716" cy="31752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331" y="3266190"/>
            <a:ext cx="635915" cy="65934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665362" y="3155450"/>
            <a:ext cx="457488" cy="60363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178" y="416926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0224" y="816747"/>
            <a:ext cx="470785" cy="59753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835" y="918926"/>
            <a:ext cx="408635" cy="46435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523" y="2725231"/>
            <a:ext cx="410657" cy="428512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020" y="1333366"/>
            <a:ext cx="1518402" cy="1113289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7538" y="2847358"/>
            <a:ext cx="416339" cy="43854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267395"/>
            <a:ext cx="1645961" cy="116083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267" y="386213"/>
            <a:ext cx="451536" cy="43053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13" y="393674"/>
            <a:ext cx="1809750" cy="63817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73078" y="267396"/>
            <a:ext cx="8825221" cy="3658138"/>
          </a:xfrm>
        </p:spPr>
        <p:txBody>
          <a:bodyPr>
            <a:normAutofit/>
          </a:bodyPr>
          <a:lstStyle/>
          <a:p>
            <a:pPr algn="l"/>
            <a:r>
              <a:rPr lang="ru-RU" dirty="0" smtClean="0"/>
              <a:t>Цель:</a:t>
            </a:r>
            <a:br>
              <a:rPr lang="ru-RU" dirty="0" smtClean="0"/>
            </a:br>
            <a:r>
              <a:rPr lang="ru-RU" dirty="0"/>
              <a:t>закрепить навык умножения натуральных чисел «в столбик» и умение применять действия умножения при решении задач</a:t>
            </a:r>
          </a:p>
        </p:txBody>
      </p:sp>
    </p:spTree>
    <p:extLst>
      <p:ext uri="{BB962C8B-B14F-4D97-AF65-F5344CB8AC3E}">
        <p14:creationId xmlns:p14="http://schemas.microsoft.com/office/powerpoint/2010/main" val="3260632188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675776" y="1506083"/>
            <a:ext cx="6791949" cy="778708"/>
          </a:xfrm>
          <a:noFill/>
        </p:spPr>
        <p:txBody>
          <a:bodyPr>
            <a:normAutofit/>
          </a:bodyPr>
          <a:lstStyle/>
          <a:p>
            <a:pPr algn="l"/>
            <a:r>
              <a:rPr lang="ru-RU" sz="3200" dirty="0"/>
              <a:t>25 × 17 × 4 + 300 × 0 – 272 : </a:t>
            </a:r>
            <a:r>
              <a:rPr lang="ru-RU" sz="3200" dirty="0" smtClean="0"/>
              <a:t>272=</a:t>
            </a:r>
            <a:endParaRPr lang="ru-RU" sz="3200" dirty="0">
              <a:solidFill>
                <a:srgbClr val="77A9D2"/>
              </a:solidFill>
              <a:effectLst/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Прямоугольник 6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7620470" y="4781749"/>
            <a:ext cx="3376800" cy="5472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2000" rtlCol="0" anchor="ctr"/>
          <a:lstStyle/>
          <a:p>
            <a:pPr algn="ctr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116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20470" y="4080446"/>
            <a:ext cx="3376800" cy="5472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2000" rtlCol="0" anchor="ctr"/>
          <a:lstStyle/>
          <a:p>
            <a:pPr algn="ctr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117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620470" y="5483052"/>
            <a:ext cx="3376800" cy="5472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2000" rtlCol="0" anchor="ctr"/>
          <a:lstStyle/>
          <a:p>
            <a:pPr algn="ctr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115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757" y="3029195"/>
            <a:ext cx="864489" cy="89633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435976" y="2978990"/>
            <a:ext cx="638694" cy="84272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507" y="574535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864" y="670328"/>
            <a:ext cx="586145" cy="74395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835" y="918926"/>
            <a:ext cx="408635" cy="46435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889" y="2352592"/>
            <a:ext cx="500801" cy="52257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482" y="1106414"/>
            <a:ext cx="1827940" cy="134024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861" y="2875167"/>
            <a:ext cx="416339" cy="43854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267395"/>
            <a:ext cx="1645961" cy="116083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509" y="287281"/>
            <a:ext cx="555294" cy="529466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13" y="393674"/>
            <a:ext cx="1809750" cy="638175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838" y="3159355"/>
            <a:ext cx="2395938" cy="31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921466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90381" y="1186509"/>
            <a:ext cx="8287019" cy="1410398"/>
          </a:xfrm>
          <a:noFill/>
        </p:spPr>
        <p:txBody>
          <a:bodyPr>
            <a:normAutofit/>
          </a:bodyPr>
          <a:lstStyle/>
          <a:p>
            <a:pPr algn="l"/>
            <a:r>
              <a:rPr lang="ru-RU" sz="3200" dirty="0"/>
              <a:t>В семье шесть дочерей. Каждая имеет брата. Сколько всего детей в семье?</a:t>
            </a:r>
            <a:endParaRPr lang="ru-RU" sz="3200" dirty="0">
              <a:solidFill>
                <a:srgbClr val="77A9D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Прямоугольник 6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7637986" y="5503944"/>
            <a:ext cx="3376800" cy="5472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2000" rtlCol="0" anchor="ctr"/>
          <a:lstStyle/>
          <a:p>
            <a:pPr algn="ctr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7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20470" y="4802031"/>
            <a:ext cx="3376800" cy="5472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2000" rtlCol="0" anchor="ctr"/>
          <a:lstStyle/>
          <a:p>
            <a:pPr algn="ctr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620470" y="4104579"/>
            <a:ext cx="3376800" cy="5472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2000" rtlCol="0" anchor="ctr"/>
          <a:lstStyle/>
          <a:p>
            <a:pPr algn="ctr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12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757" y="3029195"/>
            <a:ext cx="864489" cy="89633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435976" y="2978990"/>
            <a:ext cx="638694" cy="84272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507" y="574535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864" y="670328"/>
            <a:ext cx="586145" cy="74395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835" y="918926"/>
            <a:ext cx="408635" cy="46435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889" y="2352592"/>
            <a:ext cx="500801" cy="52257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482" y="1106414"/>
            <a:ext cx="1827940" cy="134024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861" y="2875167"/>
            <a:ext cx="416339" cy="43854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267395"/>
            <a:ext cx="1645961" cy="116083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509" y="287281"/>
            <a:ext cx="555294" cy="529466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13" y="393674"/>
            <a:ext cx="1809750" cy="638175"/>
          </a:xfrm>
          <a:prstGeom prst="rect">
            <a:avLst/>
          </a:prstGeom>
        </p:spPr>
      </p:pic>
      <p:pic>
        <p:nvPicPr>
          <p:cNvPr id="33" name="Рисунок 14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067" y="3166712"/>
            <a:ext cx="2633268" cy="317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055061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90382" y="1506083"/>
            <a:ext cx="7880618" cy="778708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ru-RU" sz="3200" dirty="0"/>
              <a:t>Бревно пилят на 10 частей.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Сколько </a:t>
            </a:r>
            <a:r>
              <a:rPr lang="ru-RU" sz="3200" dirty="0"/>
              <a:t>надо сделать распилов?</a:t>
            </a:r>
            <a:endParaRPr lang="ru-RU" sz="3200" dirty="0">
              <a:solidFill>
                <a:srgbClr val="77A9D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757" y="3029195"/>
            <a:ext cx="864489" cy="89633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435976" y="2978990"/>
            <a:ext cx="638694" cy="84272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507" y="574535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864" y="670328"/>
            <a:ext cx="586145" cy="74395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835" y="918926"/>
            <a:ext cx="408635" cy="46435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889" y="2352592"/>
            <a:ext cx="500801" cy="52257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482" y="1106414"/>
            <a:ext cx="1827940" cy="134024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861" y="2875167"/>
            <a:ext cx="416339" cy="43854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267395"/>
            <a:ext cx="1645961" cy="116083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509" y="287281"/>
            <a:ext cx="555294" cy="529466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13" y="393674"/>
            <a:ext cx="1809750" cy="638175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75" y="3172245"/>
            <a:ext cx="2762763" cy="3175200"/>
          </a:xfrm>
          <a:prstGeom prst="rect">
            <a:avLst/>
          </a:prstGeom>
        </p:spPr>
      </p:pic>
      <p:sp>
        <p:nvSpPr>
          <p:cNvPr id="34" name="Прямоугольник 33">
            <a:hlinkClick r:id="" action="ppaction://hlinkshowjump?jump=nextslide">
              <a:snd r:embed="rId18" name="chimes.wav"/>
            </a:hlinkClick>
          </p:cNvPr>
          <p:cNvSpPr/>
          <p:nvPr/>
        </p:nvSpPr>
        <p:spPr>
          <a:xfrm>
            <a:off x="7620470" y="4805882"/>
            <a:ext cx="3376800" cy="547200"/>
          </a:xfrm>
          <a:prstGeom prst="rect">
            <a:avLst/>
          </a:prstGeom>
          <a:blipFill>
            <a:blip r:embed="rId19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2000" rtlCol="0" anchor="ctr"/>
          <a:lstStyle/>
          <a:p>
            <a:pPr algn="ctr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9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620470" y="4104579"/>
            <a:ext cx="3376800" cy="547200"/>
          </a:xfrm>
          <a:prstGeom prst="rect">
            <a:avLst/>
          </a:prstGeom>
          <a:blipFill>
            <a:blip r:embed="rId19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2000" rtlCol="0" anchor="ctr"/>
          <a:lstStyle/>
          <a:p>
            <a:pPr algn="ctr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10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620470" y="5507185"/>
            <a:ext cx="3376800" cy="547200"/>
          </a:xfrm>
          <a:prstGeom prst="rect">
            <a:avLst/>
          </a:prstGeom>
          <a:blipFill>
            <a:blip r:embed="rId19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2000" rtlCol="0" anchor="ctr"/>
          <a:lstStyle/>
          <a:p>
            <a:pPr algn="ctr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11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943597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7983" y="188131"/>
            <a:ext cx="5493984" cy="699587"/>
          </a:xfrm>
        </p:spPr>
        <p:txBody>
          <a:bodyPr/>
          <a:lstStyle/>
          <a:p>
            <a:r>
              <a:rPr lang="ru-RU" dirty="0" smtClean="0"/>
              <a:t>Вычисли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414975" y="887718"/>
            <a:ext cx="557662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25 * 2=                    50 * 2=</a:t>
            </a:r>
          </a:p>
          <a:p>
            <a:r>
              <a:rPr lang="ru-RU" sz="3200" dirty="0" smtClean="0"/>
              <a:t>25 * 3=                    50 * 3=</a:t>
            </a:r>
          </a:p>
          <a:p>
            <a:r>
              <a:rPr lang="ru-RU" sz="3200" dirty="0" smtClean="0"/>
              <a:t>25 * 4=                    50 * 4=</a:t>
            </a:r>
          </a:p>
          <a:p>
            <a:r>
              <a:rPr lang="ru-RU" sz="3200" dirty="0" smtClean="0"/>
              <a:t>25 * 5=                    50 * 5=</a:t>
            </a:r>
          </a:p>
          <a:p>
            <a:r>
              <a:rPr lang="ru-RU" sz="3200" dirty="0" smtClean="0"/>
              <a:t>25 * 6=                    50 * 6=</a:t>
            </a:r>
          </a:p>
          <a:p>
            <a:r>
              <a:rPr lang="ru-RU" sz="3200" dirty="0" smtClean="0"/>
              <a:t>25 * 7=                    50 * 7=</a:t>
            </a:r>
          </a:p>
          <a:p>
            <a:r>
              <a:rPr lang="ru-RU" sz="3200" dirty="0" smtClean="0"/>
              <a:t>25 * 8=                    50 * 8=</a:t>
            </a:r>
          </a:p>
          <a:p>
            <a:r>
              <a:rPr lang="ru-RU" sz="3200" dirty="0" smtClean="0"/>
              <a:t>25 * 9=                    50 * 9=</a:t>
            </a:r>
          </a:p>
          <a:p>
            <a:r>
              <a:rPr lang="ru-RU" sz="3200" dirty="0" smtClean="0"/>
              <a:t>25 * 10=                  50 * 10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9051349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3400" y="1549400"/>
            <a:ext cx="8674100" cy="3962399"/>
          </a:xfrm>
        </p:spPr>
        <p:txBody>
          <a:bodyPr/>
          <a:lstStyle/>
          <a:p>
            <a:r>
              <a:rPr lang="ru-RU" dirty="0"/>
              <a:t>Придумайте  задачу,  которая решалась бы с помощью уравнения: </a:t>
            </a:r>
            <a:br>
              <a:rPr lang="ru-RU" dirty="0"/>
            </a:br>
            <a:r>
              <a:rPr lang="ru-RU" dirty="0"/>
              <a:t>х + 15 = 45.</a:t>
            </a:r>
          </a:p>
        </p:txBody>
      </p:sp>
    </p:spTree>
    <p:extLst>
      <p:ext uri="{BB962C8B-B14F-4D97-AF65-F5344CB8AC3E}">
        <p14:creationId xmlns:p14="http://schemas.microsoft.com/office/powerpoint/2010/main" val="8535840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90381" y="1506083"/>
            <a:ext cx="8185419" cy="778708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ru-RU" sz="2800" dirty="0"/>
              <a:t>Что значит число m умножить на натуральное число n?</a:t>
            </a:r>
            <a:endParaRPr lang="ru-RU" sz="3200" dirty="0">
              <a:solidFill>
                <a:srgbClr val="77A9D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757" y="3029195"/>
            <a:ext cx="864489" cy="89633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435976" y="2978990"/>
            <a:ext cx="638694" cy="84272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507" y="574535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864" y="670328"/>
            <a:ext cx="586145" cy="74395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835" y="918926"/>
            <a:ext cx="408635" cy="46435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889" y="2352592"/>
            <a:ext cx="500801" cy="52257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482" y="1106414"/>
            <a:ext cx="1827940" cy="134024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861" y="2875167"/>
            <a:ext cx="416339" cy="43854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564" y="4506147"/>
            <a:ext cx="1042447" cy="7101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267395"/>
            <a:ext cx="1645961" cy="116083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509" y="287281"/>
            <a:ext cx="555294" cy="529466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13" y="393674"/>
            <a:ext cx="1809750" cy="638175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08" y="3273631"/>
            <a:ext cx="2580572" cy="3175200"/>
          </a:xfrm>
          <a:prstGeom prst="rect">
            <a:avLst/>
          </a:prstGeom>
        </p:spPr>
      </p:pic>
      <p:pic>
        <p:nvPicPr>
          <p:cNvPr id="34" name="Рисунок 33"/>
          <p:cNvPicPr/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3467080" y="4515910"/>
            <a:ext cx="8724920" cy="2075390"/>
          </a:xfrm>
          <a:prstGeom prst="rect">
            <a:avLst/>
          </a:prstGeom>
          <a:noFill/>
          <a:ln w="9525">
            <a:solidFill>
              <a:srgbClr val="52D0D4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82584640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2044700" y="3141662"/>
            <a:ext cx="2832100" cy="110799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6600" b="1" dirty="0"/>
              <a:t>25 </a:t>
            </a:r>
            <a:r>
              <a:rPr lang="en-US" altLang="ru-RU" sz="6600" b="1" dirty="0">
                <a:cs typeface="Arial" panose="020B0604020202020204" pitchFamily="34" charset="0"/>
              </a:rPr>
              <a:t>·</a:t>
            </a:r>
            <a:r>
              <a:rPr lang="ru-RU" altLang="ru-RU" sz="6600" b="1" dirty="0">
                <a:cs typeface="Arial" panose="020B0604020202020204" pitchFamily="34" charset="0"/>
              </a:rPr>
              <a:t> 3 =</a:t>
            </a:r>
            <a:endParaRPr lang="en-US" altLang="ru-RU" sz="6600" b="1" dirty="0">
              <a:cs typeface="Arial" panose="020B0604020202020204" pitchFamily="34" charset="0"/>
            </a:endParaRPr>
          </a:p>
        </p:txBody>
      </p:sp>
      <p:pic>
        <p:nvPicPr>
          <p:cNvPr id="24581" name="Picture 5" descr="f20090918141730-stud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2467" y="2565400"/>
            <a:ext cx="3276600" cy="429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5256214" y="3141662"/>
            <a:ext cx="1627186" cy="1107996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6600" b="1" dirty="0">
                <a:cs typeface="Arial" panose="020B0604020202020204" pitchFamily="34" charset="0"/>
              </a:rPr>
              <a:t>75</a:t>
            </a:r>
            <a:endParaRPr lang="en-US" altLang="ru-RU" sz="6600" b="1" dirty="0">
              <a:cs typeface="Arial" panose="020B0604020202020204" pitchFamily="34" charset="0"/>
            </a:endParaRPr>
          </a:p>
        </p:txBody>
      </p:sp>
      <p:sp>
        <p:nvSpPr>
          <p:cNvPr id="24586" name="AutoShape 10"/>
          <p:cNvSpPr>
            <a:spLocks noChangeArrowheads="1"/>
          </p:cNvSpPr>
          <p:nvPr/>
        </p:nvSpPr>
        <p:spPr bwMode="auto">
          <a:xfrm>
            <a:off x="3396460" y="585786"/>
            <a:ext cx="792162" cy="2592388"/>
          </a:xfrm>
          <a:prstGeom prst="downArrow">
            <a:avLst>
              <a:gd name="adj1" fmla="val 50000"/>
              <a:gd name="adj2" fmla="val 8181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4589" name="Text Box 13"/>
          <p:cNvSpPr txBox="1">
            <a:spLocks noChangeArrowheads="1"/>
          </p:cNvSpPr>
          <p:nvPr/>
        </p:nvSpPr>
        <p:spPr bwMode="auto">
          <a:xfrm rot="16200000">
            <a:off x="2786858" y="1676398"/>
            <a:ext cx="2089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b="1"/>
              <a:t>Множитель</a:t>
            </a:r>
          </a:p>
        </p:txBody>
      </p:sp>
      <p:sp>
        <p:nvSpPr>
          <p:cNvPr id="24590" name="AutoShape 14"/>
          <p:cNvSpPr>
            <a:spLocks noChangeArrowheads="1"/>
          </p:cNvSpPr>
          <p:nvPr/>
        </p:nvSpPr>
        <p:spPr bwMode="auto">
          <a:xfrm>
            <a:off x="2068514" y="549273"/>
            <a:ext cx="815975" cy="2592388"/>
          </a:xfrm>
          <a:prstGeom prst="downArrow">
            <a:avLst>
              <a:gd name="adj1" fmla="val 50000"/>
              <a:gd name="adj2" fmla="val 7942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4591" name="Text Box 15"/>
          <p:cNvSpPr txBox="1">
            <a:spLocks noChangeArrowheads="1"/>
          </p:cNvSpPr>
          <p:nvPr/>
        </p:nvSpPr>
        <p:spPr bwMode="auto">
          <a:xfrm rot="16200000">
            <a:off x="1429150" y="1676398"/>
            <a:ext cx="2089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b="1" dirty="0"/>
              <a:t>Множитель</a:t>
            </a:r>
          </a:p>
        </p:txBody>
      </p:sp>
      <p:sp>
        <p:nvSpPr>
          <p:cNvPr id="24592" name="AutoShape 16"/>
          <p:cNvSpPr>
            <a:spLocks noChangeArrowheads="1"/>
          </p:cNvSpPr>
          <p:nvPr/>
        </p:nvSpPr>
        <p:spPr bwMode="auto">
          <a:xfrm>
            <a:off x="5480846" y="585786"/>
            <a:ext cx="720725" cy="2638425"/>
          </a:xfrm>
          <a:prstGeom prst="downArrow">
            <a:avLst>
              <a:gd name="adj1" fmla="val 50000"/>
              <a:gd name="adj2" fmla="val 9152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4593" name="Text Box 17"/>
          <p:cNvSpPr txBox="1">
            <a:spLocks noChangeArrowheads="1"/>
          </p:cNvSpPr>
          <p:nvPr/>
        </p:nvSpPr>
        <p:spPr bwMode="auto">
          <a:xfrm rot="16200000">
            <a:off x="4620419" y="1616867"/>
            <a:ext cx="25193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b="1" dirty="0"/>
              <a:t>Произведение</a:t>
            </a:r>
          </a:p>
        </p:txBody>
      </p:sp>
    </p:spTree>
    <p:extLst>
      <p:ext uri="{BB962C8B-B14F-4D97-AF65-F5344CB8AC3E}">
        <p14:creationId xmlns:p14="http://schemas.microsoft.com/office/powerpoint/2010/main" val="245732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animBg="1"/>
      <p:bldP spid="24583" grpId="0" animBg="1"/>
      <p:bldP spid="24586" grpId="0" animBg="1"/>
      <p:bldP spid="24589" grpId="0"/>
      <p:bldP spid="24590" grpId="0" animBg="1"/>
      <p:bldP spid="24591" grpId="0"/>
      <p:bldP spid="24592" grpId="0" animBg="1"/>
      <p:bldP spid="2459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1114994"/>
            <a:ext cx="9893300" cy="120032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Произведение двух чисел не изменяется при перестановке множителей</a:t>
            </a:r>
            <a:endParaRPr lang="ru-RU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990600" y="2664834"/>
            <a:ext cx="989330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Переместительное                     а </a:t>
            </a:r>
            <a:r>
              <a:rPr lang="en-US" altLang="ru-RU" sz="3600" b="1" dirty="0" smtClean="0">
                <a:cs typeface="Arial" panose="020B0604020202020204" pitchFamily="34" charset="0"/>
              </a:rPr>
              <a:t>·</a:t>
            </a:r>
            <a:r>
              <a:rPr lang="en-US" sz="3600" dirty="0" smtClean="0"/>
              <a:t> b = b </a:t>
            </a:r>
            <a:r>
              <a:rPr lang="en-US" altLang="ru-RU" sz="3600" b="1" dirty="0" smtClean="0">
                <a:cs typeface="Arial" panose="020B0604020202020204" pitchFamily="34" charset="0"/>
              </a:rPr>
              <a:t>·</a:t>
            </a:r>
            <a:r>
              <a:rPr lang="en-US" sz="3600" dirty="0" smtClean="0"/>
              <a:t> a</a:t>
            </a:r>
            <a:r>
              <a:rPr lang="ru-RU" sz="3600" dirty="0" smtClean="0"/>
              <a:t>  </a:t>
            </a:r>
            <a:endParaRPr lang="ru-R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243533"/>
            <a:ext cx="9893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/>
              <a:t>Свойства умножения</a:t>
            </a:r>
            <a:endParaRPr lang="ru-RU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990600" y="3660676"/>
            <a:ext cx="9893300" cy="230832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Чтобы умножить число на произведение двух чисел, можно сначала умножить его на первый множитель, а потом полученное произведение умножить на второй множитель</a:t>
            </a:r>
            <a:endParaRPr lang="ru-RU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990600" y="6198969"/>
            <a:ext cx="989330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Сочетательное</a:t>
            </a:r>
            <a:r>
              <a:rPr lang="en-US" sz="3600" dirty="0" smtClean="0"/>
              <a:t>                          a </a:t>
            </a:r>
            <a:r>
              <a:rPr lang="en-US" altLang="ru-RU" sz="3600" b="1" dirty="0" smtClean="0">
                <a:cs typeface="Arial" panose="020B0604020202020204" pitchFamily="34" charset="0"/>
              </a:rPr>
              <a:t>· </a:t>
            </a:r>
            <a:r>
              <a:rPr lang="en-US" sz="3600" dirty="0" smtClean="0"/>
              <a:t>(b </a:t>
            </a:r>
            <a:r>
              <a:rPr lang="en-US" altLang="ru-RU" sz="3600" b="1" dirty="0" smtClean="0">
                <a:cs typeface="Arial" panose="020B0604020202020204" pitchFamily="34" charset="0"/>
              </a:rPr>
              <a:t>·</a:t>
            </a:r>
            <a:r>
              <a:rPr lang="en-US" sz="3600" dirty="0" smtClean="0"/>
              <a:t> c) = (a </a:t>
            </a:r>
            <a:r>
              <a:rPr lang="en-US" altLang="ru-RU" sz="3600" b="1" dirty="0" smtClean="0">
                <a:cs typeface="Arial" panose="020B0604020202020204" pitchFamily="34" charset="0"/>
              </a:rPr>
              <a:t>·</a:t>
            </a:r>
            <a:r>
              <a:rPr lang="en-US" sz="3600" dirty="0" smtClean="0"/>
              <a:t> b) </a:t>
            </a:r>
            <a:r>
              <a:rPr lang="en-US" altLang="ru-RU" sz="3600" b="1" dirty="0" smtClean="0">
                <a:cs typeface="Arial" panose="020B0604020202020204" pitchFamily="34" charset="0"/>
              </a:rPr>
              <a:t>·</a:t>
            </a:r>
            <a:r>
              <a:rPr lang="en-US" sz="3600" dirty="0" smtClean="0"/>
              <a:t> c</a:t>
            </a:r>
            <a:endParaRPr lang="ru-RU" sz="3600" dirty="0"/>
          </a:p>
        </p:txBody>
      </p:sp>
      <p:pic>
        <p:nvPicPr>
          <p:cNvPr id="7" name="Picture 4" descr="f20090918141730-studen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2894" y="5143500"/>
            <a:ext cx="1309106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1557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5333" y="776565"/>
            <a:ext cx="9296399" cy="2796368"/>
          </a:xfrm>
        </p:spPr>
        <p:txBody>
          <a:bodyPr/>
          <a:lstStyle/>
          <a:p>
            <a:pPr algn="l"/>
            <a:r>
              <a:rPr lang="ru-RU" dirty="0"/>
              <a:t>найдите значение выражения 38 × а, если а = </a:t>
            </a:r>
            <a:r>
              <a:rPr lang="ru-RU" dirty="0" smtClean="0"/>
              <a:t>100</a:t>
            </a:r>
            <a:br>
              <a:rPr lang="ru-RU" dirty="0" smtClean="0"/>
            </a:br>
            <a:r>
              <a:rPr lang="ru-RU" dirty="0"/>
              <a:t> </a:t>
            </a:r>
            <a:r>
              <a:rPr lang="ru-RU" dirty="0" smtClean="0"/>
              <a:t>        а = 10</a:t>
            </a:r>
            <a:br>
              <a:rPr lang="ru-RU" dirty="0" smtClean="0"/>
            </a:br>
            <a:r>
              <a:rPr lang="ru-RU" dirty="0"/>
              <a:t> </a:t>
            </a:r>
            <a:r>
              <a:rPr lang="ru-RU" dirty="0" smtClean="0"/>
              <a:t>         а = 1000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52061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2279651" y="417513"/>
            <a:ext cx="4707827" cy="68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ru-RU" altLang="ru-RU" sz="2400" b="1" i="1">
                <a:solidFill>
                  <a:srgbClr val="FF0000"/>
                </a:solidFill>
              </a:rPr>
              <a:t>Солнце глянуло в тетрадку,</a:t>
            </a:r>
            <a:br>
              <a:rPr lang="ru-RU" altLang="ru-RU" sz="2400" b="1" i="1">
                <a:solidFill>
                  <a:srgbClr val="FF0000"/>
                </a:solidFill>
              </a:rPr>
            </a:br>
            <a:r>
              <a:rPr lang="ru-RU" altLang="ru-RU" sz="2400" b="1" i="1">
                <a:solidFill>
                  <a:srgbClr val="FF0000"/>
                </a:solidFill>
              </a:rPr>
              <a:t> 1, 2, 3, 4, 5 </a:t>
            </a: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7319963" y="403225"/>
            <a:ext cx="2830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 i="1">
                <a:solidFill>
                  <a:srgbClr val="0000FF"/>
                </a:solidFill>
              </a:rPr>
              <a:t>Ходьба на месте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1847850" y="1412875"/>
            <a:ext cx="4986338" cy="68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ru-RU" altLang="ru-RU" sz="2400" b="1" i="1">
                <a:solidFill>
                  <a:srgbClr val="FF0000"/>
                </a:solidFill>
              </a:rPr>
              <a:t>Все мы делаем зарядку</a:t>
            </a:r>
            <a:br>
              <a:rPr lang="ru-RU" altLang="ru-RU" sz="2400" b="1" i="1">
                <a:solidFill>
                  <a:srgbClr val="FF0000"/>
                </a:solidFill>
              </a:rPr>
            </a:br>
            <a:r>
              <a:rPr lang="ru-RU" altLang="ru-RU" sz="2400" b="1" i="1">
                <a:solidFill>
                  <a:srgbClr val="FF0000"/>
                </a:solidFill>
              </a:rPr>
              <a:t> Надо нам присесть и встать 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7175500" y="1700214"/>
            <a:ext cx="212968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 i="1">
                <a:solidFill>
                  <a:srgbClr val="0000FF"/>
                </a:solidFill>
              </a:rPr>
              <a:t>Приседания</a:t>
            </a:r>
            <a:r>
              <a:rPr lang="ru-RU" altLang="ru-RU" sz="2400" b="1">
                <a:solidFill>
                  <a:srgbClr val="0000FF"/>
                </a:solidFill>
              </a:rPr>
              <a:t> </a:t>
            </a: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1703388" y="2636839"/>
            <a:ext cx="57807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 i="1">
                <a:solidFill>
                  <a:srgbClr val="FF0000"/>
                </a:solidFill>
              </a:rPr>
              <a:t>Руки вытянуть пошире,  1, 2, 3, 4, 5</a:t>
            </a:r>
            <a:br>
              <a:rPr lang="ru-RU" altLang="ru-RU" sz="2400" b="1" i="1">
                <a:solidFill>
                  <a:srgbClr val="FF0000"/>
                </a:solidFill>
              </a:rPr>
            </a:br>
            <a:r>
              <a:rPr lang="ru-RU" altLang="ru-RU" sz="2400" b="1" i="1">
                <a:solidFill>
                  <a:srgbClr val="FF0000"/>
                </a:solidFill>
              </a:rPr>
              <a:t>  Наклониться - три, четыре </a:t>
            </a: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8256588" y="2708276"/>
            <a:ext cx="15653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 i="1">
                <a:solidFill>
                  <a:srgbClr val="0000FF"/>
                </a:solidFill>
              </a:rPr>
              <a:t>Наклоны</a:t>
            </a: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1703388" y="3716338"/>
            <a:ext cx="4572000" cy="989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ru-RU" altLang="ru-RU"/>
              <a:t> </a:t>
            </a:r>
            <a:r>
              <a:rPr lang="ru-RU" altLang="ru-RU" sz="2800" b="1" i="1">
                <a:solidFill>
                  <a:srgbClr val="FF0000"/>
                </a:solidFill>
              </a:rPr>
              <a:t>И на месте поскакать. 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endParaRPr lang="ru-RU" altLang="ru-RU" sz="2800" b="1" i="1">
              <a:solidFill>
                <a:srgbClr val="FF0000"/>
              </a:solidFill>
            </a:endParaRPr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7175501" y="3644900"/>
            <a:ext cx="3025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i="1">
                <a:solidFill>
                  <a:srgbClr val="0000FF"/>
                </a:solidFill>
              </a:rPr>
              <a:t> </a:t>
            </a:r>
            <a:r>
              <a:rPr lang="ru-RU" altLang="ru-RU" sz="2400" b="1" i="1">
                <a:solidFill>
                  <a:srgbClr val="0000FF"/>
                </a:solidFill>
              </a:rPr>
              <a:t>Прыжки на месте</a:t>
            </a: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1847850" y="4581526"/>
            <a:ext cx="4572000" cy="1458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ru-RU" altLang="ru-RU" sz="2400" b="1" i="1">
                <a:solidFill>
                  <a:srgbClr val="FF0000"/>
                </a:solidFill>
              </a:rPr>
              <a:t>На носок, потом на пятку.   Все мы делаем зарядку 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endParaRPr lang="ru-RU" altLang="ru-RU" sz="2400" b="1" i="1">
              <a:solidFill>
                <a:srgbClr val="FF0000"/>
              </a:solidFill>
            </a:endParaRPr>
          </a:p>
        </p:txBody>
      </p:sp>
      <p:sp>
        <p:nvSpPr>
          <p:cNvPr id="19467" name="Rectangle 11"/>
          <p:cNvSpPr>
            <a:spLocks noChangeArrowheads="1"/>
          </p:cNvSpPr>
          <p:nvPr/>
        </p:nvSpPr>
        <p:spPr bwMode="auto">
          <a:xfrm>
            <a:off x="7175501" y="4941889"/>
            <a:ext cx="2830513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ru-RU" altLang="ru-RU" sz="2400" b="1" i="1">
                <a:solidFill>
                  <a:srgbClr val="0000FF"/>
                </a:solidFill>
              </a:rPr>
              <a:t>Ходьба на месте</a:t>
            </a:r>
          </a:p>
        </p:txBody>
      </p:sp>
      <p:pic>
        <p:nvPicPr>
          <p:cNvPr id="14348" name="Picture 12" descr="bear06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0" y="5157789"/>
            <a:ext cx="1411288" cy="151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7699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4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9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60" grpId="0"/>
      <p:bldP spid="19462" grpId="0"/>
      <p:bldP spid="19464" grpId="0"/>
      <p:bldP spid="19465" grpId="0"/>
      <p:bldP spid="1946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7050" y="0"/>
            <a:ext cx="5493984" cy="699587"/>
          </a:xfrm>
        </p:spPr>
        <p:txBody>
          <a:bodyPr/>
          <a:lstStyle/>
          <a:p>
            <a:r>
              <a:rPr lang="ru-RU" dirty="0" smtClean="0"/>
              <a:t>Самостоятельно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7342519"/>
              </p:ext>
            </p:extLst>
          </p:nvPr>
        </p:nvGraphicFramePr>
        <p:xfrm>
          <a:off x="0" y="751303"/>
          <a:ext cx="12192000" cy="22617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30039"/>
                <a:gridCol w="6161961"/>
              </a:tblGrid>
              <a:tr h="816684">
                <a:tc gridSpan="2"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1) Найдите произведение: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45092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а) 356 × 68;      б) 504 × 329;</a:t>
                      </a:r>
                    </a:p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в) 503 × 608.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а) 465 × 86;        б) 405 × 923;</a:t>
                      </a:r>
                    </a:p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в) 1403 × 207.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8863802"/>
              </p:ext>
            </p:extLst>
          </p:nvPr>
        </p:nvGraphicFramePr>
        <p:xfrm>
          <a:off x="0" y="3064796"/>
          <a:ext cx="12191999" cy="38892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30037"/>
                <a:gridCol w="6161962"/>
              </a:tblGrid>
              <a:tr h="372671">
                <a:tc gridSpan="2"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2) Решите задачу.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Торт в три раза дороже, чем 5 пирожных. Сколько стоит торт, если пирожное стоит 22 рубля?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Бочка вмещает в 9 раз больше, чем 4 ведра. Сколько литров воды вмещает бочка, если в одно ведро входит 8 л воды?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</a:tr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3) Найти значение выражения.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</a:rPr>
                        <a:t>n × 81, если n = 10, 1000, 10000.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37 × m, если m = 10, 1000, 10000.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</a:tr>
            </a:tbl>
          </a:graphicData>
        </a:graphic>
      </p:graphicFrame>
      <p:cxnSp>
        <p:nvCxnSpPr>
          <p:cNvPr id="6" name="Прямая соединительная линия 5"/>
          <p:cNvCxnSpPr/>
          <p:nvPr/>
        </p:nvCxnSpPr>
        <p:spPr>
          <a:xfrm>
            <a:off x="5954521" y="1574799"/>
            <a:ext cx="9130" cy="14899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5963651" y="6411620"/>
            <a:ext cx="9130" cy="8927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6077737" y="3708399"/>
            <a:ext cx="18262" cy="18983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66198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0250" y="2131231"/>
            <a:ext cx="5493984" cy="2813748"/>
          </a:xfrm>
        </p:spPr>
        <p:txBody>
          <a:bodyPr/>
          <a:lstStyle/>
          <a:p>
            <a:r>
              <a:rPr lang="ru-RU" dirty="0" smtClean="0"/>
              <a:t>Учебник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11211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0250" y="2131231"/>
            <a:ext cx="5493984" cy="1454180"/>
          </a:xfrm>
        </p:spPr>
        <p:txBody>
          <a:bodyPr/>
          <a:lstStyle/>
          <a:p>
            <a:r>
              <a:rPr lang="ru-RU" dirty="0" smtClean="0"/>
              <a:t>Дома: п</a:t>
            </a:r>
            <a:r>
              <a:rPr lang="ru-RU" dirty="0"/>
              <a:t>. 11; № 457, 459 (а), 462 (в), 461 (а).</a:t>
            </a:r>
          </a:p>
        </p:txBody>
      </p:sp>
    </p:spTree>
    <p:extLst>
      <p:ext uri="{BB962C8B-B14F-4D97-AF65-F5344CB8AC3E}">
        <p14:creationId xmlns:p14="http://schemas.microsoft.com/office/powerpoint/2010/main" val="37008329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s://ds02.infourok.ru/uploads/ex/12c7/00073eb6-2c4a3196/2/img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685" y="210302"/>
            <a:ext cx="10623884" cy="6395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798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1E4E79"/>
      </a:hlink>
      <a:folHlink>
        <a:srgbClr val="1E4E79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Презентация2" id="{69433D8B-8606-4ADE-9BA3-CD2F4BDFBA5D}" vid="{297C542E-FF64-4EC1-ADFD-FD10CBAE33E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AC5EAA778EFE4AB81F53BA0C48C9BB" ma:contentTypeVersion="" ma:contentTypeDescription="Create a new document." ma:contentTypeScope="" ma:versionID="84a7b908d236d3feec5cdc52fe85ba7c">
  <xsd:schema xmlns:xsd="http://www.w3.org/2001/XMLSchema" xmlns:xs="http://www.w3.org/2001/XMLSchema" xmlns:p="http://schemas.microsoft.com/office/2006/metadata/properties" xmlns:ns1="http://schemas.microsoft.com/sharepoint/v3" xmlns:ns2="6ee78bd2-4339-4042-adc0-bcc646419980" xmlns:ns3="2547570a-e5f4-4946-a4c3-82580e42479e" targetNamespace="http://schemas.microsoft.com/office/2006/metadata/properties" ma:root="true" ma:fieldsID="af74c33d54415a86935cc44ad597ec52" ns1:_="" ns2:_="" ns3:_="">
    <xsd:import namespace="http://schemas.microsoft.com/sharepoint/v3"/>
    <xsd:import namespace="6ee78bd2-4339-4042-adc0-bcc646419980"/>
    <xsd:import namespace="2547570a-e5f4-4946-a4c3-82580e42479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e78bd2-4339-4042-adc0-bcc64641998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47570a-e5f4-4946-a4c3-82580e42479e" elementFormDefault="qualified">
    <xsd:import namespace="http://schemas.microsoft.com/office/2006/documentManagement/types"/>
    <xsd:import namespace="http://schemas.microsoft.com/office/infopath/2007/PartnerControls"/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32EC10D1-364F-4DE0-9381-C780B9C7D7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1738C6-D76B-4EA3-8A0C-A17BDC1DB5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ee78bd2-4339-4042-adc0-bcc646419980"/>
    <ds:schemaRef ds:uri="2547570a-e5f4-4946-a4c3-82580e42479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C2196CA-8D48-47B0-9C8C-268F70368960}">
  <ds:schemaRefs>
    <ds:schemaRef ds:uri="http://purl.org/dc/terms/"/>
    <ds:schemaRef ds:uri="http://www.w3.org/XML/1998/namespace"/>
    <ds:schemaRef ds:uri="2547570a-e5f4-4946-a4c3-82580e42479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6ee78bd2-4339-4042-adc0-bcc646419980"/>
    <ds:schemaRef ds:uri="http://schemas.microsoft.com/office/infopath/2007/PartnerControls"/>
    <ds:schemaRef ds:uri="http://schemas.microsoft.com/sharepoint/v3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Шаблон теста по математике с умной совой</Template>
  <TotalTime>0</TotalTime>
  <Words>410</Words>
  <Application>Microsoft Office PowerPoint</Application>
  <PresentationFormat>Произвольный</PresentationFormat>
  <Paragraphs>65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Тема1</vt:lpstr>
      <vt:lpstr>Презентация PowerPoint</vt:lpstr>
      <vt:lpstr>Умножение натуральных чисел   и его свойства урок в 5 классе 2018 – 2019 уч.г.</vt:lpstr>
      <vt:lpstr>Цель: закрепить навык умножения натуральных чисел «в столбик» и умение применять действия умножения при решении задач</vt:lpstr>
      <vt:lpstr>25 × 17 × 4 + 300 × 0 – 272 : 272=</vt:lpstr>
      <vt:lpstr>В семье шесть дочерей. Каждая имеет брата. Сколько всего детей в семье?</vt:lpstr>
      <vt:lpstr>Бревно пилят на 10 частей.  Сколько надо сделать распилов?</vt:lpstr>
      <vt:lpstr>Вычисли</vt:lpstr>
      <vt:lpstr>Придумайте  задачу,  которая решалась бы с помощью уравнения:  х + 15 = 45.</vt:lpstr>
      <vt:lpstr>Что значит число m умножить на натуральное число n?</vt:lpstr>
      <vt:lpstr>Презентация PowerPoint</vt:lpstr>
      <vt:lpstr>Презентация PowerPoint</vt:lpstr>
      <vt:lpstr>найдите значение выражения 38 × а, если а = 100          а = 10           а = 1000</vt:lpstr>
      <vt:lpstr>Презентация PowerPoint</vt:lpstr>
      <vt:lpstr>Самостоятельно</vt:lpstr>
      <vt:lpstr>Учебник</vt:lpstr>
      <vt:lpstr>Дома: п. 11; № 457, 459 (а), 462 (в), 461 (а).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2017-10-25T11:37:02Z</dcterms:created>
  <dcterms:modified xsi:type="dcterms:W3CDTF">2018-04-02T12:32:44Z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0x01010019AC5EAA778EFE4AB81F53BA0C48C9BB</vt:lpwstr>
  </property>
</Properties>
</file>