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3112B6-D4C4-425E-939F-32242402D6E8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D9B83EE-F18B-418C-836D-0FB6C577377C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1</a:t>
          </a:r>
          <a:endParaRPr lang="ru-RU" b="1" dirty="0">
            <a:solidFill>
              <a:schemeClr val="tx1"/>
            </a:solidFill>
          </a:endParaRPr>
        </a:p>
      </dgm:t>
    </dgm:pt>
    <dgm:pt modelId="{BD3F2946-2638-40AE-8633-F665D72C7538}" type="parTrans" cxnId="{7E3AC596-C013-4C08-9CB4-414A2D7C588C}">
      <dgm:prSet/>
      <dgm:spPr/>
      <dgm:t>
        <a:bodyPr/>
        <a:lstStyle/>
        <a:p>
          <a:endParaRPr lang="ru-RU"/>
        </a:p>
      </dgm:t>
    </dgm:pt>
    <dgm:pt modelId="{1D89CEC2-A3AA-437A-84D2-175F39318873}" type="sibTrans" cxnId="{7E3AC596-C013-4C08-9CB4-414A2D7C588C}">
      <dgm:prSet/>
      <dgm:spPr/>
      <dgm:t>
        <a:bodyPr/>
        <a:lstStyle/>
        <a:p>
          <a:endParaRPr lang="ru-RU"/>
        </a:p>
      </dgm:t>
    </dgm:pt>
    <dgm:pt modelId="{64B45EC2-0A8E-4C66-8B70-AE75D8BFDA8D}">
      <dgm:prSet phldrT="[Текст]" custT="1"/>
      <dgm:spPr/>
      <dgm:t>
        <a:bodyPr/>
        <a:lstStyle/>
        <a:p>
          <a:r>
            <a:rPr lang="ru-RU" sz="3600" b="1" dirty="0" smtClean="0"/>
            <a:t>Лексические </a:t>
          </a:r>
          <a:endParaRPr lang="ru-RU" sz="3600" b="1" dirty="0"/>
        </a:p>
      </dgm:t>
    </dgm:pt>
    <dgm:pt modelId="{6AE2978A-84B0-4871-8652-2D1A20076A25}" type="parTrans" cxnId="{919CB363-2C24-48E9-98D8-A668416F839A}">
      <dgm:prSet/>
      <dgm:spPr/>
      <dgm:t>
        <a:bodyPr/>
        <a:lstStyle/>
        <a:p>
          <a:endParaRPr lang="ru-RU"/>
        </a:p>
      </dgm:t>
    </dgm:pt>
    <dgm:pt modelId="{3FAED686-DA47-4424-9E8E-FEA0D4B94331}" type="sibTrans" cxnId="{919CB363-2C24-48E9-98D8-A668416F839A}">
      <dgm:prSet/>
      <dgm:spPr/>
      <dgm:t>
        <a:bodyPr/>
        <a:lstStyle/>
        <a:p>
          <a:endParaRPr lang="ru-RU"/>
        </a:p>
      </dgm:t>
    </dgm:pt>
    <dgm:pt modelId="{FC806258-E6C6-41F1-9DCD-5223056AF9C5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2</a:t>
          </a:r>
          <a:endParaRPr lang="ru-RU" b="1" dirty="0">
            <a:solidFill>
              <a:schemeClr val="tx1"/>
            </a:solidFill>
          </a:endParaRPr>
        </a:p>
      </dgm:t>
    </dgm:pt>
    <dgm:pt modelId="{65755DFE-DE58-4460-AAE5-7A3EA8178154}" type="parTrans" cxnId="{5F40ED5F-8B66-4414-A8D5-C41D2A0308B6}">
      <dgm:prSet/>
      <dgm:spPr/>
      <dgm:t>
        <a:bodyPr/>
        <a:lstStyle/>
        <a:p>
          <a:endParaRPr lang="ru-RU"/>
        </a:p>
      </dgm:t>
    </dgm:pt>
    <dgm:pt modelId="{F50FFDE9-6C6A-4295-A638-F7C7E5576D6A}" type="sibTrans" cxnId="{5F40ED5F-8B66-4414-A8D5-C41D2A0308B6}">
      <dgm:prSet/>
      <dgm:spPr/>
      <dgm:t>
        <a:bodyPr/>
        <a:lstStyle/>
        <a:p>
          <a:endParaRPr lang="ru-RU"/>
        </a:p>
      </dgm:t>
    </dgm:pt>
    <dgm:pt modelId="{11827BF3-200A-4C3C-84AC-A15C27FBCA6E}">
      <dgm:prSet phldrT="[Текст]" custT="1"/>
      <dgm:spPr/>
      <dgm:t>
        <a:bodyPr/>
        <a:lstStyle/>
        <a:p>
          <a:r>
            <a:rPr lang="ru-RU" sz="3600" b="1" dirty="0" smtClean="0"/>
            <a:t>Лексико-грамматические (морфологические) </a:t>
          </a:r>
          <a:endParaRPr lang="ru-RU" sz="3600" b="1" dirty="0"/>
        </a:p>
      </dgm:t>
    </dgm:pt>
    <dgm:pt modelId="{5998CE27-A471-4DC3-B735-C1E4232D5B66}" type="parTrans" cxnId="{FE82BC1B-DA5F-44B2-809A-89720C906CCD}">
      <dgm:prSet/>
      <dgm:spPr/>
      <dgm:t>
        <a:bodyPr/>
        <a:lstStyle/>
        <a:p>
          <a:endParaRPr lang="ru-RU"/>
        </a:p>
      </dgm:t>
    </dgm:pt>
    <dgm:pt modelId="{5588837F-71BB-41EE-8FB0-6EFCECB4D4FB}" type="sibTrans" cxnId="{FE82BC1B-DA5F-44B2-809A-89720C906CCD}">
      <dgm:prSet/>
      <dgm:spPr/>
      <dgm:t>
        <a:bodyPr/>
        <a:lstStyle/>
        <a:p>
          <a:endParaRPr lang="ru-RU"/>
        </a:p>
      </dgm:t>
    </dgm:pt>
    <dgm:pt modelId="{E52A2E72-FAB8-4640-BADF-EB6D7EC0535A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3</a:t>
          </a:r>
          <a:endParaRPr lang="ru-RU" b="1" dirty="0">
            <a:solidFill>
              <a:schemeClr val="tx1"/>
            </a:solidFill>
          </a:endParaRPr>
        </a:p>
      </dgm:t>
    </dgm:pt>
    <dgm:pt modelId="{4E125E92-566A-4D14-8C45-C2D56ADBDE1A}" type="parTrans" cxnId="{9546B85E-04B6-49B7-B5B3-398E667CE515}">
      <dgm:prSet/>
      <dgm:spPr/>
      <dgm:t>
        <a:bodyPr/>
        <a:lstStyle/>
        <a:p>
          <a:endParaRPr lang="ru-RU"/>
        </a:p>
      </dgm:t>
    </dgm:pt>
    <dgm:pt modelId="{417AA875-186E-4A6B-A5EF-576D1A55D8E3}" type="sibTrans" cxnId="{9546B85E-04B6-49B7-B5B3-398E667CE515}">
      <dgm:prSet/>
      <dgm:spPr/>
      <dgm:t>
        <a:bodyPr/>
        <a:lstStyle/>
        <a:p>
          <a:endParaRPr lang="ru-RU"/>
        </a:p>
      </dgm:t>
    </dgm:pt>
    <dgm:pt modelId="{92430B4D-B6C0-4E04-9CD2-3CD2DE9C9DF5}">
      <dgm:prSet phldrT="[Текст]" custT="1"/>
      <dgm:spPr/>
      <dgm:t>
        <a:bodyPr/>
        <a:lstStyle/>
        <a:p>
          <a:r>
            <a:rPr lang="ru-RU" sz="3600" b="1" dirty="0" smtClean="0"/>
            <a:t>Синтаксические </a:t>
          </a:r>
          <a:endParaRPr lang="ru-RU" sz="3600" b="1" dirty="0"/>
        </a:p>
      </dgm:t>
    </dgm:pt>
    <dgm:pt modelId="{6BA02460-8DE9-4B50-A15B-53C42B1AAD79}" type="parTrans" cxnId="{E3D96E2A-38D1-4007-8033-6BB568BC255E}">
      <dgm:prSet/>
      <dgm:spPr/>
      <dgm:t>
        <a:bodyPr/>
        <a:lstStyle/>
        <a:p>
          <a:endParaRPr lang="ru-RU"/>
        </a:p>
      </dgm:t>
    </dgm:pt>
    <dgm:pt modelId="{CFD06B04-A23E-4790-8A6C-873C80F993D0}" type="sibTrans" cxnId="{E3D96E2A-38D1-4007-8033-6BB568BC255E}">
      <dgm:prSet/>
      <dgm:spPr/>
      <dgm:t>
        <a:bodyPr/>
        <a:lstStyle/>
        <a:p>
          <a:endParaRPr lang="ru-RU"/>
        </a:p>
      </dgm:t>
    </dgm:pt>
    <dgm:pt modelId="{1CD62023-E46B-4389-93E2-1D5C8877185A}" type="pres">
      <dgm:prSet presAssocID="{FC3112B6-D4C4-425E-939F-32242402D6E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3F2ECE-399F-4477-AA99-EC1FD4FE1322}" type="pres">
      <dgm:prSet presAssocID="{DD9B83EE-F18B-418C-836D-0FB6C577377C}" presName="composite" presStyleCnt="0"/>
      <dgm:spPr/>
    </dgm:pt>
    <dgm:pt modelId="{DD3F6107-AA6E-4E9F-95CD-057F1ADBE357}" type="pres">
      <dgm:prSet presAssocID="{DD9B83EE-F18B-418C-836D-0FB6C577377C}" presName="parentText" presStyleLbl="alignNode1" presStyleIdx="0" presStyleCnt="3" custLinFactNeighborX="-2495" custLinFactNeighborY="258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0EBCC8-6872-4D71-A2E7-738C1C4A0940}" type="pres">
      <dgm:prSet presAssocID="{DD9B83EE-F18B-418C-836D-0FB6C577377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A1567-0650-4289-80FB-0885B6EFB3D0}" type="pres">
      <dgm:prSet presAssocID="{1D89CEC2-A3AA-437A-84D2-175F39318873}" presName="sp" presStyleCnt="0"/>
      <dgm:spPr/>
    </dgm:pt>
    <dgm:pt modelId="{AAD90578-3C36-4F14-A694-190311C79CA8}" type="pres">
      <dgm:prSet presAssocID="{FC806258-E6C6-41F1-9DCD-5223056AF9C5}" presName="composite" presStyleCnt="0"/>
      <dgm:spPr/>
    </dgm:pt>
    <dgm:pt modelId="{2A9A6D41-CF40-45DE-ABD5-0AE0E2D66678}" type="pres">
      <dgm:prSet presAssocID="{FC806258-E6C6-41F1-9DCD-5223056AF9C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C4E46A-20C8-4CB5-BC53-839FD5D6C3FB}" type="pres">
      <dgm:prSet presAssocID="{FC806258-E6C6-41F1-9DCD-5223056AF9C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3041A7-9AAB-4A61-A2E0-7EF5B2092CE0}" type="pres">
      <dgm:prSet presAssocID="{F50FFDE9-6C6A-4295-A638-F7C7E5576D6A}" presName="sp" presStyleCnt="0"/>
      <dgm:spPr/>
    </dgm:pt>
    <dgm:pt modelId="{302F333B-0AE4-4DE2-83E1-72B1BE9D5EAE}" type="pres">
      <dgm:prSet presAssocID="{E52A2E72-FAB8-4640-BADF-EB6D7EC0535A}" presName="composite" presStyleCnt="0"/>
      <dgm:spPr/>
    </dgm:pt>
    <dgm:pt modelId="{1C387BC1-3FE4-4A0B-A8E0-7C4FD49C5F2A}" type="pres">
      <dgm:prSet presAssocID="{E52A2E72-FAB8-4640-BADF-EB6D7EC0535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D5C796-2126-4FED-9A02-C0467785C47C}" type="pres">
      <dgm:prSet presAssocID="{E52A2E72-FAB8-4640-BADF-EB6D7EC0535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47FBA5-B765-4193-A1E5-480CD78C61B4}" type="presOf" srcId="{DD9B83EE-F18B-418C-836D-0FB6C577377C}" destId="{DD3F6107-AA6E-4E9F-95CD-057F1ADBE357}" srcOrd="0" destOrd="0" presId="urn:microsoft.com/office/officeart/2005/8/layout/chevron2"/>
    <dgm:cxn modelId="{64C8BB74-D565-455A-989D-D324595F0654}" type="presOf" srcId="{92430B4D-B6C0-4E04-9CD2-3CD2DE9C9DF5}" destId="{94D5C796-2126-4FED-9A02-C0467785C47C}" srcOrd="0" destOrd="0" presId="urn:microsoft.com/office/officeart/2005/8/layout/chevron2"/>
    <dgm:cxn modelId="{AC2F4025-7265-4146-BE54-0E8AC9A87DF0}" type="presOf" srcId="{FC806258-E6C6-41F1-9DCD-5223056AF9C5}" destId="{2A9A6D41-CF40-45DE-ABD5-0AE0E2D66678}" srcOrd="0" destOrd="0" presId="urn:microsoft.com/office/officeart/2005/8/layout/chevron2"/>
    <dgm:cxn modelId="{9546B85E-04B6-49B7-B5B3-398E667CE515}" srcId="{FC3112B6-D4C4-425E-939F-32242402D6E8}" destId="{E52A2E72-FAB8-4640-BADF-EB6D7EC0535A}" srcOrd="2" destOrd="0" parTransId="{4E125E92-566A-4D14-8C45-C2D56ADBDE1A}" sibTransId="{417AA875-186E-4A6B-A5EF-576D1A55D8E3}"/>
    <dgm:cxn modelId="{835C63C9-4635-47B5-ADAC-26A202166895}" type="presOf" srcId="{E52A2E72-FAB8-4640-BADF-EB6D7EC0535A}" destId="{1C387BC1-3FE4-4A0B-A8E0-7C4FD49C5F2A}" srcOrd="0" destOrd="0" presId="urn:microsoft.com/office/officeart/2005/8/layout/chevron2"/>
    <dgm:cxn modelId="{E3D96E2A-38D1-4007-8033-6BB568BC255E}" srcId="{E52A2E72-FAB8-4640-BADF-EB6D7EC0535A}" destId="{92430B4D-B6C0-4E04-9CD2-3CD2DE9C9DF5}" srcOrd="0" destOrd="0" parTransId="{6BA02460-8DE9-4B50-A15B-53C42B1AAD79}" sibTransId="{CFD06B04-A23E-4790-8A6C-873C80F993D0}"/>
    <dgm:cxn modelId="{872E56FA-EBF0-4635-9901-A0432A86AF29}" type="presOf" srcId="{FC3112B6-D4C4-425E-939F-32242402D6E8}" destId="{1CD62023-E46B-4389-93E2-1D5C8877185A}" srcOrd="0" destOrd="0" presId="urn:microsoft.com/office/officeart/2005/8/layout/chevron2"/>
    <dgm:cxn modelId="{0D8DBF8F-CABA-47AC-BBB7-8D2CC9F136AA}" type="presOf" srcId="{64B45EC2-0A8E-4C66-8B70-AE75D8BFDA8D}" destId="{5F0EBCC8-6872-4D71-A2E7-738C1C4A0940}" srcOrd="0" destOrd="0" presId="urn:microsoft.com/office/officeart/2005/8/layout/chevron2"/>
    <dgm:cxn modelId="{5F40ED5F-8B66-4414-A8D5-C41D2A0308B6}" srcId="{FC3112B6-D4C4-425E-939F-32242402D6E8}" destId="{FC806258-E6C6-41F1-9DCD-5223056AF9C5}" srcOrd="1" destOrd="0" parTransId="{65755DFE-DE58-4460-AAE5-7A3EA8178154}" sibTransId="{F50FFDE9-6C6A-4295-A638-F7C7E5576D6A}"/>
    <dgm:cxn modelId="{FE82BC1B-DA5F-44B2-809A-89720C906CCD}" srcId="{FC806258-E6C6-41F1-9DCD-5223056AF9C5}" destId="{11827BF3-200A-4C3C-84AC-A15C27FBCA6E}" srcOrd="0" destOrd="0" parTransId="{5998CE27-A471-4DC3-B735-C1E4232D5B66}" sibTransId="{5588837F-71BB-41EE-8FB0-6EFCECB4D4FB}"/>
    <dgm:cxn modelId="{AEDB7AB6-0FE4-42B3-8BDE-FDCC4F426755}" type="presOf" srcId="{11827BF3-200A-4C3C-84AC-A15C27FBCA6E}" destId="{26C4E46A-20C8-4CB5-BC53-839FD5D6C3FB}" srcOrd="0" destOrd="0" presId="urn:microsoft.com/office/officeart/2005/8/layout/chevron2"/>
    <dgm:cxn modelId="{7E3AC596-C013-4C08-9CB4-414A2D7C588C}" srcId="{FC3112B6-D4C4-425E-939F-32242402D6E8}" destId="{DD9B83EE-F18B-418C-836D-0FB6C577377C}" srcOrd="0" destOrd="0" parTransId="{BD3F2946-2638-40AE-8633-F665D72C7538}" sibTransId="{1D89CEC2-A3AA-437A-84D2-175F39318873}"/>
    <dgm:cxn modelId="{919CB363-2C24-48E9-98D8-A668416F839A}" srcId="{DD9B83EE-F18B-418C-836D-0FB6C577377C}" destId="{64B45EC2-0A8E-4C66-8B70-AE75D8BFDA8D}" srcOrd="0" destOrd="0" parTransId="{6AE2978A-84B0-4871-8652-2D1A20076A25}" sibTransId="{3FAED686-DA47-4424-9E8E-FEA0D4B94331}"/>
    <dgm:cxn modelId="{427BC2F5-DD37-4B32-86C5-026E20EBD08F}" type="presParOf" srcId="{1CD62023-E46B-4389-93E2-1D5C8877185A}" destId="{FC3F2ECE-399F-4477-AA99-EC1FD4FE1322}" srcOrd="0" destOrd="0" presId="urn:microsoft.com/office/officeart/2005/8/layout/chevron2"/>
    <dgm:cxn modelId="{B42B53AB-8713-493B-B83C-967056623941}" type="presParOf" srcId="{FC3F2ECE-399F-4477-AA99-EC1FD4FE1322}" destId="{DD3F6107-AA6E-4E9F-95CD-057F1ADBE357}" srcOrd="0" destOrd="0" presId="urn:microsoft.com/office/officeart/2005/8/layout/chevron2"/>
    <dgm:cxn modelId="{33D77B13-C986-4442-B3D9-712AC67D6255}" type="presParOf" srcId="{FC3F2ECE-399F-4477-AA99-EC1FD4FE1322}" destId="{5F0EBCC8-6872-4D71-A2E7-738C1C4A0940}" srcOrd="1" destOrd="0" presId="urn:microsoft.com/office/officeart/2005/8/layout/chevron2"/>
    <dgm:cxn modelId="{75E9A31E-447C-4CCC-9578-6E55AC44238B}" type="presParOf" srcId="{1CD62023-E46B-4389-93E2-1D5C8877185A}" destId="{456A1567-0650-4289-80FB-0885B6EFB3D0}" srcOrd="1" destOrd="0" presId="urn:microsoft.com/office/officeart/2005/8/layout/chevron2"/>
    <dgm:cxn modelId="{F46099A7-745A-4C8D-A914-7CF8D8119689}" type="presParOf" srcId="{1CD62023-E46B-4389-93E2-1D5C8877185A}" destId="{AAD90578-3C36-4F14-A694-190311C79CA8}" srcOrd="2" destOrd="0" presId="urn:microsoft.com/office/officeart/2005/8/layout/chevron2"/>
    <dgm:cxn modelId="{28EDBDA5-7C1A-4484-AE88-83E3E93B5AA7}" type="presParOf" srcId="{AAD90578-3C36-4F14-A694-190311C79CA8}" destId="{2A9A6D41-CF40-45DE-ABD5-0AE0E2D66678}" srcOrd="0" destOrd="0" presId="urn:microsoft.com/office/officeart/2005/8/layout/chevron2"/>
    <dgm:cxn modelId="{80776AAA-43AD-45E1-A74F-8844C776AC91}" type="presParOf" srcId="{AAD90578-3C36-4F14-A694-190311C79CA8}" destId="{26C4E46A-20C8-4CB5-BC53-839FD5D6C3FB}" srcOrd="1" destOrd="0" presId="urn:microsoft.com/office/officeart/2005/8/layout/chevron2"/>
    <dgm:cxn modelId="{BB2F9E73-7D6C-484C-8909-326BD703932D}" type="presParOf" srcId="{1CD62023-E46B-4389-93E2-1D5C8877185A}" destId="{013041A7-9AAB-4A61-A2E0-7EF5B2092CE0}" srcOrd="3" destOrd="0" presId="urn:microsoft.com/office/officeart/2005/8/layout/chevron2"/>
    <dgm:cxn modelId="{9EE9AAFC-7785-4252-B093-97D73DB56BBC}" type="presParOf" srcId="{1CD62023-E46B-4389-93E2-1D5C8877185A}" destId="{302F333B-0AE4-4DE2-83E1-72B1BE9D5EAE}" srcOrd="4" destOrd="0" presId="urn:microsoft.com/office/officeart/2005/8/layout/chevron2"/>
    <dgm:cxn modelId="{6A1738AC-2A86-487D-8B95-BA3C97AFA37D}" type="presParOf" srcId="{302F333B-0AE4-4DE2-83E1-72B1BE9D5EAE}" destId="{1C387BC1-3FE4-4A0B-A8E0-7C4FD49C5F2A}" srcOrd="0" destOrd="0" presId="urn:microsoft.com/office/officeart/2005/8/layout/chevron2"/>
    <dgm:cxn modelId="{7B635B98-9361-482C-90B5-47F6916EECA3}" type="presParOf" srcId="{302F333B-0AE4-4DE2-83E1-72B1BE9D5EAE}" destId="{94D5C796-2126-4FED-9A02-C0467785C47C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00109"/>
            <a:ext cx="7772400" cy="1857387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Основы редактирования.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Средства межфразовых связей.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14620"/>
            <a:ext cx="6400800" cy="214314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Лексические средства.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Средства межфразовых связей.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Лексические  средства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286116" y="1600200"/>
            <a:ext cx="5400684" cy="4525963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Зима</a:t>
            </a:r>
            <a:r>
              <a:rPr lang="ru-RU" sz="3200" i="1" dirty="0" smtClean="0"/>
              <a:t> в этих краях бывает суровой и долгой. </a:t>
            </a:r>
            <a:r>
              <a:rPr lang="ru-RU" sz="3200" b="1" i="1" dirty="0" smtClean="0"/>
              <a:t>Морозы</a:t>
            </a:r>
            <a:r>
              <a:rPr lang="ru-RU" sz="3200" i="1" dirty="0" smtClean="0"/>
              <a:t> достигают 60 градусов. </a:t>
            </a:r>
            <a:r>
              <a:rPr lang="ru-RU" sz="3200" b="1" i="1" dirty="0" smtClean="0"/>
              <a:t>Снег</a:t>
            </a:r>
            <a:r>
              <a:rPr lang="ru-RU" sz="3200" i="1" dirty="0" smtClean="0"/>
              <a:t> лежит до июня. И еще в апреле случаются </a:t>
            </a:r>
            <a:r>
              <a:rPr lang="ru-RU" sz="3200" b="1" i="1" dirty="0" smtClean="0"/>
              <a:t>метели</a:t>
            </a:r>
            <a:r>
              <a:rPr lang="ru-RU" sz="3200" i="1" dirty="0" smtClean="0"/>
              <a:t>.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82891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/>
              <a:t>1) </a:t>
            </a:r>
            <a:r>
              <a:rPr lang="ru-RU" sz="3600" b="1" u="sng" dirty="0" smtClean="0"/>
              <a:t>Слова одной </a:t>
            </a:r>
            <a:r>
              <a:rPr lang="ru-RU" sz="3600" b="1" u="sng" dirty="0" err="1" smtClean="0"/>
              <a:t>темати-ческой</a:t>
            </a:r>
            <a:r>
              <a:rPr lang="ru-RU" sz="3600" b="1" u="sng" dirty="0" smtClean="0"/>
              <a:t> группы</a:t>
            </a:r>
            <a:endParaRPr lang="ru-RU" sz="36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Лексические  средства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286116" y="1600200"/>
            <a:ext cx="5400684" cy="4525963"/>
          </a:xfrm>
        </p:spPr>
        <p:txBody>
          <a:bodyPr>
            <a:normAutofit fontScale="92500" lnSpcReduction="20000"/>
          </a:bodyPr>
          <a:lstStyle/>
          <a:p>
            <a:r>
              <a:rPr lang="ru-RU" sz="3600" i="1" dirty="0" smtClean="0"/>
              <a:t>Мы долго обсуждали прочитанную </a:t>
            </a:r>
            <a:r>
              <a:rPr lang="ru-RU" sz="3600" b="1" i="1" dirty="0" smtClean="0"/>
              <a:t>книгу</a:t>
            </a:r>
            <a:r>
              <a:rPr lang="ru-RU" sz="3600" i="1" dirty="0" smtClean="0"/>
              <a:t>. В этой </a:t>
            </a:r>
            <a:r>
              <a:rPr lang="ru-RU" sz="3600" b="1" i="1" dirty="0" smtClean="0"/>
              <a:t>книге</a:t>
            </a:r>
            <a:r>
              <a:rPr lang="ru-RU" sz="3600" i="1" dirty="0" smtClean="0"/>
              <a:t> было то, чего </a:t>
            </a:r>
            <a:r>
              <a:rPr lang="ru-RU" sz="3600" b="1" i="1" dirty="0" smtClean="0"/>
              <a:t>мы ждали</a:t>
            </a:r>
            <a:r>
              <a:rPr lang="ru-RU" sz="3600" i="1" dirty="0" smtClean="0"/>
              <a:t>. И </a:t>
            </a:r>
            <a:r>
              <a:rPr lang="ru-RU" sz="3600" b="1" i="1" dirty="0" smtClean="0"/>
              <a:t>наши ожидания</a:t>
            </a:r>
            <a:r>
              <a:rPr lang="ru-RU" sz="3600" i="1" dirty="0" smtClean="0"/>
              <a:t> оказались не напрасными.</a:t>
            </a:r>
            <a:r>
              <a:rPr lang="ru-RU" sz="3600" dirty="0" smtClean="0"/>
              <a:t> </a:t>
            </a:r>
            <a:r>
              <a:rPr lang="ru-RU" sz="3600" i="1" dirty="0" smtClean="0"/>
              <a:t>.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0" y="1142984"/>
            <a:ext cx="3286116" cy="498317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600" b="1" dirty="0" smtClean="0"/>
              <a:t>2) </a:t>
            </a:r>
            <a:r>
              <a:rPr lang="ru-RU" sz="3600" b="1" u="sng" dirty="0" smtClean="0"/>
              <a:t>Лексические повторы</a:t>
            </a:r>
            <a:r>
              <a:rPr lang="ru-RU" sz="3600" u="sng" dirty="0" smtClean="0"/>
              <a:t> </a:t>
            </a:r>
            <a:r>
              <a:rPr lang="ru-RU" sz="3600" b="1" dirty="0" smtClean="0"/>
              <a:t>(</a:t>
            </a:r>
            <a:r>
              <a:rPr lang="ru-RU" sz="3600" b="1" dirty="0" err="1" smtClean="0"/>
              <a:t>повторы</a:t>
            </a:r>
            <a:r>
              <a:rPr lang="ru-RU" sz="3600" b="1" dirty="0" smtClean="0"/>
              <a:t> слов и </a:t>
            </a:r>
            <a:r>
              <a:rPr lang="ru-RU" sz="3600" b="1" dirty="0" err="1" smtClean="0"/>
              <a:t>словосоче-таний</a:t>
            </a:r>
            <a:r>
              <a:rPr lang="ru-RU" sz="3600" b="1" dirty="0" smtClean="0"/>
              <a:t>), в том числе повторы ключевых слов, употребление однокоренных слов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Лексические  средства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286116" y="1000108"/>
            <a:ext cx="5857884" cy="5126055"/>
          </a:xfrm>
        </p:spPr>
        <p:txBody>
          <a:bodyPr>
            <a:normAutofit fontScale="92500" lnSpcReduction="20000"/>
          </a:bodyPr>
          <a:lstStyle/>
          <a:p>
            <a:r>
              <a:rPr lang="ru-RU" sz="3600" i="1" dirty="0" smtClean="0"/>
              <a:t>Особое значение для развития русского литературного языка имело творчество</a:t>
            </a:r>
            <a:r>
              <a:rPr lang="ru-RU" sz="3600" dirty="0" smtClean="0"/>
              <a:t> </a:t>
            </a:r>
            <a:r>
              <a:rPr lang="ru-RU" sz="3600" b="1" i="1" dirty="0" smtClean="0"/>
              <a:t>А. С. Пушкина. Великому русскому поэту</a:t>
            </a:r>
            <a:r>
              <a:rPr lang="ru-RU" sz="3600" i="1" dirty="0" smtClean="0"/>
              <a:t> удалось в своих произведениях органично соединить высокие</a:t>
            </a:r>
            <a:r>
              <a:rPr lang="ru-RU" sz="3600" dirty="0" smtClean="0"/>
              <a:t> </a:t>
            </a:r>
            <a:r>
              <a:rPr lang="ru-RU" sz="3600" i="1" dirty="0" smtClean="0"/>
              <a:t>старославянизмы, иноязычные заимствования и элементы живой разговорной речи.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0" y="1142984"/>
            <a:ext cx="3428992" cy="498317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600" b="1" dirty="0" smtClean="0"/>
              <a:t>3) </a:t>
            </a:r>
            <a:r>
              <a:rPr lang="ru-RU" sz="3600" b="1" u="sng" dirty="0" smtClean="0"/>
              <a:t>Синонимы и </a:t>
            </a:r>
            <a:r>
              <a:rPr lang="ru-RU" sz="3600" b="1" u="sng" dirty="0" err="1" smtClean="0"/>
              <a:t>синонимиче-ские</a:t>
            </a:r>
            <a:r>
              <a:rPr lang="ru-RU" sz="3600" b="1" u="sng" dirty="0" smtClean="0"/>
              <a:t> замены</a:t>
            </a:r>
            <a:r>
              <a:rPr lang="ru-RU" sz="3600" u="sng" dirty="0" smtClean="0"/>
              <a:t> </a:t>
            </a:r>
            <a:r>
              <a:rPr lang="ru-RU" sz="3600" dirty="0" smtClean="0"/>
              <a:t>(в том числе </a:t>
            </a:r>
            <a:r>
              <a:rPr lang="ru-RU" sz="3600" dirty="0" err="1" smtClean="0"/>
              <a:t>контекстуаль-ные</a:t>
            </a:r>
            <a:r>
              <a:rPr lang="ru-RU" sz="3600" dirty="0" smtClean="0"/>
              <a:t> синонимы, </a:t>
            </a:r>
            <a:r>
              <a:rPr lang="ru-RU" sz="3600" dirty="0" err="1" smtClean="0"/>
              <a:t>синонимичес-кие</a:t>
            </a:r>
            <a:r>
              <a:rPr lang="ru-RU" sz="3600" dirty="0" smtClean="0"/>
              <a:t> и описатель </a:t>
            </a:r>
            <a:r>
              <a:rPr lang="ru-RU" sz="3600" dirty="0" err="1" smtClean="0"/>
              <a:t>ные</a:t>
            </a:r>
            <a:r>
              <a:rPr lang="ru-RU" sz="3600" dirty="0" smtClean="0"/>
              <a:t> обороты и </a:t>
            </a:r>
            <a:r>
              <a:rPr lang="ru-RU" sz="3600" dirty="0" err="1" smtClean="0"/>
              <a:t>родо-видовые</a:t>
            </a:r>
            <a:r>
              <a:rPr lang="ru-RU" sz="3600" dirty="0" smtClean="0"/>
              <a:t> обозначения)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Лексические  средства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286116" y="1214422"/>
            <a:ext cx="5143536" cy="4911741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Недруг</a:t>
            </a:r>
            <a:r>
              <a:rPr lang="ru-RU" sz="3600" i="1" dirty="0" smtClean="0"/>
              <a:t> поддакивает. </a:t>
            </a:r>
            <a:r>
              <a:rPr lang="ru-RU" sz="3600" b="1" i="1" dirty="0" smtClean="0"/>
              <a:t>Друг</a:t>
            </a:r>
            <a:r>
              <a:rPr lang="ru-RU" sz="3600" i="1" dirty="0" smtClean="0"/>
              <a:t> спорит.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0" y="1142984"/>
            <a:ext cx="3428992" cy="49831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/>
              <a:t>4) </a:t>
            </a:r>
            <a:r>
              <a:rPr lang="ru-RU" sz="3600" b="1" u="sng" dirty="0" smtClean="0"/>
              <a:t>Антонимы</a:t>
            </a:r>
          </a:p>
          <a:p>
            <a:pPr>
              <a:buNone/>
            </a:pPr>
            <a:r>
              <a:rPr lang="ru-RU" sz="3600" dirty="0" smtClean="0"/>
              <a:t>   (в том числе </a:t>
            </a:r>
            <a:r>
              <a:rPr lang="ru-RU" sz="3600" dirty="0" err="1" smtClean="0"/>
              <a:t>контекстуаль-ные</a:t>
            </a:r>
            <a:r>
              <a:rPr lang="ru-RU" sz="3600" dirty="0" smtClean="0"/>
              <a:t>)</a:t>
            </a:r>
            <a:endParaRPr lang="ru-RU" sz="36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Лексические  средства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786182" y="1214422"/>
            <a:ext cx="4786346" cy="4714907"/>
          </a:xfrm>
        </p:spPr>
        <p:txBody>
          <a:bodyPr>
            <a:noAutofit/>
          </a:bodyPr>
          <a:lstStyle/>
          <a:p>
            <a:r>
              <a:rPr lang="ru-RU" sz="3800" i="1" dirty="0" smtClean="0"/>
              <a:t>Морская вода содержит много соли. </a:t>
            </a:r>
            <a:r>
              <a:rPr lang="ru-RU" sz="3800" b="1" i="1" dirty="0" smtClean="0"/>
              <a:t>Вот почему</a:t>
            </a:r>
            <a:r>
              <a:rPr lang="ru-RU" sz="3800" i="1" dirty="0" smtClean="0"/>
              <a:t> она не пригодна для приготовления пищи.</a:t>
            </a:r>
            <a:r>
              <a:rPr lang="ru-RU" sz="3800" dirty="0" smtClean="0"/>
              <a:t> </a:t>
            </a:r>
            <a:endParaRPr lang="ru-RU" sz="3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0" y="1142984"/>
            <a:ext cx="3428992" cy="528641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600" b="1" dirty="0" smtClean="0"/>
              <a:t>5) </a:t>
            </a:r>
            <a:r>
              <a:rPr lang="ru-RU" sz="3600" b="1" u="sng" dirty="0" smtClean="0"/>
              <a:t>Слова и </a:t>
            </a:r>
            <a:r>
              <a:rPr lang="ru-RU" sz="3600" b="1" u="sng" dirty="0" err="1" smtClean="0"/>
              <a:t>словосо-четания</a:t>
            </a:r>
            <a:r>
              <a:rPr lang="ru-RU" sz="3600" b="1" u="sng" dirty="0" smtClean="0"/>
              <a:t> со значением логических связей предложений и резюмирующие слова </a:t>
            </a:r>
            <a:r>
              <a:rPr lang="ru-RU" sz="3600" b="1" dirty="0" smtClean="0"/>
              <a:t>типа </a:t>
            </a:r>
            <a:r>
              <a:rPr lang="ru-RU" sz="3600" i="1" dirty="0" smtClean="0"/>
              <a:t>вот почему, поэтому, из этого следует, подведем итог, в заключение </a:t>
            </a:r>
            <a:r>
              <a:rPr lang="ru-RU" sz="3600" dirty="0" smtClean="0"/>
              <a:t>и т. п.</a:t>
            </a:r>
            <a:endParaRPr lang="ru-RU" sz="36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Способы связи предложений в тексте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4525963"/>
          </a:xfrm>
        </p:spPr>
        <p:txBody>
          <a:bodyPr>
            <a:noAutofit/>
          </a:bodyPr>
          <a:lstStyle/>
          <a:p>
            <a:r>
              <a:rPr lang="ru-RU" sz="3600" dirty="0" smtClean="0"/>
              <a:t>Средствами </a:t>
            </a:r>
            <a:r>
              <a:rPr lang="ru-RU" sz="3600" b="1" dirty="0" smtClean="0"/>
              <a:t>цепной </a:t>
            </a:r>
            <a:r>
              <a:rPr lang="ru-RU" sz="3600" dirty="0" smtClean="0"/>
              <a:t>связи обычно </a:t>
            </a:r>
            <a:r>
              <a:rPr lang="ru-RU" sz="3600" dirty="0" err="1" smtClean="0"/>
              <a:t>явля-ются</a:t>
            </a:r>
            <a:r>
              <a:rPr lang="ru-RU" sz="3600" dirty="0" smtClean="0"/>
              <a:t> повтор, </a:t>
            </a:r>
            <a:r>
              <a:rPr lang="ru-RU" sz="3600" dirty="0" err="1" smtClean="0"/>
              <a:t>сино-нимические</a:t>
            </a:r>
            <a:r>
              <a:rPr lang="ru-RU" sz="3600" dirty="0" smtClean="0"/>
              <a:t> </a:t>
            </a:r>
            <a:r>
              <a:rPr lang="ru-RU" sz="3600" dirty="0" err="1" smtClean="0"/>
              <a:t>заме-ны</a:t>
            </a:r>
            <a:r>
              <a:rPr lang="ru-RU" sz="3600" dirty="0" smtClean="0"/>
              <a:t>, местоимения, союзы, </a:t>
            </a:r>
            <a:r>
              <a:rPr lang="ru-RU" sz="3600" dirty="0" err="1" smtClean="0"/>
              <a:t>семанти-ческие</a:t>
            </a:r>
            <a:r>
              <a:rPr lang="ru-RU" sz="3600" dirty="0" smtClean="0"/>
              <a:t> соответствия и ассоциации.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     </a:t>
            </a:r>
            <a:r>
              <a:rPr lang="ru-RU" sz="3600" dirty="0" smtClean="0"/>
              <a:t> Основными средствами </a:t>
            </a:r>
            <a:r>
              <a:rPr lang="ru-RU" sz="3600" b="1" dirty="0" smtClean="0"/>
              <a:t>параллельной </a:t>
            </a:r>
            <a:r>
              <a:rPr lang="ru-RU" sz="3600" dirty="0" smtClean="0"/>
              <a:t>связи являются: синтаксический параллелизм, вводные слова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Определите лексические средства связи</a:t>
            </a:r>
            <a:endParaRPr lang="ru-RU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</a:t>
            </a:r>
            <a:r>
              <a:rPr lang="ru-RU" sz="4000" dirty="0" smtClean="0"/>
              <a:t>У природы много друзей. Недругов у нее намного больше.</a:t>
            </a:r>
          </a:p>
          <a:p>
            <a:pPr>
              <a:buNone/>
            </a:pPr>
            <a:r>
              <a:rPr lang="ru-RU" sz="40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Определите лексические средства связи</a:t>
            </a:r>
            <a:endParaRPr lang="ru-RU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2.  </a:t>
            </a:r>
            <a:r>
              <a:rPr lang="ru-RU" sz="4000" dirty="0" smtClean="0"/>
              <a:t>Построили шоссе. Шумная, стремительная река жизни соединила область со столицей.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Определите лексические средства связи</a:t>
            </a:r>
            <a:endParaRPr lang="ru-RU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3. </a:t>
            </a:r>
            <a:r>
              <a:rPr lang="ru-RU" sz="4000" dirty="0" smtClean="0"/>
              <a:t>В начале лета в лесу появилось много цветов. На березовых опушках зацвела Иван-да-марья, показались колокольчики.</a:t>
            </a:r>
          </a:p>
          <a:p>
            <a:pPr>
              <a:buNone/>
            </a:pPr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Определите лексические средства связи</a:t>
            </a:r>
            <a:endParaRPr lang="ru-RU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4. В лесу мы видели лося. Сохатый шел вдоль опушки и никого не боялся.</a:t>
            </a:r>
          </a:p>
          <a:p>
            <a:endParaRPr lang="ru-RU" sz="4000" dirty="0" smtClean="0"/>
          </a:p>
          <a:p>
            <a:pPr>
              <a:buNone/>
            </a:pPr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Определите лексические средства связи</a:t>
            </a:r>
            <a:endParaRPr lang="ru-RU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5. Вокруг города по низким холмам раскинулись леса. В лесах попадались большие луговины и глухие озера с огромными старыми соснами по берегам. Сосны все время тихонько шумели.</a:t>
            </a:r>
          </a:p>
          <a:p>
            <a:endParaRPr lang="ru-RU" sz="4000" dirty="0" smtClean="0"/>
          </a:p>
          <a:p>
            <a:endParaRPr lang="ru-RU" sz="4000" dirty="0" smtClean="0"/>
          </a:p>
          <a:p>
            <a:pPr>
              <a:buNone/>
            </a:pPr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Определите лексические средства связи</a:t>
            </a:r>
            <a:endParaRPr lang="ru-RU" u="sng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6. В клетку к лебедям подселили длинноногого фламинго. Сначала новосел вел себя беспокойно, потом освоился.</a:t>
            </a:r>
          </a:p>
          <a:p>
            <a:endParaRPr lang="ru-RU" sz="4000" dirty="0" smtClean="0"/>
          </a:p>
          <a:p>
            <a:endParaRPr lang="ru-RU" sz="4000" dirty="0" smtClean="0"/>
          </a:p>
          <a:p>
            <a:pPr>
              <a:buNone/>
            </a:pPr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385</Words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Основы редактирования. Средства межфразовых связей.</vt:lpstr>
      <vt:lpstr>Средства межфразовых связей.</vt:lpstr>
      <vt:lpstr>Лексические  средства  </vt:lpstr>
      <vt:lpstr>Лексические  средства  </vt:lpstr>
      <vt:lpstr>Лексические  средства  </vt:lpstr>
      <vt:lpstr>Лексические  средства  </vt:lpstr>
      <vt:lpstr>Лексические  средства  </vt:lpstr>
      <vt:lpstr>Способы связи предложений в тексте</vt:lpstr>
      <vt:lpstr>Определите лексические средства связи</vt:lpstr>
      <vt:lpstr>Определите лексические средства связи</vt:lpstr>
      <vt:lpstr>Определите лексические средства связи</vt:lpstr>
      <vt:lpstr>Определите лексические средства связи</vt:lpstr>
      <vt:lpstr>Определите лексические средства связи</vt:lpstr>
      <vt:lpstr>Определите лексические средства связи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редактирования. Средства межфразовых связей.</dc:title>
  <cp:lastModifiedBy>А_1</cp:lastModifiedBy>
  <cp:revision>13</cp:revision>
  <dcterms:modified xsi:type="dcterms:W3CDTF">2018-03-30T08:16:11Z</dcterms:modified>
</cp:coreProperties>
</file>