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1" r:id="rId4"/>
    <p:sldId id="258" r:id="rId5"/>
    <p:sldId id="259" r:id="rId6"/>
    <p:sldId id="262" r:id="rId7"/>
    <p:sldId id="260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53CF608-04CA-442F-B693-0F08F31FD545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9B54FDA-A67E-44D8-801C-DCB34903AC19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CF608-04CA-442F-B693-0F08F31FD545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4FDA-A67E-44D8-801C-DCB34903AC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CF608-04CA-442F-B693-0F08F31FD545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4FDA-A67E-44D8-801C-DCB34903AC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CF608-04CA-442F-B693-0F08F31FD545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4FDA-A67E-44D8-801C-DCB34903AC1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CF608-04CA-442F-B693-0F08F31FD545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4FDA-A67E-44D8-801C-DCB34903AC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CF608-04CA-442F-B693-0F08F31FD545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4FDA-A67E-44D8-801C-DCB34903AC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CF608-04CA-442F-B693-0F08F31FD545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4FDA-A67E-44D8-801C-DCB34903AC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CF608-04CA-442F-B693-0F08F31FD545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4FDA-A67E-44D8-801C-DCB34903AC19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CF608-04CA-442F-B693-0F08F31FD545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4FDA-A67E-44D8-801C-DCB34903AC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CF608-04CA-442F-B693-0F08F31FD545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4FDA-A67E-44D8-801C-DCB34903AC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CF608-04CA-442F-B693-0F08F31FD545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4FDA-A67E-44D8-801C-DCB34903AC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53CF608-04CA-442F-B693-0F08F31FD545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9B54FDA-A67E-44D8-801C-DCB34903AC1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0" y="404664"/>
            <a:ext cx="3600400" cy="1872208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Народные приметы в разное время года</a:t>
            </a:r>
            <a:endParaRPr lang="ru-RU" b="1" i="1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0" y="2996952"/>
            <a:ext cx="3672408" cy="316835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Выполнила: </a:t>
            </a:r>
            <a:br>
              <a:rPr lang="ru-RU" sz="2000" dirty="0" smtClean="0"/>
            </a:br>
            <a:r>
              <a:rPr lang="ru-RU" sz="2000" dirty="0" smtClean="0"/>
              <a:t>ученица 5Б класса </a:t>
            </a:r>
            <a:br>
              <a:rPr lang="ru-RU" sz="2000" dirty="0" smtClean="0"/>
            </a:br>
            <a:r>
              <a:rPr lang="ru-RU" sz="2000" dirty="0" smtClean="0"/>
              <a:t>МБОУ «Школа-лицей им. Героя Советского Союза Ф. Ф. Степанова»</a:t>
            </a:r>
            <a:br>
              <a:rPr lang="ru-RU" sz="2000" dirty="0" smtClean="0"/>
            </a:br>
            <a:r>
              <a:rPr lang="ru-RU" sz="2000" dirty="0" smtClean="0"/>
              <a:t>Андреева Ксения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35301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07704" y="188640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Знаменитые осенние  приметы</a:t>
            </a:r>
            <a:endParaRPr lang="ru-RU" sz="32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483768" y="1196752"/>
            <a:ext cx="6777317" cy="3508977"/>
          </a:xfrm>
        </p:spPr>
        <p:txBody>
          <a:bodyPr>
            <a:noAutofit/>
          </a:bodyPr>
          <a:lstStyle/>
          <a:p>
            <a:r>
              <a:rPr lang="ru-RU" sz="1500" dirty="0">
                <a:solidFill>
                  <a:schemeClr val="tx1"/>
                </a:solidFill>
              </a:rPr>
              <a:t>Запоздалый листопад предвещает суровую и долгую зиму.</a:t>
            </a:r>
          </a:p>
          <a:p>
            <a:r>
              <a:rPr lang="ru-RU" sz="1500" dirty="0">
                <a:solidFill>
                  <a:schemeClr val="tx1"/>
                </a:solidFill>
              </a:rPr>
              <a:t>Зима будет недолгая и очень теплая, если в последний месяц осени появится обилие комариных стай.</a:t>
            </a:r>
          </a:p>
          <a:p>
            <a:r>
              <a:rPr lang="ru-RU" sz="1500" dirty="0">
                <a:solidFill>
                  <a:schemeClr val="tx1"/>
                </a:solidFill>
              </a:rPr>
              <a:t>Если в осеннее время рано выпал снег, значит и весна быстро наступит.</a:t>
            </a:r>
          </a:p>
          <a:p>
            <a:r>
              <a:rPr lang="ru-RU" sz="1500" dirty="0">
                <a:solidFill>
                  <a:schemeClr val="tx1"/>
                </a:solidFill>
              </a:rPr>
              <a:t>Чаще всего первый снег выпадает осенью, за 35-40 дней до декабря.</a:t>
            </a:r>
          </a:p>
          <a:p>
            <a:r>
              <a:rPr lang="ru-RU" sz="1500" dirty="0">
                <a:solidFill>
                  <a:schemeClr val="tx1"/>
                </a:solidFill>
              </a:rPr>
              <a:t>Первый снег покрыл мокрую почву? Значит, он останется лежать до первого потепления, а если сухую – он довольно быстро растает.</a:t>
            </a:r>
          </a:p>
          <a:p>
            <a:r>
              <a:rPr lang="ru-RU" sz="1500" dirty="0">
                <a:solidFill>
                  <a:schemeClr val="tx1"/>
                </a:solidFill>
              </a:rPr>
              <a:t>Снег выпал на сухую почву? Ожидайте солнечного лета.</a:t>
            </a:r>
          </a:p>
          <a:p>
            <a:r>
              <a:rPr lang="ru-RU" sz="1500" dirty="0">
                <a:solidFill>
                  <a:schemeClr val="tx1"/>
                </a:solidFill>
              </a:rPr>
              <a:t>Если было дождливое лето, а потом теплая осень, значит, зимний сезон долго продлится.</a:t>
            </a:r>
          </a:p>
          <a:p>
            <a:r>
              <a:rPr lang="ru-RU" sz="1500" dirty="0">
                <a:solidFill>
                  <a:schemeClr val="tx1"/>
                </a:solidFill>
              </a:rPr>
              <a:t>Осыпающиеся листья, падающие наизнанку, ведут к малоснежной зиме, а листья, упавшие лицевой стороной вверх – к морозной и суровой зиме.</a:t>
            </a:r>
          </a:p>
          <a:p>
            <a:r>
              <a:rPr lang="ru-RU" sz="1500" dirty="0">
                <a:solidFill>
                  <a:schemeClr val="tx1"/>
                </a:solidFill>
              </a:rPr>
              <a:t>Если стаи перелетных птицы постоянно низко летят – значит, снега будет немного, а если они летят высоко – то осадки будут обильными.</a:t>
            </a:r>
          </a:p>
          <a:p>
            <a:r>
              <a:rPr lang="ru-RU" sz="1500" dirty="0">
                <a:solidFill>
                  <a:schemeClr val="tx1"/>
                </a:solidFill>
              </a:rPr>
              <a:t>Листопад, начавшийся поздно, обещает долгий и холодный зимний сезон.</a:t>
            </a:r>
          </a:p>
        </p:txBody>
      </p:sp>
      <p:pic>
        <p:nvPicPr>
          <p:cNvPr id="2050" name="Picture 2" descr="https://cont.ws/uploads/pic/2016/11/b2IKxdKMOao%20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17172"/>
            <a:ext cx="216024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808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333v.ru/uploads/98/980e052a4af058a53041f13d832c234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721" y="18403"/>
            <a:ext cx="4943873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aramgurum.ru/w/21/listya_solnce_luchi_osen_vetka_1920x12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09020"/>
            <a:ext cx="4896544" cy="306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ontent-1.foto.my.mail.ru/mail/ta_golubeva/_blogs/i-6123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628" y="2794275"/>
            <a:ext cx="4817391" cy="269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://i.ytimg.com/vi/Xsrju1BgFQk/maxresdefault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0" r="8475"/>
          <a:stretch/>
        </p:blipFill>
        <p:spPr bwMode="auto">
          <a:xfrm>
            <a:off x="395536" y="332656"/>
            <a:ext cx="4648912" cy="314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5191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7024744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Что нам повествует зима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196752"/>
            <a:ext cx="6777317" cy="3508977"/>
          </a:xfrm>
        </p:spPr>
        <p:txBody>
          <a:bodyPr>
            <a:noAutofit/>
          </a:bodyPr>
          <a:lstStyle/>
          <a:p>
            <a:r>
              <a:rPr lang="ru-RU" sz="1300" dirty="0">
                <a:solidFill>
                  <a:schemeClr val="tx1"/>
                </a:solidFill>
              </a:rPr>
              <a:t>Зима с постоянными немалыми осадками несет за собой дождливое лето.</a:t>
            </a:r>
          </a:p>
          <a:p>
            <a:r>
              <a:rPr lang="ru-RU" sz="1300" dirty="0">
                <a:solidFill>
                  <a:schemeClr val="tx1"/>
                </a:solidFill>
              </a:rPr>
              <a:t>Если всю зиму холодно и без осадков, значит, лето ожидается довольно сухим и теплым.</a:t>
            </a:r>
          </a:p>
          <a:p>
            <a:r>
              <a:rPr lang="ru-RU" sz="1300" dirty="0">
                <a:solidFill>
                  <a:schemeClr val="tx1"/>
                </a:solidFill>
              </a:rPr>
              <a:t>Множество больших сосулек в период зимы обещают прекрасный урожай овощей.</a:t>
            </a:r>
          </a:p>
          <a:p>
            <a:r>
              <a:rPr lang="ru-RU" sz="1300" dirty="0">
                <a:solidFill>
                  <a:schemeClr val="tx1"/>
                </a:solidFill>
              </a:rPr>
              <a:t>Если в зимний период ярко блестят все звезды, лето наверняка будет знойным.</a:t>
            </a:r>
          </a:p>
          <a:p>
            <a:r>
              <a:rPr lang="ru-RU" sz="1300" dirty="0">
                <a:solidFill>
                  <a:schemeClr val="tx1"/>
                </a:solidFill>
              </a:rPr>
              <a:t>Большие сугробы снега и постоянный иней обещают огромный урожай.</a:t>
            </a:r>
          </a:p>
          <a:p>
            <a:r>
              <a:rPr lang="ru-RU" sz="1300" dirty="0">
                <a:solidFill>
                  <a:schemeClr val="tx1"/>
                </a:solidFill>
              </a:rPr>
              <a:t>Недалеко от солнца виден беловатый круг? Ожидайте бурю.</a:t>
            </a:r>
          </a:p>
          <a:p>
            <a:r>
              <a:rPr lang="ru-RU" sz="1300" dirty="0">
                <a:solidFill>
                  <a:schemeClr val="tx1"/>
                </a:solidFill>
              </a:rPr>
              <a:t>Теплая и малоснежная зима предвещает прохладное и ветреное лето.</a:t>
            </a:r>
          </a:p>
          <a:p>
            <a:r>
              <a:rPr lang="ru-RU" sz="1300" dirty="0">
                <a:solidFill>
                  <a:schemeClr val="tx1"/>
                </a:solidFill>
              </a:rPr>
              <a:t>Если закат ярко-розового цвета, значит, в ближайшее время выпадет большое количество снега или будет буран с заморозками.</a:t>
            </a:r>
          </a:p>
          <a:p>
            <a:r>
              <a:rPr lang="ru-RU" sz="1300" dirty="0">
                <a:solidFill>
                  <a:schemeClr val="tx1"/>
                </a:solidFill>
              </a:rPr>
              <a:t>Вокруг луны виднеется туманный круг? Это явление ведет к метели.</a:t>
            </a:r>
          </a:p>
          <a:p>
            <a:r>
              <a:rPr lang="ru-RU" sz="1300" dirty="0">
                <a:solidFill>
                  <a:schemeClr val="tx1"/>
                </a:solidFill>
              </a:rPr>
              <a:t>Если воздух над рощей или лесом посинел, значит, скоро будет потепление.</a:t>
            </a:r>
          </a:p>
          <a:p>
            <a:r>
              <a:rPr lang="ru-RU" sz="1300" dirty="0">
                <a:solidFill>
                  <a:schemeClr val="tx1"/>
                </a:solidFill>
              </a:rPr>
              <a:t>Луна всю ночь блестящая и белая – быть холоду, а если она покраснела – в ближайшее время потеплеет, поднимется ветер и выпадет много снега.</a:t>
            </a:r>
          </a:p>
          <a:p>
            <a:r>
              <a:rPr lang="ru-RU" sz="1300" dirty="0">
                <a:solidFill>
                  <a:schemeClr val="tx1"/>
                </a:solidFill>
              </a:rPr>
              <a:t>Мало звезд несколько ночей подряд сулит скорое изменение погоды в худшую сторону.</a:t>
            </a:r>
          </a:p>
          <a:p>
            <a:r>
              <a:rPr lang="ru-RU" sz="1300" dirty="0">
                <a:solidFill>
                  <a:schemeClr val="tx1"/>
                </a:solidFill>
              </a:rPr>
              <a:t>Яркие звезды, также как и блестящая круторогая луна являются предвестниками стужи.</a:t>
            </a:r>
          </a:p>
          <a:p>
            <a:r>
              <a:rPr lang="ru-RU" sz="1300" dirty="0">
                <a:solidFill>
                  <a:schemeClr val="tx1"/>
                </a:solidFill>
              </a:rPr>
              <a:t>Если большие облака передвигаются против ветра – в ближайшее время выпадет снег.</a:t>
            </a:r>
          </a:p>
        </p:txBody>
      </p:sp>
      <p:pic>
        <p:nvPicPr>
          <p:cNvPr id="7170" name="Picture 2" descr="http://www.playcast.ru/uploads/2016/11/22/206166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04859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www.playcast.ru/uploads/2016/11/22/206166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84" y="306389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playcast.ru/uploads/2016/11/22/206166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3" y="2420888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playcast.ru/uploads/2016/11/22/206166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67" y="5301208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playcast.ru/uploads/2016/11/22/206166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5589240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playcast.ru/uploads/2016/11/22/206166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01" y="3717032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playcast.ru/uploads/2016/11/22/206166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764704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playcast.ru/uploads/2016/11/22/206166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707" y="4221088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www.playcast.ru/uploads/2016/11/22/206166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93" y="2996952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playcast.ru/uploads/2016/11/22/206166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3967111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www.playcast.ru/uploads/2016/11/22/206166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880319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www.playcast.ru/uploads/2016/11/22/206166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974" y="2458633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www.playcast.ru/uploads/2016/11/22/206166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166" y="299007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www.playcast.ru/uploads/2016/11/22/206166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-171400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www.playcast.ru/uploads/2016/11/22/206166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4664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www.playcast.ru/uploads/2016/11/22/206166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-30832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www.playcast.ru/uploads/2016/11/22/206166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57" y="132639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www.playcast.ru/uploads/2016/11/22/206166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8357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://www.playcast.ru/uploads/2016/11/22/2061669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497" y="-30832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949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500"/>
                            </p:stCondLst>
                            <p:childTnLst>
                              <p:par>
                                <p:cTn id="8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00"/>
                            </p:stCondLst>
                            <p:childTnLst>
                              <p:par>
                                <p:cTn id="9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7024744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Что нам повествует зима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1556792"/>
            <a:ext cx="7416940" cy="4275837"/>
          </a:xfrm>
        </p:spPr>
        <p:txBody>
          <a:bodyPr>
            <a:normAutofit/>
          </a:bodyPr>
          <a:lstStyle/>
          <a:p>
            <a:r>
              <a:rPr lang="ru-RU" sz="1400" dirty="0">
                <a:solidFill>
                  <a:schemeClr val="tx1"/>
                </a:solidFill>
              </a:rPr>
              <a:t>Красноватые кольца вблизи луны оповещают о сильных и длительных заморозках.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Нечеткая луна бледного цвета говорит о большом снегопаде.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Если облака очень низко, значит, будет стужа.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Небо быстро покрылось тучами? Значит, скоро потеплеет.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Если лед трещит – холод и морозы продлятся еще долгое время.</a:t>
            </a:r>
          </a:p>
          <a:p>
            <a:r>
              <a:rPr lang="ru-RU" sz="1400" dirty="0">
                <a:solidFill>
                  <a:schemeClr val="tx1"/>
                </a:solidFill>
              </a:rPr>
              <a:t>Снег липнет к ветвям деревьев? Это к теплу.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Если осел туман – будет оттепель.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Деревья обильно </a:t>
            </a:r>
            <a:r>
              <a:rPr lang="ru-RU" sz="1400" dirty="0" smtClean="0">
                <a:solidFill>
                  <a:schemeClr val="tx1"/>
                </a:solidFill>
              </a:rPr>
              <a:t>покрыты </a:t>
            </a:r>
            <a:r>
              <a:rPr lang="ru-RU" sz="1400" dirty="0">
                <a:solidFill>
                  <a:schemeClr val="tx1"/>
                </a:solidFill>
              </a:rPr>
              <a:t>инеем? Будет мороз.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Кошки и собаки пытаются спрятать нос – ожидайте сильного мороза.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Бегающая по дому зимой кошка сулит скорый мороз.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Кошка лежит на спине, кверху брюхом – будет потепление.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Кошка выбирает мягкое место где-нибудь повыше и сворачивается там клубком – наступит сильный мороз.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Кошка трется о мебель – станет тепло.</a:t>
            </a:r>
          </a:p>
          <a:p>
            <a:r>
              <a:rPr lang="ru-RU" sz="1400" dirty="0">
                <a:solidFill>
                  <a:schemeClr val="tx1"/>
                </a:solidFill>
              </a:rPr>
              <a:t>Собака не хочет выходить из квартиры – ждите сильных заморозков.</a:t>
            </a:r>
          </a:p>
        </p:txBody>
      </p:sp>
    </p:spTree>
    <p:extLst>
      <p:ext uri="{BB962C8B-B14F-4D97-AF65-F5344CB8AC3E}">
        <p14:creationId xmlns:p14="http://schemas.microsoft.com/office/powerpoint/2010/main" val="279831697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000"/>
                            </p:stCondLst>
                            <p:childTnLst>
                              <p:par>
                                <p:cTn id="8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0"/>
                            </p:stCondLst>
                            <p:childTnLst>
                              <p:par>
                                <p:cTn id="8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3000"/>
                            </p:stCondLst>
                            <p:childTnLst>
                              <p:par>
                                <p:cTn id="9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https://im0-tub-ru.yandex.net/i?id=706007ed404d1bbbc5b03d56ebd82869-l&amp;n=1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71" t="20634" r="5852"/>
          <a:stretch/>
        </p:blipFill>
        <p:spPr bwMode="auto">
          <a:xfrm>
            <a:off x="4482964" y="3573016"/>
            <a:ext cx="4661036" cy="2880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http://images4.fanpop.com/image/photos/22200000/Snowman-christmas-22227879-2048-13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3628"/>
            <a:ext cx="4877059" cy="323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https://im0-tub-ru.yandex.net/i?id=33b25f1459e235c2ba336292b6555602-l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454" y="0"/>
            <a:ext cx="4838937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24401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548680"/>
            <a:ext cx="7024744" cy="1143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Самые известные весенние суеверия и приметы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700808"/>
            <a:ext cx="7704856" cy="3580985"/>
          </a:xfrm>
        </p:spPr>
        <p:txBody>
          <a:bodyPr>
            <a:noAutofit/>
          </a:bodyPr>
          <a:lstStyle/>
          <a:p>
            <a:r>
              <a:rPr lang="ru-RU" sz="1400" dirty="0">
                <a:solidFill>
                  <a:schemeClr val="tx1"/>
                </a:solidFill>
              </a:rPr>
              <a:t>Снег в весеннее время тает быстро, и вода равномерно бежит в ручьях, значит летнее время будет мокрое и холодное.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Если в первые месяцы весны видна только молния без грома – лето ожидается засушливое.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Остатки снега в конце весны таят благодаря солнцу – к урожаю, если же сугробы тают из-за проливных дождей – лето будет засушливое.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Длинные сосульки на углах домов означают долгие проводы весны.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Если после теплого и засушливого марта наступит дождливый апрель, а следом прохладный май, значит, ожидайте хороший урожай.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Огромное количество головастиков в весенних лужах несут богатое лето.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Густые облака плывут постоянно в одну сторону на протяжении всего дня – значит, скоро наступит жара.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На протяжении весны паутина летает – лето будет очень засушливое.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Если в весеннее время кукование кукушки громкое и долгое, значит, очень скоро станет тепло.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Птицы постоянно сидят на земле – станет тепло, если же они сидят на деревьях – поднимется сильный ветер.</a:t>
            </a:r>
          </a:p>
          <a:p>
            <a:r>
              <a:rPr lang="ru-RU" sz="1400" dirty="0">
                <a:solidFill>
                  <a:schemeClr val="tx1"/>
                </a:solidFill>
              </a:rPr>
              <a:t>Птицы свили гнезда только на солнце – летние месяцы будет мокрое и прохладное.</a:t>
            </a:r>
          </a:p>
        </p:txBody>
      </p:sp>
    </p:spTree>
    <p:extLst>
      <p:ext uri="{BB962C8B-B14F-4D97-AF65-F5344CB8AC3E}">
        <p14:creationId xmlns:p14="http://schemas.microsoft.com/office/powerpoint/2010/main" val="1096990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000"/>
                            </p:stCondLst>
                            <p:childTnLst>
                              <p:par>
                                <p:cTn id="8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vchernogorii.ru/wp-content/uploads/2016/03/desktopwallpapers.org_.ua_3985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318"/>
          <a:stretch/>
        </p:blipFill>
        <p:spPr bwMode="auto">
          <a:xfrm>
            <a:off x="179511" y="332656"/>
            <a:ext cx="4517391" cy="3149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desktopas.com/files/2013/06/Springtime-Hare-T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8" y="3390495"/>
            <a:ext cx="5191125" cy="324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vesna-kzn.ru/images/intro/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7" r="6976"/>
          <a:stretch/>
        </p:blipFill>
        <p:spPr bwMode="auto">
          <a:xfrm>
            <a:off x="4525118" y="0"/>
            <a:ext cx="4658355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img0.liveinternet.ru/images/attach/c/11/128/573/128573130_po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923" y="3356992"/>
            <a:ext cx="4668550" cy="3281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http://facty.by/images/zhivotnye/ptitsy/78-fakty-o-kolibri/78-fakty-o-kolibri-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492896"/>
            <a:ext cx="2592288" cy="1504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184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75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03648" y="34816"/>
            <a:ext cx="7024744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О чём говорит нам лето </a:t>
            </a:r>
            <a:endParaRPr lang="ru-RU" sz="36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971600" y="1124744"/>
            <a:ext cx="7632848" cy="5328592"/>
          </a:xfrm>
        </p:spPr>
        <p:txBody>
          <a:bodyPr>
            <a:normAutofit fontScale="70000" lnSpcReduction="20000"/>
          </a:bodyPr>
          <a:lstStyle/>
          <a:p>
            <a:pPr algn="just" fontAlgn="base"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inherit"/>
              </a:rPr>
              <a:t>Сухое и длительное лето означает морозную ледяную зиму без осадков.</a:t>
            </a:r>
          </a:p>
          <a:p>
            <a:pPr algn="just" fontAlgn="base"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inherit"/>
              </a:rPr>
              <a:t>Если на восходе солнца наблюдается туман – в дневное время будет безветренно и жарко.</a:t>
            </a:r>
          </a:p>
          <a:p>
            <a:pPr algn="just" fontAlgn="base"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inherit"/>
              </a:rPr>
              <a:t>Лучи солнца потемнели – ожидайте грозу.</a:t>
            </a:r>
          </a:p>
          <a:p>
            <a:pPr algn="just" fontAlgn="base"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inherit"/>
              </a:rPr>
              <a:t>Большое количество полевого осота означает холодную зиму.</a:t>
            </a:r>
          </a:p>
          <a:p>
            <a:pPr algn="just" fontAlgn="base"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inherit"/>
              </a:rPr>
              <a:t>Немалый урожай ягод на протяжении всего лета предвещает прохладные месяцы зимы.</a:t>
            </a:r>
          </a:p>
          <a:p>
            <a:pPr algn="just" fontAlgn="base"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inherit"/>
              </a:rPr>
              <a:t>Находящиеся вдалеке предметы и природа кажутся очень большими – скоро подует сильный ветер и пойдет дождь.</a:t>
            </a:r>
          </a:p>
          <a:p>
            <a:pPr algn="just" fontAlgn="base"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inherit"/>
              </a:rPr>
              <a:t>Луна имеет светло-зеленый цвет – наступит сильная жара.</a:t>
            </a:r>
          </a:p>
          <a:p>
            <a:pPr algn="just" fontAlgn="base"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inherit"/>
              </a:rPr>
              <a:t>Воздух над рощей или лесом посинел – наступит тепло.</a:t>
            </a:r>
          </a:p>
          <a:p>
            <a:pPr algn="just" fontAlgn="base"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inherit"/>
              </a:rPr>
              <a:t>Если далеко расположенные предметы при солнечной погоде видны как будто в тумане, значит очень скоро пойдет ливень.</a:t>
            </a:r>
          </a:p>
          <a:p>
            <a:pPr algn="just" fontAlgn="base"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inherit"/>
              </a:rPr>
              <a:t>Утренняя радуга – к быстрой перемене погоды.</a:t>
            </a:r>
          </a:p>
          <a:p>
            <a:pPr algn="just" fontAlgn="base"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inherit"/>
              </a:rPr>
              <a:t>Радуга, расположенная поперек реки ведет к благоприятной погоде. Чем зеленее выглядит радуга, тем дольше продлятся осадки.</a:t>
            </a:r>
          </a:p>
          <a:p>
            <a:pPr algn="just" fontAlgn="base"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inherit"/>
              </a:rPr>
              <a:t>Радуга на западной стороне означает дождь, на восточной – жаркую погоду.</a:t>
            </a:r>
          </a:p>
          <a:p>
            <a:pPr algn="just" fontAlgn="base"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inherit"/>
              </a:rPr>
              <a:t>Радуга тянется с севера на юг – погода изменится, с востока на запад – наступит затишье.</a:t>
            </a:r>
          </a:p>
          <a:p>
            <a:pPr algn="just" fontAlgn="base">
              <a:buFont typeface="Arial"/>
              <a:buChar char="•"/>
            </a:pPr>
            <a:r>
              <a:rPr lang="ru-RU" dirty="0">
                <a:solidFill>
                  <a:schemeClr val="tx1"/>
                </a:solidFill>
                <a:latin typeface="inherit"/>
              </a:rPr>
              <a:t>Если за ночь роса не скопилась, значит, днем пойдет дождь.</a:t>
            </a:r>
          </a:p>
          <a:p>
            <a:pPr algn="just" fontAlgn="base">
              <a:buFont typeface="Arial"/>
              <a:buChar char="•"/>
            </a:pPr>
            <a:endParaRPr lang="ru-RU" dirty="0">
              <a:solidFill>
                <a:srgbClr val="333333"/>
              </a:solidFill>
              <a:latin typeface="inherit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2752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000"/>
                            </p:stCondLst>
                            <p:childTnLst>
                              <p:par>
                                <p:cTn id="8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0"/>
                            </p:stCondLst>
                            <p:childTnLst>
                              <p:par>
                                <p:cTn id="8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3000"/>
                            </p:stCondLst>
                            <p:childTnLst>
                              <p:par>
                                <p:cTn id="9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024744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О чём говорит нам лето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96752"/>
            <a:ext cx="7488948" cy="4419853"/>
          </a:xfrm>
        </p:spPr>
        <p:txBody>
          <a:bodyPr>
            <a:noAutofit/>
          </a:bodyPr>
          <a:lstStyle/>
          <a:p>
            <a:pPr fontAlgn="base"/>
            <a:r>
              <a:rPr lang="ru-RU" sz="1200" dirty="0">
                <a:solidFill>
                  <a:schemeClr val="tx1"/>
                </a:solidFill>
              </a:rPr>
              <a:t>Туман раскинулся – будет дождь и начнут расти грибы.</a:t>
            </a:r>
          </a:p>
          <a:p>
            <a:pPr fontAlgn="base"/>
            <a:r>
              <a:rPr lang="ru-RU" sz="1200" dirty="0">
                <a:solidFill>
                  <a:schemeClr val="tx1"/>
                </a:solidFill>
              </a:rPr>
              <a:t>Стелящийся утром туман по реке или озеру, означает солнечную теплую погоду.</a:t>
            </a:r>
          </a:p>
          <a:p>
            <a:pPr fontAlgn="base"/>
            <a:r>
              <a:rPr lang="ru-RU" sz="1200" dirty="0">
                <a:solidFill>
                  <a:schemeClr val="tx1"/>
                </a:solidFill>
              </a:rPr>
              <a:t>Ветер в летние месяцы дует с востока – к сильной и долгой засухе.</a:t>
            </a:r>
          </a:p>
          <a:p>
            <a:pPr fontAlgn="base"/>
            <a:r>
              <a:rPr lang="ru-RU" sz="1200" dirty="0">
                <a:solidFill>
                  <a:schemeClr val="tx1"/>
                </a:solidFill>
              </a:rPr>
              <a:t>Тучи по небу </a:t>
            </a:r>
            <a:r>
              <a:rPr lang="ru-RU" sz="1200" dirty="0" err="1">
                <a:solidFill>
                  <a:schemeClr val="tx1"/>
                </a:solidFill>
              </a:rPr>
              <a:t>стелятся</a:t>
            </a:r>
            <a:r>
              <a:rPr lang="ru-RU" sz="1200" dirty="0">
                <a:solidFill>
                  <a:schemeClr val="tx1"/>
                </a:solidFill>
              </a:rPr>
              <a:t> полосами – к дождю.</a:t>
            </a:r>
          </a:p>
          <a:p>
            <a:pPr fontAlgn="base"/>
            <a:r>
              <a:rPr lang="ru-RU" sz="1200" dirty="0">
                <a:solidFill>
                  <a:schemeClr val="tx1"/>
                </a:solidFill>
              </a:rPr>
              <a:t>Цветы пахнут очень сильно – к дождю.</a:t>
            </a:r>
          </a:p>
          <a:p>
            <a:pPr fontAlgn="base"/>
            <a:r>
              <a:rPr lang="ru-RU" sz="1200" dirty="0">
                <a:solidFill>
                  <a:schemeClr val="tx1"/>
                </a:solidFill>
              </a:rPr>
              <a:t>Алое солнце на закате покрыто облаками – к дождю.</a:t>
            </a:r>
          </a:p>
          <a:p>
            <a:pPr fontAlgn="base"/>
            <a:r>
              <a:rPr lang="ru-RU" sz="1200" dirty="0">
                <a:solidFill>
                  <a:schemeClr val="tx1"/>
                </a:solidFill>
              </a:rPr>
              <a:t>Животные тоже являются предвестниками изменения погоды, поэтому стоит обратить внимание на их поведение.</a:t>
            </a:r>
          </a:p>
          <a:p>
            <a:pPr fontAlgn="base"/>
            <a:r>
              <a:rPr lang="ru-RU" sz="1200" dirty="0">
                <a:solidFill>
                  <a:schemeClr val="tx1"/>
                </a:solidFill>
              </a:rPr>
              <a:t>Нахохлившиеся воробьи, которые сидят на одном и том же месте, означают наступление дождя.</a:t>
            </a:r>
          </a:p>
          <a:p>
            <a:pPr fontAlgn="base"/>
            <a:r>
              <a:rPr lang="ru-RU" sz="1200" dirty="0">
                <a:solidFill>
                  <a:schemeClr val="tx1"/>
                </a:solidFill>
              </a:rPr>
              <a:t>Гуси любят плескаться перед дождем.</a:t>
            </a:r>
          </a:p>
          <a:p>
            <a:pPr fontAlgn="base"/>
            <a:r>
              <a:rPr lang="ru-RU" sz="1200" dirty="0">
                <a:solidFill>
                  <a:schemeClr val="tx1"/>
                </a:solidFill>
              </a:rPr>
              <a:t>Кукушка много кукует – к хорошей погоде.</a:t>
            </a:r>
          </a:p>
          <a:p>
            <a:pPr fontAlgn="base"/>
            <a:r>
              <a:rPr lang="ru-RU" sz="1200" dirty="0">
                <a:solidFill>
                  <a:schemeClr val="tx1"/>
                </a:solidFill>
              </a:rPr>
              <a:t>Ласточки летают низко (особенно над водой) – пойдет дождь.</a:t>
            </a:r>
          </a:p>
          <a:p>
            <a:pPr fontAlgn="base"/>
            <a:r>
              <a:rPr lang="ru-RU" sz="1200" dirty="0">
                <a:solidFill>
                  <a:schemeClr val="tx1"/>
                </a:solidFill>
              </a:rPr>
              <a:t>Если чайка сидит на воде – наступит хорошая погода.</a:t>
            </a:r>
          </a:p>
          <a:p>
            <a:pPr fontAlgn="base"/>
            <a:r>
              <a:rPr lang="ru-RU" sz="1200" dirty="0">
                <a:solidFill>
                  <a:schemeClr val="tx1"/>
                </a:solidFill>
              </a:rPr>
              <a:t>Низко летающие стрижи означают скорый дождь.</a:t>
            </a:r>
          </a:p>
          <a:p>
            <a:pPr fontAlgn="base"/>
            <a:r>
              <a:rPr lang="ru-RU" sz="1200" dirty="0">
                <a:solidFill>
                  <a:schemeClr val="tx1"/>
                </a:solidFill>
              </a:rPr>
              <a:t>Если рыба выскакивает из воды – значит скоро пойдет дождь.</a:t>
            </a:r>
          </a:p>
          <a:p>
            <a:pPr fontAlgn="base"/>
            <a:r>
              <a:rPr lang="ru-RU" sz="1200" dirty="0">
                <a:solidFill>
                  <a:schemeClr val="tx1"/>
                </a:solidFill>
              </a:rPr>
              <a:t>Если паук быстро плетет паутину, значит, будет тепло.</a:t>
            </a:r>
          </a:p>
          <a:p>
            <a:pPr fontAlgn="base"/>
            <a:r>
              <a:rPr lang="ru-RU" sz="1200" dirty="0">
                <a:solidFill>
                  <a:schemeClr val="tx1"/>
                </a:solidFill>
              </a:rPr>
              <a:t>Мухи летают и постоянно жужжат – будет тепло.</a:t>
            </a:r>
          </a:p>
          <a:p>
            <a:pPr fontAlgn="base"/>
            <a:r>
              <a:rPr lang="ru-RU" sz="1200" dirty="0">
                <a:solidFill>
                  <a:schemeClr val="tx1"/>
                </a:solidFill>
              </a:rPr>
              <a:t>Если видно очень много пауков — скоро ожидается жара.</a:t>
            </a:r>
          </a:p>
          <a:p>
            <a:pPr fontAlgn="base"/>
            <a:r>
              <a:rPr lang="ru-RU" sz="1200" dirty="0">
                <a:solidFill>
                  <a:schemeClr val="tx1"/>
                </a:solidFill>
              </a:rPr>
              <a:t>Мошки кружат стаями – к теплой погоде.</a:t>
            </a:r>
          </a:p>
          <a:p>
            <a:pPr fontAlgn="base"/>
            <a:r>
              <a:rPr lang="ru-RU" sz="1200" dirty="0">
                <a:solidFill>
                  <a:schemeClr val="tx1"/>
                </a:solidFill>
              </a:rPr>
              <a:t>Будет дождливая и пасмурная погода, если:</a:t>
            </a:r>
          </a:p>
          <a:p>
            <a:pPr fontAlgn="base"/>
            <a:r>
              <a:rPr lang="ru-RU" sz="1200" dirty="0">
                <a:solidFill>
                  <a:schemeClr val="tx1"/>
                </a:solidFill>
              </a:rPr>
              <a:t>Ящерицы лежат на камне и греются.</a:t>
            </a:r>
          </a:p>
          <a:p>
            <a:pPr fontAlgn="base"/>
            <a:r>
              <a:rPr lang="ru-RU" sz="1200" dirty="0">
                <a:solidFill>
                  <a:schemeClr val="tx1"/>
                </a:solidFill>
              </a:rPr>
              <a:t>Дождевые черви вылезают на почву.</a:t>
            </a:r>
          </a:p>
          <a:p>
            <a:pPr fontAlgn="base"/>
            <a:r>
              <a:rPr lang="ru-RU" sz="1200" dirty="0">
                <a:solidFill>
                  <a:schemeClr val="tx1"/>
                </a:solidFill>
              </a:rPr>
              <a:t>Воробьи плескаются в лужах и громко чирикают.</a:t>
            </a:r>
          </a:p>
          <a:p>
            <a:endParaRPr lang="ru-R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02955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000"/>
                            </p:stCondLst>
                            <p:childTnLst>
                              <p:par>
                                <p:cTn id="8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0"/>
                            </p:stCondLst>
                            <p:childTnLst>
                              <p:par>
                                <p:cTn id="8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3000"/>
                            </p:stCondLst>
                            <p:childTnLst>
                              <p:par>
                                <p:cTn id="9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7000"/>
                            </p:stCondLst>
                            <p:childTnLst>
                              <p:par>
                                <p:cTn id="1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9000"/>
                            </p:stCondLst>
                            <p:childTnLst>
                              <p:par>
                                <p:cTn id="13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4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1000"/>
                            </p:stCondLst>
                            <p:childTnLst>
                              <p:par>
                                <p:cTn id="15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2000"/>
                            </p:stCondLst>
                            <p:childTnLst>
                              <p:par>
                                <p:cTn id="15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6" name="Picture 16" descr="http://s006.radikal.ru/i214/1408/1f/848e0525b2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-1"/>
            <a:ext cx="5076056" cy="341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apikabu.ru/img_n/2011-06_5/12926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77"/>
          <a:stretch/>
        </p:blipFill>
        <p:spPr bwMode="auto">
          <a:xfrm>
            <a:off x="33212" y="2627056"/>
            <a:ext cx="5296688" cy="4230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3.bp.blogspot.com/-5ZgjY1rwoBc/T3SGh9lh3ZI/AAAAAAAAMH4/rY5tBj-yZak/s1600/17735-desktop-wallpapers-spring-com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475" y="3390197"/>
            <a:ext cx="3848525" cy="310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avoncosmetik.ucoz.com/pljazh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41" y="23307"/>
            <a:ext cx="4078285" cy="2953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http://cs627116.vk.me/v627116622/aa4e/KqJpsLzSbQ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420888"/>
            <a:ext cx="1238250" cy="120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758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0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http://i.ytimg.com/vi/5MVXMmjjo3c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83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2548978"/>
            <a:ext cx="92993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СПАСИБО ЗА ПРОСМОТР!</a:t>
            </a:r>
            <a:endParaRPr lang="ru-RU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047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141</TotalTime>
  <Words>1054</Words>
  <Application>Microsoft Office PowerPoint</Application>
  <PresentationFormat>Экран (4:3)</PresentationFormat>
  <Paragraphs>93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Остин</vt:lpstr>
      <vt:lpstr>Народные приметы в разное время года</vt:lpstr>
      <vt:lpstr>Знаменитые осенние  приметы</vt:lpstr>
      <vt:lpstr>Презентация PowerPoint</vt:lpstr>
      <vt:lpstr>Что нам повествует зима</vt:lpstr>
      <vt:lpstr>Что нам повествует зима</vt:lpstr>
      <vt:lpstr>Презентация PowerPoint</vt:lpstr>
      <vt:lpstr>Самые известные весенние суеверия и приметы </vt:lpstr>
      <vt:lpstr>Презентация PowerPoint</vt:lpstr>
      <vt:lpstr>О чём говорит нам лето </vt:lpstr>
      <vt:lpstr>О чём говорит нам лето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Народные приметы в разное время года</dc:title>
  <dc:creator>Пользователь Windows</dc:creator>
  <cp:lastModifiedBy>Пользователь Windows</cp:lastModifiedBy>
  <cp:revision>13</cp:revision>
  <dcterms:created xsi:type="dcterms:W3CDTF">2018-01-17T13:59:23Z</dcterms:created>
  <dcterms:modified xsi:type="dcterms:W3CDTF">2018-01-17T16:21:11Z</dcterms:modified>
</cp:coreProperties>
</file>