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4" d="100"/>
          <a:sy n="104" d="100"/>
        </p:scale>
        <p:origin x="-34" y="43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6215088" y="857250"/>
            <a:ext cx="2260638" cy="265346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3131820" y="980694"/>
            <a:ext cx="2724150" cy="20431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457644" y="684225"/>
            <a:ext cx="2261603" cy="279189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283077" y="281381"/>
            <a:ext cx="2577845" cy="452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4/4/2018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4/4/2018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4/4/2018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4/4/2018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4/4/2018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84910" y="181102"/>
            <a:ext cx="7174179" cy="13055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5940" y="1609166"/>
            <a:ext cx="8072119" cy="44272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4/4/2018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7" Type="http://schemas.openxmlformats.org/officeDocument/2006/relationships/image" Target="../media/image60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71665" y="395224"/>
            <a:ext cx="7921383" cy="28282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37538" y="860044"/>
            <a:ext cx="4326001" cy="28282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064250" y="860044"/>
            <a:ext cx="1139698" cy="28219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703275" y="1621916"/>
            <a:ext cx="7472045" cy="27095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5"/>
              </a:spcBef>
            </a:pPr>
            <a:r>
              <a:rPr sz="4400" b="1" dirty="0">
                <a:latin typeface="Times New Roman"/>
                <a:cs typeface="Times New Roman"/>
              </a:rPr>
              <a:t>Приобщение детей к</a:t>
            </a:r>
            <a:r>
              <a:rPr sz="4400" b="1" spc="-105" dirty="0">
                <a:latin typeface="Times New Roman"/>
                <a:cs typeface="Times New Roman"/>
              </a:rPr>
              <a:t> </a:t>
            </a:r>
            <a:r>
              <a:rPr sz="4400" b="1" spc="-20" dirty="0">
                <a:latin typeface="Times New Roman"/>
                <a:cs typeface="Times New Roman"/>
              </a:rPr>
              <a:t>истокам  </a:t>
            </a:r>
            <a:r>
              <a:rPr sz="4400" b="1" spc="-35" dirty="0">
                <a:latin typeface="Times New Roman"/>
                <a:cs typeface="Times New Roman"/>
              </a:rPr>
              <a:t>русской </a:t>
            </a:r>
            <a:r>
              <a:rPr sz="4400" b="1" spc="-20" dirty="0">
                <a:latin typeface="Times New Roman"/>
                <a:cs typeface="Times New Roman"/>
              </a:rPr>
              <a:t>народной </a:t>
            </a:r>
            <a:r>
              <a:rPr sz="4400" b="1" spc="-50" dirty="0">
                <a:latin typeface="Times New Roman"/>
                <a:cs typeface="Times New Roman"/>
              </a:rPr>
              <a:t>культуры  </a:t>
            </a:r>
            <a:r>
              <a:rPr sz="4400" b="1" dirty="0">
                <a:latin typeface="Times New Roman"/>
                <a:cs typeface="Times New Roman"/>
              </a:rPr>
              <a:t>через</a:t>
            </a:r>
            <a:r>
              <a:rPr sz="4400" b="1" spc="-40" dirty="0">
                <a:latin typeface="Times New Roman"/>
                <a:cs typeface="Times New Roman"/>
              </a:rPr>
              <a:t> художественно-</a:t>
            </a:r>
            <a:endParaRPr sz="4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4400" b="1" spc="-15" dirty="0">
                <a:latin typeface="Times New Roman"/>
                <a:cs typeface="Times New Roman"/>
              </a:rPr>
              <a:t>творческую</a:t>
            </a:r>
            <a:r>
              <a:rPr sz="4400" b="1" spc="-50" dirty="0">
                <a:latin typeface="Times New Roman"/>
                <a:cs typeface="Times New Roman"/>
              </a:rPr>
              <a:t> </a:t>
            </a:r>
            <a:r>
              <a:rPr sz="4400" b="1" dirty="0">
                <a:latin typeface="Times New Roman"/>
                <a:cs typeface="Times New Roman"/>
              </a:rPr>
              <a:t>деятельность</a:t>
            </a:r>
            <a:endParaRPr sz="44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964051" y="4481576"/>
            <a:ext cx="952119" cy="21920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129408" y="4788027"/>
            <a:ext cx="4607178" cy="27914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810129" y="5515864"/>
            <a:ext cx="992251" cy="28221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872865" y="5520435"/>
            <a:ext cx="3920870" cy="27824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537711" y="5950026"/>
            <a:ext cx="1792351" cy="15279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65175" y="270763"/>
            <a:ext cx="7757795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19125" marR="5080" indent="-607060">
              <a:lnSpc>
                <a:spcPct val="100000"/>
              </a:lnSpc>
              <a:spcBef>
                <a:spcPts val="95"/>
              </a:spcBef>
            </a:pPr>
            <a:r>
              <a:rPr sz="4000" spc="-5" dirty="0"/>
              <a:t>Проект: </a:t>
            </a:r>
            <a:r>
              <a:rPr sz="4000" spc="-25" dirty="0"/>
              <a:t>краткосрочный, </a:t>
            </a:r>
            <a:r>
              <a:rPr sz="4000" spc="-5" dirty="0"/>
              <a:t>творчески-  </a:t>
            </a:r>
            <a:r>
              <a:rPr sz="4000" spc="-10" dirty="0"/>
              <a:t>информационный,</a:t>
            </a:r>
            <a:r>
              <a:rPr sz="4000" spc="-30" dirty="0"/>
              <a:t> </a:t>
            </a:r>
            <a:r>
              <a:rPr sz="4000" spc="-10" dirty="0"/>
              <a:t>групповой.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535940" y="1522298"/>
            <a:ext cx="6538595" cy="44335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Сроки </a:t>
            </a:r>
            <a:r>
              <a:rPr sz="3200" spc="5" dirty="0">
                <a:solidFill>
                  <a:srgbClr val="FFFFFF"/>
                </a:solidFill>
                <a:latin typeface="Times New Roman"/>
                <a:cs typeface="Times New Roman"/>
              </a:rPr>
              <a:t>реализации проекта</a:t>
            </a:r>
            <a:r>
              <a:rPr sz="2500" spc="5" dirty="0">
                <a:solidFill>
                  <a:srgbClr val="FFFFFF"/>
                </a:solidFill>
                <a:latin typeface="Times New Roman"/>
                <a:cs typeface="Times New Roman"/>
              </a:rPr>
              <a:t>:</a:t>
            </a:r>
            <a:r>
              <a:rPr sz="2500" spc="-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500" spc="-30" dirty="0">
                <a:solidFill>
                  <a:srgbClr val="FFFFFF"/>
                </a:solidFill>
                <a:latin typeface="Times New Roman"/>
                <a:cs typeface="Times New Roman"/>
              </a:rPr>
              <a:t>январь-март.</a:t>
            </a:r>
            <a:endParaRPr sz="25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3000"/>
              </a:spcBef>
            </a:pPr>
            <a:r>
              <a:rPr sz="3200" spc="-5" dirty="0">
                <a:solidFill>
                  <a:srgbClr val="FFFFFF"/>
                </a:solidFill>
                <a:latin typeface="Times New Roman"/>
                <a:cs typeface="Times New Roman"/>
              </a:rPr>
              <a:t>Актуальность</a:t>
            </a:r>
            <a:r>
              <a:rPr sz="3200" spc="-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spc="5" dirty="0">
                <a:solidFill>
                  <a:srgbClr val="FFFFFF"/>
                </a:solidFill>
                <a:latin typeface="Times New Roman"/>
                <a:cs typeface="Times New Roman"/>
              </a:rPr>
              <a:t>проекта:</a:t>
            </a:r>
            <a:endParaRPr sz="3200">
              <a:latin typeface="Times New Roman"/>
              <a:cs typeface="Times New Roman"/>
            </a:endParaRPr>
          </a:p>
          <a:p>
            <a:pPr marL="12700" marR="2512695">
              <a:lnSpc>
                <a:spcPct val="200000"/>
              </a:lnSpc>
              <a:spcBef>
                <a:spcPts val="20"/>
              </a:spcBef>
            </a:pPr>
            <a:r>
              <a:rPr sz="2500" spc="-10" dirty="0">
                <a:solidFill>
                  <a:srgbClr val="FFFFFF"/>
                </a:solidFill>
                <a:latin typeface="Times New Roman"/>
                <a:cs typeface="Times New Roman"/>
              </a:rPr>
              <a:t>Давно </a:t>
            </a:r>
            <a:r>
              <a:rPr sz="2500" dirty="0">
                <a:solidFill>
                  <a:srgbClr val="FFFFFF"/>
                </a:solidFill>
                <a:latin typeface="Times New Roman"/>
                <a:cs typeface="Times New Roman"/>
              </a:rPr>
              <a:t>известно всем </a:t>
            </a:r>
            <a:r>
              <a:rPr sz="2500" spc="-5" dirty="0">
                <a:solidFill>
                  <a:srgbClr val="FFFFFF"/>
                </a:solidFill>
                <a:latin typeface="Times New Roman"/>
                <a:cs typeface="Times New Roman"/>
              </a:rPr>
              <a:t>на </a:t>
            </a:r>
            <a:r>
              <a:rPr sz="2500" spc="-10" dirty="0">
                <a:solidFill>
                  <a:srgbClr val="FFFFFF"/>
                </a:solidFill>
                <a:latin typeface="Times New Roman"/>
                <a:cs typeface="Times New Roman"/>
              </a:rPr>
              <a:t>свете  Искусство </a:t>
            </a:r>
            <a:r>
              <a:rPr sz="2500" spc="-5" dirty="0">
                <a:solidFill>
                  <a:srgbClr val="FFFFFF"/>
                </a:solidFill>
                <a:latin typeface="Times New Roman"/>
                <a:cs typeface="Times New Roman"/>
              </a:rPr>
              <a:t>русских</a:t>
            </a:r>
            <a:r>
              <a:rPr sz="2500" spc="-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500" spc="-5" dirty="0">
                <a:solidFill>
                  <a:srgbClr val="FFFFFF"/>
                </a:solidFill>
                <a:latin typeface="Times New Roman"/>
                <a:cs typeface="Times New Roman"/>
              </a:rPr>
              <a:t>мастеров.</a:t>
            </a:r>
            <a:endParaRPr sz="2500">
              <a:latin typeface="Times New Roman"/>
              <a:cs typeface="Times New Roman"/>
            </a:endParaRPr>
          </a:p>
          <a:p>
            <a:pPr marL="12700" marR="1835150">
              <a:lnSpc>
                <a:spcPct val="200100"/>
              </a:lnSpc>
            </a:pPr>
            <a:r>
              <a:rPr sz="2500" spc="-5" dirty="0">
                <a:solidFill>
                  <a:srgbClr val="FFFFFF"/>
                </a:solidFill>
                <a:latin typeface="Times New Roman"/>
                <a:cs typeface="Times New Roman"/>
              </a:rPr>
              <a:t>В </a:t>
            </a:r>
            <a:r>
              <a:rPr sz="2500" spc="-10" dirty="0">
                <a:solidFill>
                  <a:srgbClr val="FFFFFF"/>
                </a:solidFill>
                <a:latin typeface="Times New Roman"/>
                <a:cs typeface="Times New Roman"/>
              </a:rPr>
              <a:t>них </a:t>
            </a:r>
            <a:r>
              <a:rPr sz="2500" spc="-5" dirty="0">
                <a:solidFill>
                  <a:srgbClr val="FFFFFF"/>
                </a:solidFill>
                <a:latin typeface="Times New Roman"/>
                <a:cs typeface="Times New Roman"/>
              </a:rPr>
              <a:t>— красота </a:t>
            </a:r>
            <a:r>
              <a:rPr sz="2500" spc="-15" dirty="0">
                <a:solidFill>
                  <a:srgbClr val="FFFFFF"/>
                </a:solidFill>
                <a:latin typeface="Times New Roman"/>
                <a:cs typeface="Times New Roman"/>
              </a:rPr>
              <a:t>родной </a:t>
            </a:r>
            <a:r>
              <a:rPr sz="2500" spc="-20" dirty="0">
                <a:solidFill>
                  <a:srgbClr val="FFFFFF"/>
                </a:solidFill>
                <a:latin typeface="Times New Roman"/>
                <a:cs typeface="Times New Roman"/>
              </a:rPr>
              <a:t>природы,  </a:t>
            </a:r>
            <a:r>
              <a:rPr sz="2500" spc="-5" dirty="0">
                <a:solidFill>
                  <a:srgbClr val="FFFFFF"/>
                </a:solidFill>
                <a:latin typeface="Times New Roman"/>
                <a:cs typeface="Times New Roman"/>
              </a:rPr>
              <a:t>И </a:t>
            </a:r>
            <a:r>
              <a:rPr sz="2500" spc="-10" dirty="0">
                <a:solidFill>
                  <a:srgbClr val="FFFFFF"/>
                </a:solidFill>
                <a:latin typeface="Times New Roman"/>
                <a:cs typeface="Times New Roman"/>
              </a:rPr>
              <a:t>мудрость </a:t>
            </a:r>
            <a:r>
              <a:rPr sz="2500" spc="-5" dirty="0">
                <a:solidFill>
                  <a:srgbClr val="FFFFFF"/>
                </a:solidFill>
                <a:latin typeface="Times New Roman"/>
                <a:cs typeface="Times New Roman"/>
              </a:rPr>
              <a:t>древняя</a:t>
            </a:r>
            <a:r>
              <a:rPr sz="2500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500" spc="-30" dirty="0">
                <a:solidFill>
                  <a:srgbClr val="FFFFFF"/>
                </a:solidFill>
                <a:latin typeface="Times New Roman"/>
                <a:cs typeface="Times New Roman"/>
              </a:rPr>
              <a:t>веков.</a:t>
            </a:r>
            <a:endParaRPr sz="25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07288" y="448182"/>
            <a:ext cx="100266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5" dirty="0"/>
              <a:t>Цель: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507288" y="941959"/>
            <a:ext cx="7933690" cy="2708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buChar char="-"/>
              <a:tabLst>
                <a:tab pos="544195" algn="l"/>
                <a:tab pos="545465" algn="l"/>
              </a:tabLst>
            </a:pP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развивать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творческую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активность и эстетический</a:t>
            </a:r>
            <a:r>
              <a:rPr sz="1800" spc="-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вкус;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buChar char="-"/>
              <a:tabLst>
                <a:tab pos="544195" algn="l"/>
                <a:tab pos="545465" algn="l"/>
              </a:tabLst>
            </a:pPr>
            <a:r>
              <a:rPr sz="1800" spc="-15" dirty="0">
                <a:solidFill>
                  <a:srgbClr val="FFFFFF"/>
                </a:solidFill>
                <a:latin typeface="Times New Roman"/>
                <a:cs typeface="Times New Roman"/>
              </a:rPr>
              <a:t>знакомить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с предметами </a:t>
            </a:r>
            <a:r>
              <a:rPr sz="1800" spc="-20" dirty="0">
                <a:solidFill>
                  <a:srgbClr val="FFFFFF"/>
                </a:solidFill>
                <a:latin typeface="Times New Roman"/>
                <a:cs typeface="Times New Roman"/>
              </a:rPr>
              <a:t>русского </a:t>
            </a:r>
            <a:r>
              <a:rPr sz="1800" spc="-15" dirty="0">
                <a:solidFill>
                  <a:srgbClr val="FFFFFF"/>
                </a:solidFill>
                <a:latin typeface="Times New Roman"/>
                <a:cs typeface="Times New Roman"/>
              </a:rPr>
              <a:t>народного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творчества, их</a:t>
            </a:r>
            <a:r>
              <a:rPr sz="1800" spc="-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разнообразием;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buChar char="-"/>
              <a:tabLst>
                <a:tab pos="544195" algn="l"/>
                <a:tab pos="545465" algn="l"/>
              </a:tabLst>
            </a:pP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показать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характерные для </a:t>
            </a:r>
            <a:r>
              <a:rPr sz="1800" spc="-20" dirty="0">
                <a:solidFill>
                  <a:srgbClr val="FFFFFF"/>
                </a:solidFill>
                <a:latin typeface="Times New Roman"/>
                <a:cs typeface="Times New Roman"/>
              </a:rPr>
              <a:t>того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или </a:t>
            </a:r>
            <a:r>
              <a:rPr sz="1800" spc="-15" dirty="0">
                <a:solidFill>
                  <a:srgbClr val="FFFFFF"/>
                </a:solidFill>
                <a:latin typeface="Times New Roman"/>
                <a:cs typeface="Times New Roman"/>
              </a:rPr>
              <a:t>иного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вида </a:t>
            </a:r>
            <a:r>
              <a:rPr sz="1800" spc="-20" dirty="0">
                <a:solidFill>
                  <a:srgbClr val="FFFFFF"/>
                </a:solidFill>
                <a:latin typeface="Times New Roman"/>
                <a:cs typeface="Times New Roman"/>
              </a:rPr>
              <a:t>художественного</a:t>
            </a:r>
            <a:r>
              <a:rPr sz="1800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промысла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5" dirty="0">
                <a:solidFill>
                  <a:srgbClr val="FFFFFF"/>
                </a:solidFill>
                <a:latin typeface="Times New Roman"/>
                <a:cs typeface="Times New Roman"/>
              </a:rPr>
              <a:t>особенности.</a:t>
            </a: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3200" spc="-20" dirty="0">
                <a:solidFill>
                  <a:srgbClr val="FFFFFF"/>
                </a:solidFill>
                <a:latin typeface="Times New Roman"/>
                <a:cs typeface="Times New Roman"/>
              </a:rPr>
              <a:t>Задачи:</a:t>
            </a:r>
            <a:endParaRPr sz="3200">
              <a:latin typeface="Times New Roman"/>
              <a:cs typeface="Times New Roman"/>
            </a:endParaRPr>
          </a:p>
          <a:p>
            <a:pPr marL="12700" marR="177800">
              <a:lnSpc>
                <a:spcPct val="100000"/>
              </a:lnSpc>
              <a:spcBef>
                <a:spcPts val="2210"/>
              </a:spcBef>
              <a:buChar char="-"/>
              <a:tabLst>
                <a:tab pos="544195" algn="l"/>
                <a:tab pos="545465" algn="l"/>
              </a:tabLst>
            </a:pPr>
            <a:r>
              <a:rPr sz="1800" spc="-15" dirty="0">
                <a:solidFill>
                  <a:srgbClr val="FFFFFF"/>
                </a:solidFill>
                <a:latin typeface="Times New Roman"/>
                <a:cs typeface="Times New Roman"/>
              </a:rPr>
              <a:t>знакомство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с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историей 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народных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промыслов </a:t>
            </a:r>
            <a:r>
              <a:rPr sz="1800" spc="-15" dirty="0">
                <a:solidFill>
                  <a:srgbClr val="FFFFFF"/>
                </a:solidFill>
                <a:latin typeface="Times New Roman"/>
                <a:cs typeface="Times New Roman"/>
              </a:rPr>
              <a:t>декоративно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— 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прикладного 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искусства;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07288" y="3624833"/>
            <a:ext cx="1016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-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-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39469" y="3624833"/>
            <a:ext cx="6909434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изучить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характерные </a:t>
            </a:r>
            <a:r>
              <a:rPr sz="1800" spc="5" dirty="0">
                <a:solidFill>
                  <a:srgbClr val="FFFFFF"/>
                </a:solidFill>
                <a:latin typeface="Times New Roman"/>
                <a:cs typeface="Times New Roman"/>
              </a:rPr>
              <a:t>особенности 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каждого</a:t>
            </a:r>
            <a:r>
              <a:rPr sz="1800" spc="-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промысла;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развивать познавательные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и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творческие </a:t>
            </a:r>
            <a:r>
              <a:rPr sz="1800" spc="5" dirty="0">
                <a:solidFill>
                  <a:srgbClr val="FFFFFF"/>
                </a:solidFill>
                <a:latin typeface="Times New Roman"/>
                <a:cs typeface="Times New Roman"/>
              </a:rPr>
              <a:t>способности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детей в</a:t>
            </a:r>
            <a:r>
              <a:rPr sz="1800" spc="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5" dirty="0">
                <a:solidFill>
                  <a:srgbClr val="FFFFFF"/>
                </a:solidFill>
                <a:latin typeface="Times New Roman"/>
                <a:cs typeface="Times New Roman"/>
              </a:rPr>
              <a:t>процессе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07288" y="4173728"/>
            <a:ext cx="709612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изучения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различных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видов 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декоративно-прикладного</a:t>
            </a:r>
            <a:r>
              <a:rPr sz="180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искусства;</a:t>
            </a:r>
            <a:endParaRPr sz="18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  <a:buChar char="-"/>
              <a:tabLst>
                <a:tab pos="544195" algn="l"/>
                <a:tab pos="545465" algn="l"/>
              </a:tabLst>
            </a:pP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воспитывать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у детей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умение </a:t>
            </a:r>
            <a:r>
              <a:rPr sz="1800" spc="-15" dirty="0">
                <a:solidFill>
                  <a:srgbClr val="FFFFFF"/>
                </a:solidFill>
                <a:latin typeface="Times New Roman"/>
                <a:cs typeface="Times New Roman"/>
              </a:rPr>
              <a:t>использовать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разные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виды </a:t>
            </a:r>
            <a:r>
              <a:rPr sz="1800" spc="5" dirty="0">
                <a:solidFill>
                  <a:srgbClr val="FFFFFF"/>
                </a:solidFill>
                <a:latin typeface="Times New Roman"/>
                <a:cs typeface="Times New Roman"/>
              </a:rPr>
              <a:t>росписей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в 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повседневной</a:t>
            </a:r>
            <a:r>
              <a:rPr sz="1800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жизни;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buChar char="-"/>
              <a:tabLst>
                <a:tab pos="544195" algn="l"/>
                <a:tab pos="545465" algn="l"/>
              </a:tabLst>
            </a:pP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формировать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у детей 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духовный</a:t>
            </a:r>
            <a:r>
              <a:rPr sz="1800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патриотизм.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5940" y="146126"/>
            <a:ext cx="434975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10" dirty="0"/>
              <a:t>Участники</a:t>
            </a:r>
            <a:r>
              <a:rPr sz="4000" spc="-25" dirty="0"/>
              <a:t> </a:t>
            </a:r>
            <a:r>
              <a:rPr sz="4000" dirty="0"/>
              <a:t>проекта: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535940" y="762127"/>
            <a:ext cx="7795895" cy="4879975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422275" indent="74295">
              <a:lnSpc>
                <a:spcPts val="2820"/>
              </a:lnSpc>
              <a:spcBef>
                <a:spcPts val="240"/>
              </a:spcBef>
            </a:pP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дети </a:t>
            </a:r>
            <a:r>
              <a:rPr sz="2400" spc="-5" dirty="0">
                <a:solidFill>
                  <a:srgbClr val="FFFFFF"/>
                </a:solidFill>
                <a:latin typeface="Times New Roman"/>
                <a:cs typeface="Times New Roman"/>
              </a:rPr>
              <a:t>старшего </a:t>
            </a:r>
            <a:r>
              <a:rPr sz="2400" spc="-25" dirty="0">
                <a:solidFill>
                  <a:srgbClr val="FFFFFF"/>
                </a:solidFill>
                <a:latin typeface="Times New Roman"/>
                <a:cs typeface="Times New Roman"/>
              </a:rPr>
              <a:t>дошкольного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возраста — </a:t>
            </a:r>
            <a:r>
              <a:rPr sz="2400" spc="-5" dirty="0">
                <a:solidFill>
                  <a:srgbClr val="FFFFFF"/>
                </a:solidFill>
                <a:latin typeface="Times New Roman"/>
                <a:cs typeface="Times New Roman"/>
              </a:rPr>
              <a:t>воспитатели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—  </a:t>
            </a:r>
            <a:r>
              <a:rPr sz="2400" spc="-10" dirty="0">
                <a:solidFill>
                  <a:srgbClr val="FFFFFF"/>
                </a:solidFill>
                <a:latin typeface="Times New Roman"/>
                <a:cs typeface="Times New Roman"/>
              </a:rPr>
              <a:t>родители.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ts val="4785"/>
              </a:lnSpc>
              <a:spcBef>
                <a:spcPts val="5"/>
              </a:spcBef>
            </a:pPr>
            <a:r>
              <a:rPr sz="4000" spc="-5" dirty="0">
                <a:solidFill>
                  <a:srgbClr val="FFFFFF"/>
                </a:solidFill>
                <a:latin typeface="Times New Roman"/>
                <a:cs typeface="Times New Roman"/>
              </a:rPr>
              <a:t>Ожидаемый </a:t>
            </a:r>
            <a:r>
              <a:rPr sz="4000" spc="-50" dirty="0">
                <a:solidFill>
                  <a:srgbClr val="FFFFFF"/>
                </a:solidFill>
                <a:latin typeface="Times New Roman"/>
                <a:cs typeface="Times New Roman"/>
              </a:rPr>
              <a:t>результат:</a:t>
            </a:r>
            <a:endParaRPr sz="4000">
              <a:latin typeface="Times New Roman"/>
              <a:cs typeface="Times New Roman"/>
            </a:endParaRPr>
          </a:p>
          <a:p>
            <a:pPr marL="355600" marR="451484" indent="-342900">
              <a:lnSpc>
                <a:spcPts val="2400"/>
              </a:lnSpc>
              <a:spcBef>
                <a:spcPts val="3625"/>
              </a:spcBef>
              <a:buChar char="-"/>
              <a:tabLst>
                <a:tab pos="751840" algn="l"/>
                <a:tab pos="752475" algn="l"/>
              </a:tabLst>
            </a:pPr>
            <a:r>
              <a:rPr sz="2500" spc="-5" dirty="0">
                <a:solidFill>
                  <a:srgbClr val="FFFFFF"/>
                </a:solidFill>
                <a:latin typeface="Times New Roman"/>
                <a:cs typeface="Times New Roman"/>
              </a:rPr>
              <a:t>дети </a:t>
            </a:r>
            <a:r>
              <a:rPr sz="2500" spc="-15" dirty="0">
                <a:solidFill>
                  <a:srgbClr val="FFFFFF"/>
                </a:solidFill>
                <a:latin typeface="Times New Roman"/>
                <a:cs typeface="Times New Roman"/>
              </a:rPr>
              <a:t>должны </a:t>
            </a:r>
            <a:r>
              <a:rPr sz="2500" spc="-5" dirty="0">
                <a:solidFill>
                  <a:srgbClr val="FFFFFF"/>
                </a:solidFill>
                <a:latin typeface="Times New Roman"/>
                <a:cs typeface="Times New Roman"/>
              </a:rPr>
              <a:t>уметь </a:t>
            </a:r>
            <a:r>
              <a:rPr sz="2500" spc="-15" dirty="0">
                <a:solidFill>
                  <a:srgbClr val="FFFFFF"/>
                </a:solidFill>
                <a:latin typeface="Times New Roman"/>
                <a:cs typeface="Times New Roman"/>
              </a:rPr>
              <a:t>различать изделия народных  </a:t>
            </a:r>
            <a:r>
              <a:rPr sz="250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промыслов </a:t>
            </a:r>
            <a:r>
              <a:rPr sz="2500" spc="-5" dirty="0">
                <a:solidFill>
                  <a:srgbClr val="FFFFFF"/>
                </a:solidFill>
                <a:latin typeface="Times New Roman"/>
                <a:cs typeface="Times New Roman"/>
              </a:rPr>
              <a:t>по </a:t>
            </a:r>
            <a:r>
              <a:rPr sz="2500" dirty="0">
                <a:solidFill>
                  <a:srgbClr val="FFFFFF"/>
                </a:solidFill>
                <a:latin typeface="Times New Roman"/>
                <a:cs typeface="Times New Roman"/>
              </a:rPr>
              <a:t>росписи, </a:t>
            </a:r>
            <a:r>
              <a:rPr sz="2500" spc="-15" dirty="0">
                <a:solidFill>
                  <a:srgbClr val="FFFFFF"/>
                </a:solidFill>
                <a:latin typeface="Times New Roman"/>
                <a:cs typeface="Times New Roman"/>
              </a:rPr>
              <a:t>изображать</a:t>
            </a:r>
            <a:r>
              <a:rPr sz="2500" spc="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500" spc="-15" dirty="0">
                <a:solidFill>
                  <a:srgbClr val="FFFFFF"/>
                </a:solidFill>
                <a:latin typeface="Times New Roman"/>
                <a:cs typeface="Times New Roman"/>
              </a:rPr>
              <a:t>элементы,</a:t>
            </a:r>
            <a:endParaRPr sz="2500">
              <a:latin typeface="Times New Roman"/>
              <a:cs typeface="Times New Roman"/>
            </a:endParaRPr>
          </a:p>
          <a:p>
            <a:pPr marL="355600">
              <a:lnSpc>
                <a:spcPts val="2420"/>
              </a:lnSpc>
            </a:pPr>
            <a:r>
              <a:rPr sz="2500" spc="-10" dirty="0">
                <a:solidFill>
                  <a:srgbClr val="FFFFFF"/>
                </a:solidFill>
                <a:latin typeface="Times New Roman"/>
                <a:cs typeface="Times New Roman"/>
              </a:rPr>
              <a:t>характерные </a:t>
            </a:r>
            <a:r>
              <a:rPr sz="2500" spc="-5" dirty="0">
                <a:solidFill>
                  <a:srgbClr val="FFFFFF"/>
                </a:solidFill>
                <a:latin typeface="Times New Roman"/>
                <a:cs typeface="Times New Roman"/>
              </a:rPr>
              <a:t>для </a:t>
            </a:r>
            <a:r>
              <a:rPr sz="2500" spc="-20" dirty="0">
                <a:solidFill>
                  <a:srgbClr val="FFFFFF"/>
                </a:solidFill>
                <a:latin typeface="Times New Roman"/>
                <a:cs typeface="Times New Roman"/>
              </a:rPr>
              <a:t>каждого </a:t>
            </a:r>
            <a:r>
              <a:rPr sz="2500" spc="-10" dirty="0">
                <a:solidFill>
                  <a:srgbClr val="FFFFFF"/>
                </a:solidFill>
                <a:latin typeface="Times New Roman"/>
                <a:cs typeface="Times New Roman"/>
              </a:rPr>
              <a:t>вида</a:t>
            </a:r>
            <a:r>
              <a:rPr sz="2500" spc="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500" dirty="0">
                <a:solidFill>
                  <a:srgbClr val="FFFFFF"/>
                </a:solidFill>
                <a:latin typeface="Times New Roman"/>
                <a:cs typeface="Times New Roman"/>
              </a:rPr>
              <a:t>росписи;</a:t>
            </a:r>
            <a:endParaRPr sz="25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31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80000"/>
              </a:lnSpc>
              <a:buChar char="-"/>
              <a:tabLst>
                <a:tab pos="751840" algn="l"/>
                <a:tab pos="752475" algn="l"/>
              </a:tabLst>
            </a:pPr>
            <a:r>
              <a:rPr sz="2500" spc="-5" dirty="0">
                <a:solidFill>
                  <a:srgbClr val="FFFFFF"/>
                </a:solidFill>
                <a:latin typeface="Times New Roman"/>
                <a:cs typeface="Times New Roman"/>
              </a:rPr>
              <a:t>у </a:t>
            </a:r>
            <a:r>
              <a:rPr sz="2500" spc="-10" dirty="0">
                <a:solidFill>
                  <a:srgbClr val="FFFFFF"/>
                </a:solidFill>
                <a:latin typeface="Times New Roman"/>
                <a:cs typeface="Times New Roman"/>
              </a:rPr>
              <a:t>них должны </a:t>
            </a:r>
            <a:r>
              <a:rPr sz="2500" spc="-5" dirty="0">
                <a:solidFill>
                  <a:srgbClr val="FFFFFF"/>
                </a:solidFill>
                <a:latin typeface="Times New Roman"/>
                <a:cs typeface="Times New Roman"/>
              </a:rPr>
              <a:t>быть </a:t>
            </a:r>
            <a:r>
              <a:rPr sz="2500" spc="-10" dirty="0">
                <a:solidFill>
                  <a:srgbClr val="FFFFFF"/>
                </a:solidFill>
                <a:latin typeface="Times New Roman"/>
                <a:cs typeface="Times New Roman"/>
              </a:rPr>
              <a:t>сформированы представления </a:t>
            </a:r>
            <a:r>
              <a:rPr sz="2500" spc="-5" dirty="0">
                <a:solidFill>
                  <a:srgbClr val="FFFFFF"/>
                </a:solidFill>
                <a:latin typeface="Times New Roman"/>
                <a:cs typeface="Times New Roman"/>
              </a:rPr>
              <a:t>о  </a:t>
            </a:r>
            <a:r>
              <a:rPr sz="2500" spc="-15" dirty="0">
                <a:solidFill>
                  <a:srgbClr val="FFFFFF"/>
                </a:solidFill>
                <a:latin typeface="Times New Roman"/>
                <a:cs typeface="Times New Roman"/>
              </a:rPr>
              <a:t>народных </a:t>
            </a:r>
            <a:r>
              <a:rPr sz="250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промыслах, </a:t>
            </a:r>
            <a:r>
              <a:rPr sz="2500" spc="-15" dirty="0">
                <a:solidFill>
                  <a:srgbClr val="FFFFFF"/>
                </a:solidFill>
                <a:latin typeface="Times New Roman"/>
                <a:cs typeface="Times New Roman"/>
              </a:rPr>
              <a:t>как </a:t>
            </a:r>
            <a:r>
              <a:rPr sz="2500" spc="-5" dirty="0">
                <a:solidFill>
                  <a:srgbClr val="FFFFFF"/>
                </a:solidFill>
                <a:latin typeface="Times New Roman"/>
                <a:cs typeface="Times New Roman"/>
              </a:rPr>
              <a:t>части </a:t>
            </a:r>
            <a:r>
              <a:rPr sz="2500" spc="-35" dirty="0">
                <a:solidFill>
                  <a:srgbClr val="FFFFFF"/>
                </a:solidFill>
                <a:latin typeface="Times New Roman"/>
                <a:cs typeface="Times New Roman"/>
              </a:rPr>
              <a:t>культуры </a:t>
            </a:r>
            <a:r>
              <a:rPr sz="2500" spc="-30" dirty="0">
                <a:solidFill>
                  <a:srgbClr val="FFFFFF"/>
                </a:solidFill>
                <a:latin typeface="Times New Roman"/>
                <a:cs typeface="Times New Roman"/>
              </a:rPr>
              <a:t>русского  </a:t>
            </a:r>
            <a:r>
              <a:rPr sz="2500" spc="-15" dirty="0">
                <a:solidFill>
                  <a:srgbClr val="FFFFFF"/>
                </a:solidFill>
                <a:latin typeface="Times New Roman"/>
                <a:cs typeface="Times New Roman"/>
              </a:rPr>
              <a:t>народа, </a:t>
            </a:r>
            <a:r>
              <a:rPr sz="2500" spc="-30" dirty="0">
                <a:solidFill>
                  <a:srgbClr val="FFFFFF"/>
                </a:solidFill>
                <a:latin typeface="Times New Roman"/>
                <a:cs typeface="Times New Roman"/>
              </a:rPr>
              <a:t>его </a:t>
            </a:r>
            <a:r>
              <a:rPr sz="2500" spc="-20" dirty="0">
                <a:solidFill>
                  <a:srgbClr val="FFFFFF"/>
                </a:solidFill>
                <a:latin typeface="Times New Roman"/>
                <a:cs typeface="Times New Roman"/>
              </a:rPr>
              <a:t>значении </a:t>
            </a:r>
            <a:r>
              <a:rPr sz="2500" spc="-5" dirty="0">
                <a:solidFill>
                  <a:srgbClr val="FFFFFF"/>
                </a:solidFill>
                <a:latin typeface="Times New Roman"/>
                <a:cs typeface="Times New Roman"/>
              </a:rPr>
              <a:t>в жизни русских</a:t>
            </a:r>
            <a:r>
              <a:rPr sz="2500" spc="1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500" spc="-30" dirty="0">
                <a:solidFill>
                  <a:srgbClr val="FFFFFF"/>
                </a:solidFill>
                <a:latin typeface="Times New Roman"/>
                <a:cs typeface="Times New Roman"/>
              </a:rPr>
              <a:t>людей;</a:t>
            </a:r>
            <a:endParaRPr sz="25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Clr>
                <a:srgbClr val="FFFFFF"/>
              </a:buClr>
              <a:buFont typeface="Times New Roman"/>
              <a:buChar char="-"/>
            </a:pPr>
            <a:endParaRPr sz="26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Char char="-"/>
              <a:tabLst>
                <a:tab pos="751840" algn="l"/>
                <a:tab pos="752475" algn="l"/>
              </a:tabLst>
            </a:pPr>
            <a:r>
              <a:rPr sz="2500" spc="-10" dirty="0">
                <a:solidFill>
                  <a:srgbClr val="FFFFFF"/>
                </a:solidFill>
                <a:latin typeface="Times New Roman"/>
                <a:cs typeface="Times New Roman"/>
              </a:rPr>
              <a:t>гордость </a:t>
            </a:r>
            <a:r>
              <a:rPr sz="2500" spc="-5" dirty="0">
                <a:solidFill>
                  <a:srgbClr val="FFFFFF"/>
                </a:solidFill>
                <a:latin typeface="Times New Roman"/>
                <a:cs typeface="Times New Roman"/>
              </a:rPr>
              <a:t>за </a:t>
            </a:r>
            <a:r>
              <a:rPr sz="2500" spc="-10" dirty="0">
                <a:solidFill>
                  <a:srgbClr val="FFFFFF"/>
                </a:solidFill>
                <a:latin typeface="Times New Roman"/>
                <a:cs typeface="Times New Roman"/>
              </a:rPr>
              <a:t>свой </a:t>
            </a:r>
            <a:r>
              <a:rPr sz="2500" spc="-20" dirty="0">
                <a:solidFill>
                  <a:srgbClr val="FFFFFF"/>
                </a:solidFill>
                <a:latin typeface="Times New Roman"/>
                <a:cs typeface="Times New Roman"/>
              </a:rPr>
              <a:t>народ, </a:t>
            </a:r>
            <a:r>
              <a:rPr sz="2500" spc="-10" dirty="0">
                <a:solidFill>
                  <a:srgbClr val="FFFFFF"/>
                </a:solidFill>
                <a:latin typeface="Times New Roman"/>
                <a:cs typeface="Times New Roman"/>
              </a:rPr>
              <a:t>свою</a:t>
            </a:r>
            <a:r>
              <a:rPr sz="2500" spc="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500" spc="-60" dirty="0">
                <a:solidFill>
                  <a:srgbClr val="FFFFFF"/>
                </a:solidFill>
                <a:latin typeface="Times New Roman"/>
                <a:cs typeface="Times New Roman"/>
              </a:rPr>
              <a:t>культуру.</a:t>
            </a:r>
            <a:endParaRPr sz="25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4812" y="97993"/>
            <a:ext cx="3399154" cy="666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spc="-10" dirty="0"/>
              <a:t>Этапы</a:t>
            </a:r>
            <a:r>
              <a:rPr sz="4200" spc="-45" dirty="0"/>
              <a:t> </a:t>
            </a:r>
            <a:r>
              <a:rPr sz="4200" spc="-10" dirty="0"/>
              <a:t>работы:</a:t>
            </a:r>
            <a:endParaRPr sz="4200"/>
          </a:p>
        </p:txBody>
      </p:sp>
      <p:sp>
        <p:nvSpPr>
          <p:cNvPr id="3" name="object 3"/>
          <p:cNvSpPr txBox="1"/>
          <p:nvPr/>
        </p:nvSpPr>
        <p:spPr>
          <a:xfrm>
            <a:off x="535940" y="745997"/>
            <a:ext cx="8004175" cy="57467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388870">
              <a:lnSpc>
                <a:spcPct val="100000"/>
              </a:lnSpc>
              <a:spcBef>
                <a:spcPts val="105"/>
              </a:spcBef>
            </a:pPr>
            <a:r>
              <a:rPr sz="3200" spc="-15" dirty="0">
                <a:solidFill>
                  <a:srgbClr val="FFFFFF"/>
                </a:solidFill>
                <a:latin typeface="Times New Roman"/>
                <a:cs typeface="Times New Roman"/>
              </a:rPr>
              <a:t>Подготовительный</a:t>
            </a:r>
            <a:endParaRPr sz="3200">
              <a:latin typeface="Times New Roman"/>
              <a:cs typeface="Times New Roman"/>
            </a:endParaRPr>
          </a:p>
          <a:p>
            <a:pPr marL="12700">
              <a:lnSpc>
                <a:spcPts val="2485"/>
              </a:lnSpc>
              <a:spcBef>
                <a:spcPts val="20"/>
              </a:spcBef>
            </a:pPr>
            <a:r>
              <a:rPr sz="2300" spc="-15" dirty="0">
                <a:solidFill>
                  <a:srgbClr val="FFFFFF"/>
                </a:solidFill>
                <a:latin typeface="Times New Roman"/>
                <a:cs typeface="Times New Roman"/>
              </a:rPr>
              <a:t>Родители, </a:t>
            </a:r>
            <a:r>
              <a:rPr sz="2300" dirty="0">
                <a:solidFill>
                  <a:srgbClr val="FFFFFF"/>
                </a:solidFill>
                <a:latin typeface="Times New Roman"/>
                <a:cs typeface="Times New Roman"/>
              </a:rPr>
              <a:t>дети, воспитатели — </a:t>
            </a:r>
            <a:r>
              <a:rPr sz="2300" spc="5" dirty="0">
                <a:solidFill>
                  <a:srgbClr val="FFFFFF"/>
                </a:solidFill>
                <a:latin typeface="Times New Roman"/>
                <a:cs typeface="Times New Roman"/>
              </a:rPr>
              <a:t>сбор</a:t>
            </a:r>
            <a:r>
              <a:rPr sz="2300" spc="-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300" spc="-5" dirty="0">
                <a:solidFill>
                  <a:srgbClr val="FFFFFF"/>
                </a:solidFill>
                <a:latin typeface="Times New Roman"/>
                <a:cs typeface="Times New Roman"/>
              </a:rPr>
              <a:t>материалов:</a:t>
            </a:r>
            <a:endParaRPr sz="2300">
              <a:latin typeface="Times New Roman"/>
              <a:cs typeface="Times New Roman"/>
            </a:endParaRPr>
          </a:p>
          <a:p>
            <a:pPr marL="355600" marR="5080">
              <a:lnSpc>
                <a:spcPts val="2210"/>
              </a:lnSpc>
              <a:spcBef>
                <a:spcPts val="260"/>
              </a:spcBef>
            </a:pPr>
            <a:r>
              <a:rPr sz="2300" spc="-20" dirty="0">
                <a:solidFill>
                  <a:srgbClr val="FFFFFF"/>
                </a:solidFill>
                <a:latin typeface="Times New Roman"/>
                <a:cs typeface="Times New Roman"/>
              </a:rPr>
              <a:t>художественная </a:t>
            </a:r>
            <a:r>
              <a:rPr sz="2300" spc="-10" dirty="0">
                <a:solidFill>
                  <a:srgbClr val="FFFFFF"/>
                </a:solidFill>
                <a:latin typeface="Times New Roman"/>
                <a:cs typeface="Times New Roman"/>
              </a:rPr>
              <a:t>литература, </a:t>
            </a:r>
            <a:r>
              <a:rPr sz="2300" spc="-5" dirty="0">
                <a:solidFill>
                  <a:srgbClr val="FFFFFF"/>
                </a:solidFill>
                <a:latin typeface="Times New Roman"/>
                <a:cs typeface="Times New Roman"/>
              </a:rPr>
              <a:t>предметы </a:t>
            </a:r>
            <a:r>
              <a:rPr sz="2300" spc="-15" dirty="0">
                <a:solidFill>
                  <a:srgbClr val="FFFFFF"/>
                </a:solidFill>
                <a:latin typeface="Times New Roman"/>
                <a:cs typeface="Times New Roman"/>
              </a:rPr>
              <a:t>народного </a:t>
            </a:r>
            <a:r>
              <a:rPr sz="2300" spc="-5" dirty="0">
                <a:solidFill>
                  <a:srgbClr val="FFFFFF"/>
                </a:solidFill>
                <a:latin typeface="Times New Roman"/>
                <a:cs typeface="Times New Roman"/>
              </a:rPr>
              <a:t>промысла,  </a:t>
            </a:r>
            <a:r>
              <a:rPr sz="2300" spc="-15" dirty="0">
                <a:solidFill>
                  <a:srgbClr val="FFFFFF"/>
                </a:solidFill>
                <a:latin typeface="Times New Roman"/>
                <a:cs typeface="Times New Roman"/>
              </a:rPr>
              <a:t>изготовление </a:t>
            </a:r>
            <a:r>
              <a:rPr sz="2300" spc="5" dirty="0">
                <a:solidFill>
                  <a:srgbClr val="FFFFFF"/>
                </a:solidFill>
                <a:latin typeface="Times New Roman"/>
                <a:cs typeface="Times New Roman"/>
              </a:rPr>
              <a:t>пособий </a:t>
            </a:r>
            <a:r>
              <a:rPr sz="2300" dirty="0">
                <a:solidFill>
                  <a:srgbClr val="FFFFFF"/>
                </a:solidFill>
                <a:latin typeface="Times New Roman"/>
                <a:cs typeface="Times New Roman"/>
              </a:rPr>
              <a:t>для игр и </a:t>
            </a:r>
            <a:r>
              <a:rPr sz="2300" spc="-10" dirty="0">
                <a:solidFill>
                  <a:srgbClr val="FFFFFF"/>
                </a:solidFill>
                <a:latin typeface="Times New Roman"/>
                <a:cs typeface="Times New Roman"/>
              </a:rPr>
              <a:t>образовательных ситуаций </a:t>
            </a:r>
            <a:r>
              <a:rPr sz="2300" dirty="0">
                <a:solidFill>
                  <a:srgbClr val="FFFFFF"/>
                </a:solidFill>
                <a:latin typeface="Times New Roman"/>
                <a:cs typeface="Times New Roman"/>
              </a:rPr>
              <a:t>и  </a:t>
            </a:r>
            <a:r>
              <a:rPr sz="2300" spc="-85" dirty="0">
                <a:solidFill>
                  <a:srgbClr val="FFFFFF"/>
                </a:solidFill>
                <a:latin typeface="Times New Roman"/>
                <a:cs typeface="Times New Roman"/>
              </a:rPr>
              <a:t>т.</a:t>
            </a:r>
            <a:r>
              <a:rPr sz="230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300" dirty="0">
                <a:solidFill>
                  <a:srgbClr val="FFFFFF"/>
                </a:solidFill>
                <a:latin typeface="Times New Roman"/>
                <a:cs typeface="Times New Roman"/>
              </a:rPr>
              <a:t>д.</a:t>
            </a:r>
            <a:endParaRPr sz="2300">
              <a:latin typeface="Times New Roman"/>
              <a:cs typeface="Times New Roman"/>
            </a:endParaRPr>
          </a:p>
          <a:p>
            <a:pPr marL="12700" marR="1587500" indent="1732914">
              <a:lnSpc>
                <a:spcPts val="3240"/>
              </a:lnSpc>
              <a:spcBef>
                <a:spcPts val="105"/>
              </a:spcBef>
            </a:pPr>
            <a:r>
              <a:rPr sz="2700" spc="-5" dirty="0">
                <a:solidFill>
                  <a:srgbClr val="FFFFFF"/>
                </a:solidFill>
                <a:latin typeface="Times New Roman"/>
                <a:cs typeface="Times New Roman"/>
              </a:rPr>
              <a:t>Основной </a:t>
            </a:r>
            <a:r>
              <a:rPr sz="2700" dirty="0">
                <a:solidFill>
                  <a:srgbClr val="FFFFFF"/>
                </a:solidFill>
                <a:latin typeface="Times New Roman"/>
                <a:cs typeface="Times New Roman"/>
              </a:rPr>
              <a:t>(реализация </a:t>
            </a:r>
            <a:r>
              <a:rPr sz="2700" spc="5" dirty="0">
                <a:solidFill>
                  <a:srgbClr val="FFFFFF"/>
                </a:solidFill>
                <a:latin typeface="Times New Roman"/>
                <a:cs typeface="Times New Roman"/>
              </a:rPr>
              <a:t>проекта)  </a:t>
            </a:r>
            <a:r>
              <a:rPr sz="2700" spc="-25" dirty="0">
                <a:solidFill>
                  <a:srgbClr val="FFFFFF"/>
                </a:solidFill>
                <a:latin typeface="Times New Roman"/>
                <a:cs typeface="Times New Roman"/>
              </a:rPr>
              <a:t>Знакомство </a:t>
            </a:r>
            <a:r>
              <a:rPr sz="2700" dirty="0">
                <a:solidFill>
                  <a:srgbClr val="FFFFFF"/>
                </a:solidFill>
                <a:latin typeface="Times New Roman"/>
                <a:cs typeface="Times New Roman"/>
              </a:rPr>
              <a:t>с </a:t>
            </a:r>
            <a:r>
              <a:rPr sz="2700" spc="-15" dirty="0">
                <a:solidFill>
                  <a:srgbClr val="FFFFFF"/>
                </a:solidFill>
                <a:latin typeface="Times New Roman"/>
                <a:cs typeface="Times New Roman"/>
              </a:rPr>
              <a:t>народными</a:t>
            </a:r>
            <a:r>
              <a:rPr sz="2700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0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промыслами:</a:t>
            </a:r>
            <a:endParaRPr sz="2700">
              <a:latin typeface="Times New Roman"/>
              <a:cs typeface="Times New Roman"/>
            </a:endParaRPr>
          </a:p>
          <a:p>
            <a:pPr marL="355600" indent="-342900">
              <a:lnSpc>
                <a:spcPts val="2670"/>
              </a:lnSpc>
              <a:buFont typeface="Wingdings"/>
              <a:buChar char=""/>
              <a:tabLst>
                <a:tab pos="355600" algn="l"/>
              </a:tabLst>
            </a:pPr>
            <a:r>
              <a:rPr sz="2300" spc="-10" dirty="0">
                <a:solidFill>
                  <a:srgbClr val="FFFFFF"/>
                </a:solidFill>
                <a:latin typeface="Times New Roman"/>
                <a:cs typeface="Times New Roman"/>
              </a:rPr>
              <a:t>Павлово </a:t>
            </a:r>
            <a:r>
              <a:rPr sz="2300" dirty="0">
                <a:solidFill>
                  <a:srgbClr val="FFFFFF"/>
                </a:solidFill>
                <a:latin typeface="Times New Roman"/>
                <a:cs typeface="Times New Roman"/>
              </a:rPr>
              <a:t>— </a:t>
            </a:r>
            <a:r>
              <a:rPr sz="2300" spc="5" dirty="0">
                <a:solidFill>
                  <a:srgbClr val="FFFFFF"/>
                </a:solidFill>
                <a:latin typeface="Times New Roman"/>
                <a:cs typeface="Times New Roman"/>
              </a:rPr>
              <a:t>Посадский</a:t>
            </a:r>
            <a:r>
              <a:rPr sz="230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300" spc="-20" dirty="0">
                <a:solidFill>
                  <a:srgbClr val="FFFFFF"/>
                </a:solidFill>
                <a:latin typeface="Times New Roman"/>
                <a:cs typeface="Times New Roman"/>
              </a:rPr>
              <a:t>платок</a:t>
            </a:r>
            <a:endParaRPr sz="23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Font typeface="Wingdings"/>
              <a:buChar char=""/>
              <a:tabLst>
                <a:tab pos="355600" algn="l"/>
              </a:tabLst>
            </a:pPr>
            <a:r>
              <a:rPr sz="2300" spc="-5" dirty="0">
                <a:solidFill>
                  <a:srgbClr val="FFFFFF"/>
                </a:solidFill>
                <a:latin typeface="Times New Roman"/>
                <a:cs typeface="Times New Roman"/>
              </a:rPr>
              <a:t>Русская</a:t>
            </a:r>
            <a:r>
              <a:rPr sz="2300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300" spc="-10" dirty="0">
                <a:solidFill>
                  <a:srgbClr val="FFFFFF"/>
                </a:solidFill>
                <a:latin typeface="Times New Roman"/>
                <a:cs typeface="Times New Roman"/>
              </a:rPr>
              <a:t>матрешка</a:t>
            </a:r>
            <a:endParaRPr sz="2300">
              <a:latin typeface="Times New Roman"/>
              <a:cs typeface="Times New Roman"/>
            </a:endParaRPr>
          </a:p>
          <a:p>
            <a:pPr marL="427355" indent="-414655">
              <a:lnSpc>
                <a:spcPct val="100000"/>
              </a:lnSpc>
              <a:buFont typeface="Wingdings"/>
              <a:buChar char=""/>
              <a:tabLst>
                <a:tab pos="427355" algn="l"/>
                <a:tab pos="427990" algn="l"/>
              </a:tabLst>
            </a:pPr>
            <a:r>
              <a:rPr sz="2300" spc="-20" dirty="0">
                <a:solidFill>
                  <a:srgbClr val="FFFFFF"/>
                </a:solidFill>
                <a:latin typeface="Times New Roman"/>
                <a:cs typeface="Times New Roman"/>
              </a:rPr>
              <a:t>Дымковская</a:t>
            </a:r>
            <a:r>
              <a:rPr sz="2300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300" spc="-15" dirty="0">
                <a:solidFill>
                  <a:srgbClr val="FFFFFF"/>
                </a:solidFill>
                <a:latin typeface="Times New Roman"/>
                <a:cs typeface="Times New Roman"/>
              </a:rPr>
              <a:t>игрушка</a:t>
            </a:r>
            <a:endParaRPr sz="23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Font typeface="Wingdings"/>
              <a:buChar char=""/>
              <a:tabLst>
                <a:tab pos="355600" algn="l"/>
              </a:tabLst>
            </a:pPr>
            <a:r>
              <a:rPr sz="2300" spc="-10" dirty="0">
                <a:solidFill>
                  <a:srgbClr val="FFFFFF"/>
                </a:solidFill>
                <a:latin typeface="Times New Roman"/>
                <a:cs typeface="Times New Roman"/>
              </a:rPr>
              <a:t>Гжельская</a:t>
            </a:r>
            <a:r>
              <a:rPr sz="2300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300" spc="5" dirty="0">
                <a:solidFill>
                  <a:srgbClr val="FFFFFF"/>
                </a:solidFill>
                <a:latin typeface="Times New Roman"/>
                <a:cs typeface="Times New Roman"/>
              </a:rPr>
              <a:t>роспись</a:t>
            </a:r>
            <a:endParaRPr sz="23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Font typeface="Wingdings"/>
              <a:buChar char=""/>
              <a:tabLst>
                <a:tab pos="355600" algn="l"/>
              </a:tabLst>
            </a:pPr>
            <a:r>
              <a:rPr sz="2300" spc="-15" dirty="0">
                <a:solidFill>
                  <a:srgbClr val="FFFFFF"/>
                </a:solidFill>
                <a:latin typeface="Times New Roman"/>
                <a:cs typeface="Times New Roman"/>
              </a:rPr>
              <a:t>Жостовская</a:t>
            </a:r>
            <a:r>
              <a:rPr sz="2300" spc="-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300" spc="5" dirty="0">
                <a:solidFill>
                  <a:srgbClr val="FFFFFF"/>
                </a:solidFill>
                <a:latin typeface="Times New Roman"/>
                <a:cs typeface="Times New Roman"/>
              </a:rPr>
              <a:t>роспись</a:t>
            </a:r>
            <a:endParaRPr sz="23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Font typeface="Wingdings"/>
              <a:buChar char=""/>
              <a:tabLst>
                <a:tab pos="355600" algn="l"/>
              </a:tabLst>
            </a:pPr>
            <a:r>
              <a:rPr sz="2300" spc="-30" dirty="0">
                <a:solidFill>
                  <a:srgbClr val="FFFFFF"/>
                </a:solidFill>
                <a:latin typeface="Times New Roman"/>
                <a:cs typeface="Times New Roman"/>
              </a:rPr>
              <a:t>Хохломская</a:t>
            </a:r>
            <a:r>
              <a:rPr sz="2300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300" spc="5" dirty="0">
                <a:solidFill>
                  <a:srgbClr val="FFFFFF"/>
                </a:solidFill>
                <a:latin typeface="Times New Roman"/>
                <a:cs typeface="Times New Roman"/>
              </a:rPr>
              <a:t>роспись</a:t>
            </a:r>
            <a:endParaRPr sz="23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Font typeface="Wingdings"/>
              <a:buChar char=""/>
              <a:tabLst>
                <a:tab pos="355600" algn="l"/>
              </a:tabLst>
            </a:pPr>
            <a:r>
              <a:rPr sz="2300" spc="-20" dirty="0">
                <a:solidFill>
                  <a:srgbClr val="FFFFFF"/>
                </a:solidFill>
                <a:latin typeface="Times New Roman"/>
                <a:cs typeface="Times New Roman"/>
              </a:rPr>
              <a:t>Полхов </a:t>
            </a:r>
            <a:r>
              <a:rPr sz="2300" spc="5" dirty="0">
                <a:solidFill>
                  <a:srgbClr val="FFFFFF"/>
                </a:solidFill>
                <a:latin typeface="Times New Roman"/>
                <a:cs typeface="Times New Roman"/>
              </a:rPr>
              <a:t>— </a:t>
            </a:r>
            <a:r>
              <a:rPr sz="2300" spc="-10" dirty="0">
                <a:solidFill>
                  <a:srgbClr val="FFFFFF"/>
                </a:solidFill>
                <a:latin typeface="Times New Roman"/>
                <a:cs typeface="Times New Roman"/>
              </a:rPr>
              <a:t>Майданская</a:t>
            </a:r>
            <a:r>
              <a:rPr sz="230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300" spc="10" dirty="0">
                <a:solidFill>
                  <a:srgbClr val="FFFFFF"/>
                </a:solidFill>
                <a:latin typeface="Times New Roman"/>
                <a:cs typeface="Times New Roman"/>
              </a:rPr>
              <a:t>роспись</a:t>
            </a:r>
            <a:endParaRPr sz="2300">
              <a:latin typeface="Times New Roman"/>
              <a:cs typeface="Times New Roman"/>
            </a:endParaRPr>
          </a:p>
          <a:p>
            <a:pPr marL="355600" indent="-342900">
              <a:lnSpc>
                <a:spcPts val="2750"/>
              </a:lnSpc>
              <a:buFont typeface="Wingdings"/>
              <a:buChar char=""/>
              <a:tabLst>
                <a:tab pos="355600" algn="l"/>
              </a:tabLst>
            </a:pPr>
            <a:r>
              <a:rPr sz="2300" spc="-30" dirty="0">
                <a:solidFill>
                  <a:srgbClr val="FFFFFF"/>
                </a:solidFill>
                <a:latin typeface="Times New Roman"/>
                <a:cs typeface="Times New Roman"/>
              </a:rPr>
              <a:t>Городецкая</a:t>
            </a:r>
            <a:r>
              <a:rPr sz="2300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300" spc="5" dirty="0">
                <a:solidFill>
                  <a:srgbClr val="FFFFFF"/>
                </a:solidFill>
                <a:latin typeface="Times New Roman"/>
                <a:cs typeface="Times New Roman"/>
              </a:rPr>
              <a:t>роспись</a:t>
            </a:r>
            <a:endParaRPr sz="2300">
              <a:latin typeface="Times New Roman"/>
              <a:cs typeface="Times New Roman"/>
            </a:endParaRPr>
          </a:p>
          <a:p>
            <a:pPr marL="1739264">
              <a:lnSpc>
                <a:spcPts val="3229"/>
              </a:lnSpc>
              <a:tabLst>
                <a:tab pos="4402455" algn="l"/>
              </a:tabLst>
            </a:pPr>
            <a:r>
              <a:rPr sz="2700" spc="-10" dirty="0">
                <a:solidFill>
                  <a:srgbClr val="FFFFFF"/>
                </a:solidFill>
                <a:latin typeface="Times New Roman"/>
                <a:cs typeface="Times New Roman"/>
              </a:rPr>
              <a:t>Заключительный	</a:t>
            </a:r>
            <a:r>
              <a:rPr sz="2700" dirty="0">
                <a:solidFill>
                  <a:srgbClr val="FFFFFF"/>
                </a:solidFill>
                <a:latin typeface="Times New Roman"/>
                <a:cs typeface="Times New Roman"/>
              </a:rPr>
              <a:t>-</a:t>
            </a:r>
            <a:r>
              <a:rPr sz="2700" spc="-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00" dirty="0">
                <a:solidFill>
                  <a:srgbClr val="FFFFFF"/>
                </a:solidFill>
                <a:latin typeface="Times New Roman"/>
                <a:cs typeface="Times New Roman"/>
              </a:rPr>
              <a:t>презентация</a:t>
            </a:r>
            <a:endParaRPr sz="27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93645" y="194894"/>
            <a:ext cx="416052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10" dirty="0"/>
              <a:t>Участие</a:t>
            </a:r>
            <a:r>
              <a:rPr sz="4000" spc="-45" dirty="0"/>
              <a:t> </a:t>
            </a:r>
            <a:r>
              <a:rPr sz="4000" spc="-15" dirty="0"/>
              <a:t>родителей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535940" y="1609166"/>
            <a:ext cx="7487284" cy="4427220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355600" marR="5080" indent="-342900">
              <a:lnSpc>
                <a:spcPct val="102200"/>
              </a:lnSpc>
              <a:spcBef>
                <a:spcPts val="20"/>
              </a:spcBef>
              <a:tabLst>
                <a:tab pos="873760" algn="l"/>
              </a:tabLst>
            </a:pPr>
            <a:r>
              <a:rPr sz="3200" spc="-125" dirty="0">
                <a:solidFill>
                  <a:srgbClr val="FFFFFF"/>
                </a:solidFill>
                <a:latin typeface="Arial"/>
                <a:cs typeface="Arial"/>
              </a:rPr>
              <a:t>1.		</a:t>
            </a:r>
            <a:r>
              <a:rPr sz="3200" spc="-5" dirty="0">
                <a:solidFill>
                  <a:srgbClr val="FFFFFF"/>
                </a:solidFill>
                <a:latin typeface="Times New Roman"/>
                <a:cs typeface="Times New Roman"/>
              </a:rPr>
              <a:t>Участие </a:t>
            </a: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в </a:t>
            </a:r>
            <a:r>
              <a:rPr sz="3200" spc="10" dirty="0">
                <a:solidFill>
                  <a:srgbClr val="FFFFFF"/>
                </a:solidFill>
                <a:latin typeface="Times New Roman"/>
                <a:cs typeface="Times New Roman"/>
              </a:rPr>
              <a:t>сборе </a:t>
            </a:r>
            <a:r>
              <a:rPr sz="320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предметов </a:t>
            </a:r>
            <a:r>
              <a:rPr sz="3200" spc="-20" dirty="0">
                <a:solidFill>
                  <a:srgbClr val="FFFFFF"/>
                </a:solidFill>
                <a:latin typeface="Times New Roman"/>
                <a:cs typeface="Times New Roman"/>
              </a:rPr>
              <a:t>народного  </a:t>
            </a:r>
            <a:r>
              <a:rPr sz="3200" spc="-5" dirty="0">
                <a:solidFill>
                  <a:srgbClr val="FFFFFF"/>
                </a:solidFill>
                <a:latin typeface="Times New Roman"/>
                <a:cs typeface="Times New Roman"/>
              </a:rPr>
              <a:t>творчества.</a:t>
            </a:r>
            <a:endParaRPr sz="32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AutoNum type="arabicPeriod" startAt="3"/>
              <a:tabLst>
                <a:tab pos="924560" algn="l"/>
                <a:tab pos="925194" algn="l"/>
              </a:tabLst>
            </a:pPr>
            <a:r>
              <a:rPr sz="3200" spc="-30" dirty="0">
                <a:solidFill>
                  <a:srgbClr val="FFFFFF"/>
                </a:solidFill>
                <a:latin typeface="Times New Roman"/>
                <a:cs typeface="Times New Roman"/>
              </a:rPr>
              <a:t>Консультирование</a:t>
            </a:r>
            <a:r>
              <a:rPr sz="3200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Times New Roman"/>
                <a:cs typeface="Times New Roman"/>
              </a:rPr>
              <a:t>родителей.</a:t>
            </a:r>
            <a:endParaRPr sz="3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lr>
                <a:srgbClr val="FFFFFF"/>
              </a:buClr>
              <a:buFont typeface="Times New Roman"/>
              <a:buAutoNum type="arabicPeriod" startAt="3"/>
            </a:pPr>
            <a:endParaRPr sz="4650">
              <a:latin typeface="Times New Roman"/>
              <a:cs typeface="Times New Roman"/>
            </a:endParaRPr>
          </a:p>
          <a:p>
            <a:pPr marL="417830" indent="-405130">
              <a:lnSpc>
                <a:spcPct val="100000"/>
              </a:lnSpc>
              <a:buAutoNum type="arabicPeriod" startAt="3"/>
              <a:tabLst>
                <a:tab pos="418465" algn="l"/>
              </a:tabLst>
            </a:pPr>
            <a:r>
              <a:rPr sz="3200" spc="-5" dirty="0">
                <a:solidFill>
                  <a:srgbClr val="FFFFFF"/>
                </a:solidFill>
                <a:latin typeface="Times New Roman"/>
                <a:cs typeface="Times New Roman"/>
              </a:rPr>
              <a:t>Встреча </a:t>
            </a: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с </a:t>
            </a:r>
            <a:r>
              <a:rPr sz="3200" spc="5" dirty="0">
                <a:solidFill>
                  <a:srgbClr val="FFFFFF"/>
                </a:solidFill>
                <a:latin typeface="Times New Roman"/>
                <a:cs typeface="Times New Roman"/>
              </a:rPr>
              <a:t>интересными</a:t>
            </a:r>
            <a:r>
              <a:rPr sz="3200" spc="-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spc="-25" dirty="0">
                <a:solidFill>
                  <a:srgbClr val="FFFFFF"/>
                </a:solidFill>
                <a:latin typeface="Times New Roman"/>
                <a:cs typeface="Times New Roman"/>
              </a:rPr>
              <a:t>людьми.</a:t>
            </a:r>
            <a:endParaRPr sz="3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lr>
                <a:srgbClr val="FFFFFF"/>
              </a:buClr>
              <a:buFont typeface="Times New Roman"/>
              <a:buAutoNum type="arabicPeriod" startAt="3"/>
            </a:pPr>
            <a:endParaRPr sz="4650">
              <a:latin typeface="Times New Roman"/>
              <a:cs typeface="Times New Roman"/>
            </a:endParaRPr>
          </a:p>
          <a:p>
            <a:pPr marL="355600" marR="2411730" indent="-342900">
              <a:lnSpc>
                <a:spcPct val="100000"/>
              </a:lnSpc>
              <a:buAutoNum type="arabicPeriod" startAt="3"/>
              <a:tabLst>
                <a:tab pos="418465" algn="l"/>
              </a:tabLst>
            </a:pP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Мастер-класс для детей</a:t>
            </a:r>
            <a:r>
              <a:rPr sz="3200" spc="-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Times New Roman"/>
                <a:cs typeface="Times New Roman"/>
              </a:rPr>
              <a:t>по  </a:t>
            </a:r>
            <a:r>
              <a:rPr sz="3200" spc="-10" dirty="0">
                <a:solidFill>
                  <a:srgbClr val="FFFFFF"/>
                </a:solidFill>
                <a:latin typeface="Times New Roman"/>
                <a:cs typeface="Times New Roman"/>
              </a:rPr>
              <a:t>кружевоплетению.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858000" y="2571724"/>
            <a:ext cx="1343025" cy="10072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12667" y="398144"/>
            <a:ext cx="245999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Игры и</a:t>
            </a:r>
            <a:r>
              <a:rPr spc="-65" dirty="0"/>
              <a:t> </a:t>
            </a:r>
            <a:r>
              <a:rPr spc="5" dirty="0"/>
              <a:t>пособия</a:t>
            </a:r>
          </a:p>
        </p:txBody>
      </p:sp>
      <p:sp>
        <p:nvSpPr>
          <p:cNvPr id="3" name="object 3"/>
          <p:cNvSpPr/>
          <p:nvPr/>
        </p:nvSpPr>
        <p:spPr>
          <a:xfrm>
            <a:off x="5715000" y="928750"/>
            <a:ext cx="3215258" cy="241134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14287" y="928624"/>
            <a:ext cx="3160141" cy="23702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929376" y="4429112"/>
            <a:ext cx="2945383" cy="22090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14287" y="4429175"/>
            <a:ext cx="2796032" cy="209702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071748" y="3071876"/>
            <a:ext cx="2829179" cy="212178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849" y="214249"/>
            <a:ext cx="3105150" cy="232892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786501" y="214249"/>
            <a:ext cx="3009900" cy="22574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14287" y="4071975"/>
            <a:ext cx="3357626" cy="25181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413247" y="3970883"/>
            <a:ext cx="3390900" cy="254317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071748" y="2071751"/>
            <a:ext cx="3040633" cy="228041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73302" y="478358"/>
            <a:ext cx="700405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20" dirty="0"/>
              <a:t>Экскурсия </a:t>
            </a:r>
            <a:r>
              <a:rPr sz="4400" dirty="0"/>
              <a:t>в </a:t>
            </a:r>
            <a:r>
              <a:rPr sz="4400" spc="-50" dirty="0"/>
              <a:t>городской</a:t>
            </a:r>
            <a:r>
              <a:rPr sz="4400" spc="-110" dirty="0"/>
              <a:t> </a:t>
            </a:r>
            <a:r>
              <a:rPr sz="4400" dirty="0"/>
              <a:t>музей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500037" y="1357249"/>
            <a:ext cx="3571875" cy="26789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143250" y="4143425"/>
            <a:ext cx="3231642" cy="24236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643501" y="1428750"/>
            <a:ext cx="3143250" cy="235750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07385" y="478358"/>
            <a:ext cx="373126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В </a:t>
            </a:r>
            <a:r>
              <a:rPr sz="4400" spc="-5" dirty="0"/>
              <a:t>театре</a:t>
            </a:r>
            <a:r>
              <a:rPr sz="4400" spc="-90" dirty="0"/>
              <a:t> </a:t>
            </a:r>
            <a:r>
              <a:rPr sz="4400" dirty="0"/>
              <a:t>драмы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571474" y="4143324"/>
            <a:ext cx="3295650" cy="247180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143500" y="1500124"/>
            <a:ext cx="3214751" cy="241109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71474" y="1500124"/>
            <a:ext cx="3200400" cy="24003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143500" y="4143400"/>
            <a:ext cx="3184017" cy="238798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41600" marR="5080" indent="-2160270">
              <a:lnSpc>
                <a:spcPct val="100000"/>
              </a:lnSpc>
              <a:spcBef>
                <a:spcPts val="95"/>
              </a:spcBef>
            </a:pPr>
            <a:r>
              <a:rPr sz="4000" spc="-20" dirty="0"/>
              <a:t>Экскурсия </a:t>
            </a:r>
            <a:r>
              <a:rPr sz="4000" spc="-5" dirty="0"/>
              <a:t>в </a:t>
            </a:r>
            <a:r>
              <a:rPr sz="4000" dirty="0"/>
              <a:t>музей </a:t>
            </a:r>
            <a:r>
              <a:rPr sz="4000" spc="-20" dirty="0"/>
              <a:t>народной  </a:t>
            </a:r>
            <a:r>
              <a:rPr sz="4000" spc="-10" dirty="0"/>
              <a:t>игрушки</a:t>
            </a:r>
            <a:endParaRPr sz="4000"/>
          </a:p>
        </p:txBody>
      </p:sp>
      <p:sp>
        <p:nvSpPr>
          <p:cNvPr id="3" name="object 3"/>
          <p:cNvSpPr/>
          <p:nvPr/>
        </p:nvSpPr>
        <p:spPr>
          <a:xfrm>
            <a:off x="5429250" y="1571625"/>
            <a:ext cx="3390900" cy="25431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85875" y="4071899"/>
            <a:ext cx="3571875" cy="264325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14287" y="1428750"/>
            <a:ext cx="3405759" cy="25542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143500" y="4214850"/>
            <a:ext cx="3303015" cy="247726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52322" y="512191"/>
            <a:ext cx="7436484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10" dirty="0"/>
              <a:t>Посещение </a:t>
            </a:r>
            <a:r>
              <a:rPr sz="4000" spc="-50" dirty="0"/>
              <a:t>городской</a:t>
            </a:r>
            <a:r>
              <a:rPr sz="4000" spc="-45" dirty="0"/>
              <a:t> </a:t>
            </a:r>
            <a:r>
              <a:rPr sz="4000" spc="-25" dirty="0"/>
              <a:t>библиотеки</a:t>
            </a:r>
            <a:endParaRPr sz="4000"/>
          </a:p>
        </p:txBody>
      </p:sp>
      <p:sp>
        <p:nvSpPr>
          <p:cNvPr id="3" name="object 3"/>
          <p:cNvSpPr/>
          <p:nvPr/>
        </p:nvSpPr>
        <p:spPr>
          <a:xfrm>
            <a:off x="1554733" y="1600136"/>
            <a:ext cx="6034659" cy="452602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4000" spc="-5" dirty="0"/>
              <a:t>Занятие</a:t>
            </a:r>
            <a:endParaRPr sz="4000"/>
          </a:p>
          <a:p>
            <a:pPr algn="ctr">
              <a:lnSpc>
                <a:spcPct val="100000"/>
              </a:lnSpc>
            </a:pPr>
            <a:r>
              <a:rPr sz="4000" spc="-10" dirty="0"/>
              <a:t>«Золотая</a:t>
            </a:r>
            <a:r>
              <a:rPr sz="4000" spc="-95" dirty="0"/>
              <a:t> </a:t>
            </a:r>
            <a:r>
              <a:rPr sz="4000" spc="-45" dirty="0"/>
              <a:t>хохлома»</a:t>
            </a:r>
            <a:endParaRPr sz="4000"/>
          </a:p>
        </p:txBody>
      </p:sp>
      <p:sp>
        <p:nvSpPr>
          <p:cNvPr id="3" name="object 3"/>
          <p:cNvSpPr/>
          <p:nvPr/>
        </p:nvSpPr>
        <p:spPr>
          <a:xfrm>
            <a:off x="4500498" y="1428750"/>
            <a:ext cx="3317366" cy="248805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85787" y="1428750"/>
            <a:ext cx="3333750" cy="25003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643123" y="4061218"/>
            <a:ext cx="3500501" cy="262534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37133" y="512191"/>
            <a:ext cx="7874634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/>
              <a:t>Персональная </a:t>
            </a:r>
            <a:r>
              <a:rPr sz="4000" spc="-10" dirty="0"/>
              <a:t>вставка </a:t>
            </a:r>
            <a:r>
              <a:rPr sz="4000" spc="5" dirty="0"/>
              <a:t>Носовой </a:t>
            </a:r>
            <a:r>
              <a:rPr sz="4000" spc="-5" dirty="0"/>
              <a:t>Е.Н.</a:t>
            </a:r>
            <a:endParaRPr sz="4000"/>
          </a:p>
        </p:txBody>
      </p:sp>
      <p:sp>
        <p:nvSpPr>
          <p:cNvPr id="3" name="object 3"/>
          <p:cNvSpPr/>
          <p:nvPr/>
        </p:nvSpPr>
        <p:spPr>
          <a:xfrm>
            <a:off x="1554733" y="1600136"/>
            <a:ext cx="6034659" cy="452602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355215" marR="5080" indent="-1701164">
              <a:lnSpc>
                <a:spcPct val="100000"/>
              </a:lnSpc>
              <a:spcBef>
                <a:spcPts val="95"/>
              </a:spcBef>
            </a:pPr>
            <a:r>
              <a:rPr sz="4000" spc="-30" dirty="0"/>
              <a:t>Знакомство </a:t>
            </a:r>
            <a:r>
              <a:rPr sz="4000" spc="-5" dirty="0"/>
              <a:t>с </a:t>
            </a:r>
            <a:r>
              <a:rPr sz="4000" spc="-10" dirty="0"/>
              <a:t>плетением на  </a:t>
            </a:r>
            <a:r>
              <a:rPr sz="4000" spc="-35" dirty="0"/>
              <a:t>коклюшках</a:t>
            </a:r>
            <a:endParaRPr sz="4000"/>
          </a:p>
        </p:txBody>
      </p:sp>
      <p:sp>
        <p:nvSpPr>
          <p:cNvPr id="3" name="object 3"/>
          <p:cNvSpPr/>
          <p:nvPr/>
        </p:nvSpPr>
        <p:spPr>
          <a:xfrm>
            <a:off x="4929251" y="1500124"/>
            <a:ext cx="3088767" cy="23399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43248" y="4000500"/>
            <a:ext cx="2000250" cy="258800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5724" y="4286262"/>
            <a:ext cx="3143250" cy="23717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57224" y="1643126"/>
            <a:ext cx="3071876" cy="2286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000750" y="4214761"/>
            <a:ext cx="2857500" cy="236702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98498" y="342137"/>
            <a:ext cx="5831205" cy="123253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890269" marR="5080" indent="-878205">
              <a:lnSpc>
                <a:spcPts val="4710"/>
              </a:lnSpc>
              <a:spcBef>
                <a:spcPts val="325"/>
              </a:spcBef>
            </a:pPr>
            <a:r>
              <a:rPr sz="4000" spc="-5" dirty="0"/>
              <a:t>Мастер-класс для детей </a:t>
            </a:r>
            <a:r>
              <a:rPr sz="4000" spc="-10" dirty="0"/>
              <a:t>по  </a:t>
            </a:r>
            <a:r>
              <a:rPr sz="4000" spc="-15" dirty="0"/>
              <a:t>кружевоплетению.</a:t>
            </a:r>
            <a:endParaRPr sz="4000"/>
          </a:p>
        </p:txBody>
      </p:sp>
      <p:sp>
        <p:nvSpPr>
          <p:cNvPr id="3" name="object 3"/>
          <p:cNvSpPr/>
          <p:nvPr/>
        </p:nvSpPr>
        <p:spPr>
          <a:xfrm>
            <a:off x="357162" y="4214812"/>
            <a:ext cx="3286125" cy="24648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85787" y="1643126"/>
            <a:ext cx="3286125" cy="24645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929251" y="1714500"/>
            <a:ext cx="3165475" cy="237426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286375" y="4214774"/>
            <a:ext cx="3357626" cy="250037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99766" y="194894"/>
            <a:ext cx="374713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/>
              <a:t>Наше</a:t>
            </a:r>
            <a:r>
              <a:rPr sz="4000" spc="-55" dirty="0"/>
              <a:t> </a:t>
            </a:r>
            <a:r>
              <a:rPr sz="4000" spc="-10" dirty="0"/>
              <a:t>творчество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330200" y="970026"/>
            <a:ext cx="70815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477385" algn="l"/>
              </a:tabLst>
            </a:pPr>
            <a:r>
              <a:rPr sz="2400" b="1" dirty="0">
                <a:solidFill>
                  <a:srgbClr val="FFFFFF"/>
                </a:solidFill>
                <a:latin typeface="Times New Roman"/>
                <a:cs typeface="Times New Roman"/>
              </a:rPr>
              <a:t>«Дорога</a:t>
            </a:r>
            <a:r>
              <a:rPr sz="2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FFFFFF"/>
                </a:solidFill>
                <a:latin typeface="Times New Roman"/>
                <a:cs typeface="Times New Roman"/>
              </a:rPr>
              <a:t>к </a:t>
            </a:r>
            <a:r>
              <a:rPr sz="2400" b="1" spc="5" dirty="0">
                <a:solidFill>
                  <a:srgbClr val="FFFFFF"/>
                </a:solidFill>
                <a:latin typeface="Times New Roman"/>
                <a:cs typeface="Times New Roman"/>
              </a:rPr>
              <a:t>храму»	</a:t>
            </a:r>
            <a:r>
              <a:rPr sz="2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«Золотая</a:t>
            </a:r>
            <a:r>
              <a:rPr sz="2400" b="1" spc="-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хохлома»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79514" y="1412875"/>
            <a:ext cx="3096387" cy="232219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364098" y="1412747"/>
            <a:ext cx="3177667" cy="238328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555748" y="4221086"/>
            <a:ext cx="3226307" cy="24197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346705" y="3809238"/>
            <a:ext cx="365315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35" dirty="0">
                <a:solidFill>
                  <a:srgbClr val="FFFFFF"/>
                </a:solidFill>
                <a:latin typeface="Times New Roman"/>
                <a:cs typeface="Times New Roman"/>
              </a:rPr>
              <a:t>«Узоры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для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плетения на</a:t>
            </a:r>
            <a:r>
              <a:rPr sz="18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Times New Roman"/>
                <a:cs typeface="Times New Roman"/>
              </a:rPr>
              <a:t>коклюшках»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83077" y="281381"/>
            <a:ext cx="25539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20" dirty="0">
                <a:solidFill>
                  <a:srgbClr val="FFFFFF"/>
                </a:solidFill>
                <a:latin typeface="Times New Roman"/>
                <a:cs typeface="Times New Roman"/>
              </a:rPr>
              <a:t>Сказочная</a:t>
            </a:r>
            <a:r>
              <a:rPr sz="2800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Times New Roman"/>
                <a:cs typeface="Times New Roman"/>
              </a:rPr>
              <a:t>гжель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355085" y="3444620"/>
            <a:ext cx="32035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FFFFFF"/>
                </a:solidFill>
                <a:latin typeface="Times New Roman"/>
                <a:cs typeface="Times New Roman"/>
              </a:rPr>
              <a:t>Мастерим </a:t>
            </a:r>
            <a:r>
              <a:rPr sz="2400" spc="-15" dirty="0">
                <a:solidFill>
                  <a:srgbClr val="FFFFFF"/>
                </a:solidFill>
                <a:latin typeface="Times New Roman"/>
                <a:cs typeface="Times New Roman"/>
              </a:rPr>
              <a:t>подарок</a:t>
            </a:r>
            <a:r>
              <a:rPr sz="2400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маме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228207" y="4581106"/>
            <a:ext cx="2592323" cy="194424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1523" y="4653102"/>
            <a:ext cx="2592324" cy="194424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31820" y="4239031"/>
            <a:ext cx="2798953" cy="209931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160" marR="5080" algn="ctr">
              <a:lnSpc>
                <a:spcPct val="100000"/>
              </a:lnSpc>
              <a:spcBef>
                <a:spcPts val="95"/>
              </a:spcBef>
            </a:pPr>
            <a:r>
              <a:rPr spc="-30" dirty="0"/>
              <a:t>Конкурс </a:t>
            </a:r>
            <a:r>
              <a:rPr spc="-10" dirty="0"/>
              <a:t>«Декоративно-прикладное искусство»  </a:t>
            </a:r>
            <a:r>
              <a:rPr spc="-35" dirty="0"/>
              <a:t>Тема: </a:t>
            </a:r>
            <a:r>
              <a:rPr spc="-5" dirty="0"/>
              <a:t>«Наш </a:t>
            </a:r>
            <a:r>
              <a:rPr spc="-10" dirty="0"/>
              <a:t>любимый</a:t>
            </a:r>
            <a:r>
              <a:rPr spc="55" dirty="0"/>
              <a:t> </a:t>
            </a:r>
            <a:r>
              <a:rPr spc="-5" dirty="0"/>
              <a:t>Саров»</a:t>
            </a: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pc="-15" dirty="0"/>
              <a:t>второе</a:t>
            </a:r>
            <a:r>
              <a:rPr spc="-25" dirty="0"/>
              <a:t> </a:t>
            </a:r>
            <a:r>
              <a:rPr dirty="0"/>
              <a:t>место</a:t>
            </a:r>
          </a:p>
        </p:txBody>
      </p:sp>
      <p:sp>
        <p:nvSpPr>
          <p:cNvPr id="3" name="object 3"/>
          <p:cNvSpPr/>
          <p:nvPr/>
        </p:nvSpPr>
        <p:spPr>
          <a:xfrm>
            <a:off x="214287" y="1714500"/>
            <a:ext cx="2686050" cy="20144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14287" y="4000474"/>
            <a:ext cx="2678684" cy="200901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357498" y="4000563"/>
            <a:ext cx="1941322" cy="258838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000750" y="3929049"/>
            <a:ext cx="2030602" cy="270751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500373" y="1571497"/>
            <a:ext cx="1746630" cy="232892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000750" y="1500124"/>
            <a:ext cx="1693036" cy="225742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8683" y="365201"/>
            <a:ext cx="664845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/>
              <a:t>Мини-музей </a:t>
            </a:r>
            <a:r>
              <a:rPr sz="2400" spc="-10" dirty="0"/>
              <a:t>«Промыслы </a:t>
            </a:r>
            <a:r>
              <a:rPr sz="2400" spc="-25" dirty="0"/>
              <a:t>Нижегородской</a:t>
            </a:r>
            <a:r>
              <a:rPr sz="2400" dirty="0"/>
              <a:t> </a:t>
            </a:r>
            <a:r>
              <a:rPr sz="2400" spc="-15" dirty="0"/>
              <a:t>области»</a:t>
            </a:r>
            <a:endParaRPr sz="2400"/>
          </a:p>
        </p:txBody>
      </p:sp>
      <p:sp>
        <p:nvSpPr>
          <p:cNvPr id="3" name="object 3"/>
          <p:cNvSpPr/>
          <p:nvPr/>
        </p:nvSpPr>
        <p:spPr>
          <a:xfrm>
            <a:off x="2627757" y="1052830"/>
            <a:ext cx="2747518" cy="20605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9514" y="980821"/>
            <a:ext cx="2207133" cy="294284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1523" y="4365129"/>
            <a:ext cx="2711196" cy="203339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860035" y="4257116"/>
            <a:ext cx="3179952" cy="238493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923158" y="3308095"/>
            <a:ext cx="5313680" cy="7499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85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Презентация</a:t>
            </a:r>
            <a:r>
              <a:rPr sz="2400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imes New Roman"/>
                <a:cs typeface="Times New Roman"/>
              </a:rPr>
              <a:t>проекта: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ts val="2850"/>
              </a:lnSpc>
            </a:pPr>
            <a:r>
              <a:rPr sz="2400" spc="-10" dirty="0">
                <a:solidFill>
                  <a:srgbClr val="FFFFFF"/>
                </a:solidFill>
                <a:latin typeface="Times New Roman"/>
                <a:cs typeface="Times New Roman"/>
              </a:rPr>
              <a:t>Экскурсии </a:t>
            </a:r>
            <a:r>
              <a:rPr sz="2400" spc="-5" dirty="0">
                <a:solidFill>
                  <a:srgbClr val="FFFFFF"/>
                </a:solidFill>
                <a:latin typeface="Times New Roman"/>
                <a:cs typeface="Times New Roman"/>
              </a:rPr>
              <a:t>по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мини-музею для</a:t>
            </a:r>
            <a:r>
              <a:rPr sz="2400" spc="-1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imes New Roman"/>
                <a:cs typeface="Times New Roman"/>
              </a:rPr>
              <a:t>малышей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497960" y="572770"/>
            <a:ext cx="221932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Список</a:t>
            </a:r>
            <a:r>
              <a:rPr sz="200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литературы: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02437" y="877570"/>
            <a:ext cx="243840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422275" algn="l"/>
                <a:tab pos="1191895" algn="l"/>
              </a:tabLst>
            </a:pP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1.	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М.Ф.	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Литвинова.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33141" y="877570"/>
            <a:ext cx="43694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096010" algn="l"/>
                <a:tab pos="2359660" algn="l"/>
                <a:tab pos="3816985" algn="l"/>
              </a:tabLst>
            </a:pP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Рус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с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к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и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е	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нар</a:t>
            </a:r>
            <a:r>
              <a:rPr sz="2000" spc="-55" dirty="0">
                <a:solidFill>
                  <a:srgbClr val="FFFFFF"/>
                </a:solidFill>
                <a:latin typeface="Times New Roman"/>
                <a:cs typeface="Times New Roman"/>
              </a:rPr>
              <a:t>о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дн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ы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е	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п</a:t>
            </a:r>
            <a:r>
              <a:rPr sz="2000" spc="-60" dirty="0">
                <a:solidFill>
                  <a:srgbClr val="FFFFFF"/>
                </a:solidFill>
                <a:latin typeface="Times New Roman"/>
                <a:cs typeface="Times New Roman"/>
              </a:rPr>
              <a:t>о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движ</a:t>
            </a:r>
            <a:r>
              <a:rPr sz="2000" spc="10" dirty="0">
                <a:solidFill>
                  <a:srgbClr val="FFFFFF"/>
                </a:solidFill>
                <a:latin typeface="Times New Roman"/>
                <a:cs typeface="Times New Roman"/>
              </a:rPr>
              <a:t>н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ые	</a:t>
            </a:r>
            <a:r>
              <a:rPr sz="2000" spc="5" dirty="0">
                <a:solidFill>
                  <a:srgbClr val="FFFFFF"/>
                </a:solidFill>
                <a:latin typeface="Times New Roman"/>
                <a:cs typeface="Times New Roman"/>
              </a:rPr>
              <a:t>и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гры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95361" y="877570"/>
            <a:ext cx="12198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603885" algn="l"/>
              </a:tabLst>
            </a:pP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для	детей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02437" y="1182370"/>
            <a:ext cx="841438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789430" algn="l"/>
              </a:tabLst>
            </a:pPr>
            <a:r>
              <a:rPr sz="2000" spc="-20" dirty="0">
                <a:solidFill>
                  <a:srgbClr val="FFFFFF"/>
                </a:solidFill>
                <a:latin typeface="Times New Roman"/>
                <a:cs typeface="Times New Roman"/>
              </a:rPr>
              <a:t>дошкольного</a:t>
            </a:r>
            <a:r>
              <a:rPr sz="2000" spc="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и	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младшего </a:t>
            </a:r>
            <a:r>
              <a:rPr sz="2000" spc="-20" dirty="0">
                <a:solidFill>
                  <a:srgbClr val="FFFFFF"/>
                </a:solidFill>
                <a:latin typeface="Times New Roman"/>
                <a:cs typeface="Times New Roman"/>
              </a:rPr>
              <a:t>школьного 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возраста: 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Практическое 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пособие. –</a:t>
            </a:r>
            <a:r>
              <a:rPr sz="2000" spc="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М.: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2437" y="1487246"/>
            <a:ext cx="3580129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643380" algn="l"/>
              </a:tabLst>
            </a:pP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Айрис-пресс,	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2003О.Л.Князева,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135373" y="1487246"/>
            <a:ext cx="359791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478790" algn="l"/>
                <a:tab pos="891540" algn="l"/>
                <a:tab pos="2185670" algn="l"/>
              </a:tabLst>
            </a:pP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М.	Д.	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Маханева.	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Приобщение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84921" y="1487246"/>
            <a:ext cx="92964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792480" algn="l"/>
              </a:tabLst>
            </a:pP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дет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е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й	к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02437" y="1792351"/>
            <a:ext cx="8413115" cy="45993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  <a:tabLst>
                <a:tab pos="1071245" algn="l"/>
                <a:tab pos="2105025" algn="l"/>
                <a:tab pos="3310254" algn="l"/>
                <a:tab pos="4566920" algn="l"/>
                <a:tab pos="6026785" algn="l"/>
              </a:tabLst>
            </a:pP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ис</a:t>
            </a:r>
            <a:r>
              <a:rPr sz="2000" spc="-35" dirty="0">
                <a:solidFill>
                  <a:srgbClr val="FFFFFF"/>
                </a:solidFill>
                <a:latin typeface="Times New Roman"/>
                <a:cs typeface="Times New Roman"/>
              </a:rPr>
              <a:t>т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о</a:t>
            </a:r>
            <a:r>
              <a:rPr sz="2000" spc="-35" dirty="0">
                <a:solidFill>
                  <a:srgbClr val="FFFFFF"/>
                </a:solidFill>
                <a:latin typeface="Times New Roman"/>
                <a:cs typeface="Times New Roman"/>
              </a:rPr>
              <a:t>к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ам	</a:t>
            </a:r>
            <a:r>
              <a:rPr sz="2000" spc="-20" dirty="0">
                <a:solidFill>
                  <a:srgbClr val="FFFFFF"/>
                </a:solidFill>
                <a:latin typeface="Times New Roman"/>
                <a:cs typeface="Times New Roman"/>
              </a:rPr>
              <a:t>р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у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с</a:t>
            </a:r>
            <a:r>
              <a:rPr sz="2000" spc="-15" dirty="0">
                <a:solidFill>
                  <a:srgbClr val="FFFFFF"/>
                </a:solidFill>
                <a:latin typeface="Times New Roman"/>
                <a:cs typeface="Times New Roman"/>
              </a:rPr>
              <a:t>с</a:t>
            </a:r>
            <a:r>
              <a:rPr sz="2000" spc="-100" dirty="0">
                <a:solidFill>
                  <a:srgbClr val="FFFFFF"/>
                </a:solidFill>
                <a:latin typeface="Times New Roman"/>
                <a:cs typeface="Times New Roman"/>
              </a:rPr>
              <a:t>к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ой	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на</a:t>
            </a:r>
            <a:r>
              <a:rPr sz="2000" spc="-15" dirty="0">
                <a:solidFill>
                  <a:srgbClr val="FFFFFF"/>
                </a:solidFill>
                <a:latin typeface="Times New Roman"/>
                <a:cs typeface="Times New Roman"/>
              </a:rPr>
              <a:t>р</a:t>
            </a:r>
            <a:r>
              <a:rPr sz="2000" spc="-55" dirty="0">
                <a:solidFill>
                  <a:srgbClr val="FFFFFF"/>
                </a:solidFill>
                <a:latin typeface="Times New Roman"/>
                <a:cs typeface="Times New Roman"/>
              </a:rPr>
              <a:t>о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дн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о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й	</a:t>
            </a:r>
            <a:r>
              <a:rPr sz="2000" spc="-30" dirty="0">
                <a:solidFill>
                  <a:srgbClr val="FFFFFF"/>
                </a:solidFill>
                <a:latin typeface="Times New Roman"/>
                <a:cs typeface="Times New Roman"/>
              </a:rPr>
              <a:t>к</a:t>
            </a:r>
            <a:r>
              <a:rPr sz="2000" spc="-95" dirty="0">
                <a:solidFill>
                  <a:srgbClr val="FFFFFF"/>
                </a:solidFill>
                <a:latin typeface="Times New Roman"/>
                <a:cs typeface="Times New Roman"/>
              </a:rPr>
              <a:t>у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л</a:t>
            </a:r>
            <a:r>
              <a:rPr sz="2000" spc="-80" dirty="0">
                <a:solidFill>
                  <a:srgbClr val="FFFFFF"/>
                </a:solidFill>
                <a:latin typeface="Times New Roman"/>
                <a:cs typeface="Times New Roman"/>
              </a:rPr>
              <a:t>ь</a:t>
            </a:r>
            <a:r>
              <a:rPr sz="2000" spc="-25" dirty="0">
                <a:solidFill>
                  <a:srgbClr val="FFFFFF"/>
                </a:solidFill>
                <a:latin typeface="Times New Roman"/>
                <a:cs typeface="Times New Roman"/>
              </a:rPr>
              <a:t>т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уры:	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П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р</a:t>
            </a:r>
            <a:r>
              <a:rPr sz="2000" spc="10" dirty="0">
                <a:solidFill>
                  <a:srgbClr val="FFFFFF"/>
                </a:solidFill>
                <a:latin typeface="Times New Roman"/>
                <a:cs typeface="Times New Roman"/>
              </a:rPr>
              <a:t>о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гр</a:t>
            </a:r>
            <a:r>
              <a:rPr sz="2000" spc="-15" dirty="0">
                <a:solidFill>
                  <a:srgbClr val="FFFFFF"/>
                </a:solidFill>
                <a:latin typeface="Times New Roman"/>
                <a:cs typeface="Times New Roman"/>
              </a:rPr>
              <a:t>а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мм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а.	</a:t>
            </a:r>
            <a:r>
              <a:rPr sz="2000" spc="-15" dirty="0">
                <a:solidFill>
                  <a:srgbClr val="FFFFFF"/>
                </a:solidFill>
                <a:latin typeface="Times New Roman"/>
                <a:cs typeface="Times New Roman"/>
              </a:rPr>
              <a:t>У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чебн</a:t>
            </a:r>
            <a:r>
              <a:rPr sz="2000" spc="-15" dirty="0">
                <a:solidFill>
                  <a:srgbClr val="FFFFFF"/>
                </a:solidFill>
                <a:latin typeface="Times New Roman"/>
                <a:cs typeface="Times New Roman"/>
              </a:rPr>
              <a:t>о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-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ме</a:t>
            </a:r>
            <a:r>
              <a:rPr sz="2000" spc="-35" dirty="0">
                <a:solidFill>
                  <a:srgbClr val="FFFFFF"/>
                </a:solidFill>
                <a:latin typeface="Times New Roman"/>
                <a:cs typeface="Times New Roman"/>
              </a:rPr>
              <a:t>т</a:t>
            </a:r>
            <a:r>
              <a:rPr sz="2000" spc="-55" dirty="0">
                <a:solidFill>
                  <a:srgbClr val="FFFFFF"/>
                </a:solidFill>
                <a:latin typeface="Times New Roman"/>
                <a:cs typeface="Times New Roman"/>
              </a:rPr>
              <a:t>о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дич</a:t>
            </a:r>
            <a:r>
              <a:rPr sz="2000" spc="40" dirty="0">
                <a:solidFill>
                  <a:srgbClr val="FFFFFF"/>
                </a:solidFill>
                <a:latin typeface="Times New Roman"/>
                <a:cs typeface="Times New Roman"/>
              </a:rPr>
              <a:t>е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с</a:t>
            </a:r>
            <a:r>
              <a:rPr sz="2000" spc="-114" dirty="0">
                <a:solidFill>
                  <a:srgbClr val="FFFFFF"/>
                </a:solidFill>
                <a:latin typeface="Times New Roman"/>
                <a:cs typeface="Times New Roman"/>
              </a:rPr>
              <a:t>к</a:t>
            </a:r>
            <a:r>
              <a:rPr sz="2000" spc="15" dirty="0">
                <a:solidFill>
                  <a:srgbClr val="FFFFFF"/>
                </a:solidFill>
                <a:latin typeface="Times New Roman"/>
                <a:cs typeface="Times New Roman"/>
              </a:rPr>
              <a:t>о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е  </a:t>
            </a:r>
            <a:r>
              <a:rPr sz="2000" spc="5" dirty="0">
                <a:solidFill>
                  <a:srgbClr val="FFFFFF"/>
                </a:solidFill>
                <a:latin typeface="Times New Roman"/>
                <a:cs typeface="Times New Roman"/>
              </a:rPr>
              <a:t>пособие. 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– СП.:</a:t>
            </a:r>
            <a:r>
              <a:rPr sz="200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spc="5" dirty="0">
                <a:solidFill>
                  <a:srgbClr val="FFFFFF"/>
                </a:solidFill>
                <a:latin typeface="Times New Roman"/>
                <a:cs typeface="Times New Roman"/>
              </a:rPr>
              <a:t>Детство-Пресс,2004.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3. </a:t>
            </a:r>
            <a:r>
              <a:rPr sz="2000" spc="-55" dirty="0">
                <a:solidFill>
                  <a:srgbClr val="FFFFFF"/>
                </a:solidFill>
                <a:latin typeface="Times New Roman"/>
                <a:cs typeface="Times New Roman"/>
              </a:rPr>
              <a:t>И.Г. 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Гаврилова. 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Истоки </a:t>
            </a:r>
            <a:r>
              <a:rPr sz="2000" spc="-20" dirty="0">
                <a:solidFill>
                  <a:srgbClr val="FFFFFF"/>
                </a:solidFill>
                <a:latin typeface="Times New Roman"/>
                <a:cs typeface="Times New Roman"/>
              </a:rPr>
              <a:t>русской 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народной </a:t>
            </a:r>
            <a:r>
              <a:rPr sz="2000" spc="-30" dirty="0">
                <a:solidFill>
                  <a:srgbClr val="FFFFFF"/>
                </a:solidFill>
                <a:latin typeface="Times New Roman"/>
                <a:cs typeface="Times New Roman"/>
              </a:rPr>
              <a:t>культуры 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в </a:t>
            </a:r>
            <a:r>
              <a:rPr sz="2000" spc="-20" dirty="0">
                <a:solidFill>
                  <a:srgbClr val="FFFFFF"/>
                </a:solidFill>
                <a:latin typeface="Times New Roman"/>
                <a:cs typeface="Times New Roman"/>
              </a:rPr>
              <a:t>детском </a:t>
            </a:r>
            <a:r>
              <a:rPr sz="2000" spc="-40" dirty="0">
                <a:solidFill>
                  <a:srgbClr val="FFFFFF"/>
                </a:solidFill>
                <a:latin typeface="Times New Roman"/>
                <a:cs typeface="Times New Roman"/>
              </a:rPr>
              <a:t>саду.</a:t>
            </a:r>
            <a:r>
              <a:rPr sz="2000" spc="1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СПб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«Детство </a:t>
            </a:r>
            <a:r>
              <a:rPr sz="2000" spc="5" dirty="0">
                <a:solidFill>
                  <a:srgbClr val="FFFFFF"/>
                </a:solidFill>
                <a:latin typeface="Times New Roman"/>
                <a:cs typeface="Times New Roman"/>
              </a:rPr>
              <a:t>Пресс»</a:t>
            </a:r>
            <a:r>
              <a:rPr sz="2000" spc="-40" dirty="0">
                <a:solidFill>
                  <a:srgbClr val="FFFFFF"/>
                </a:solidFill>
                <a:latin typeface="Times New Roman"/>
                <a:cs typeface="Times New Roman"/>
              </a:rPr>
              <a:t> 2008г.</a:t>
            </a:r>
            <a:endParaRPr sz="2000">
              <a:latin typeface="Times New Roman"/>
              <a:cs typeface="Times New Roman"/>
            </a:endParaRPr>
          </a:p>
          <a:p>
            <a:pPr marL="12700" marR="8255">
              <a:lnSpc>
                <a:spcPct val="100000"/>
              </a:lnSpc>
              <a:tabLst>
                <a:tab pos="5048250" algn="l"/>
              </a:tabLst>
            </a:pP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4.И.Н. </a:t>
            </a:r>
            <a:r>
              <a:rPr sz="2000" spc="-30" dirty="0">
                <a:solidFill>
                  <a:srgbClr val="FFFFFF"/>
                </a:solidFill>
                <a:latin typeface="Times New Roman"/>
                <a:cs typeface="Times New Roman"/>
              </a:rPr>
              <a:t>Котова, 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А.С. </a:t>
            </a:r>
            <a:r>
              <a:rPr sz="2000" spc="-35" dirty="0">
                <a:solidFill>
                  <a:srgbClr val="FFFFFF"/>
                </a:solidFill>
                <a:latin typeface="Times New Roman"/>
                <a:cs typeface="Times New Roman"/>
              </a:rPr>
              <a:t>Котова 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.</a:t>
            </a:r>
            <a:r>
              <a:rPr sz="2000" spc="4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Русские</a:t>
            </a:r>
            <a:r>
              <a:rPr sz="2000" spc="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обряды	и традиции 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.Народная </a:t>
            </a:r>
            <a:r>
              <a:rPr sz="2000" spc="-35" dirty="0">
                <a:solidFill>
                  <a:srgbClr val="FFFFFF"/>
                </a:solidFill>
                <a:latin typeface="Times New Roman"/>
                <a:cs typeface="Times New Roman"/>
              </a:rPr>
              <a:t>Кукла 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.-  СПб: «Паритет»</a:t>
            </a:r>
            <a:r>
              <a:rPr sz="2000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spc="5" dirty="0">
                <a:solidFill>
                  <a:srgbClr val="FFFFFF"/>
                </a:solidFill>
                <a:latin typeface="Times New Roman"/>
                <a:cs typeface="Times New Roman"/>
              </a:rPr>
              <a:t>2008.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242185" algn="l"/>
                <a:tab pos="6633209" algn="l"/>
              </a:tabLst>
            </a:pP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5.Е. </a:t>
            </a:r>
            <a:r>
              <a:rPr sz="2000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В.Берестнёва	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Н.  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В.Догаева. </a:t>
            </a:r>
            <a:r>
              <a:rPr sz="2000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spc="-35" dirty="0">
                <a:solidFill>
                  <a:srgbClr val="FFFFFF"/>
                </a:solidFill>
                <a:latin typeface="Times New Roman"/>
                <a:cs typeface="Times New Roman"/>
              </a:rPr>
              <a:t>Кукольный </a:t>
            </a:r>
            <a:r>
              <a:rPr sz="2000" spc="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сундучок.-	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Москва</a:t>
            </a:r>
            <a:r>
              <a:rPr sz="2000" spc="4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«Белый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000" spc="-20" dirty="0">
                <a:solidFill>
                  <a:srgbClr val="FFFFFF"/>
                </a:solidFill>
                <a:latin typeface="Times New Roman"/>
                <a:cs typeface="Times New Roman"/>
              </a:rPr>
              <a:t>город»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871595" algn="l"/>
              </a:tabLst>
            </a:pPr>
            <a:r>
              <a:rPr sz="2000" spc="-20" dirty="0">
                <a:solidFill>
                  <a:srgbClr val="FFFFFF"/>
                </a:solidFill>
                <a:latin typeface="Times New Roman"/>
                <a:cs typeface="Times New Roman"/>
              </a:rPr>
              <a:t>6.Т.Сысоева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spc="-35" dirty="0">
                <a:solidFill>
                  <a:srgbClr val="FFFFFF"/>
                </a:solidFill>
                <a:latin typeface="Times New Roman"/>
                <a:cs typeface="Times New Roman"/>
              </a:rPr>
              <a:t>Кукольный</a:t>
            </a:r>
            <a:r>
              <a:rPr sz="2000" spc="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календарь	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Каргополь</a:t>
            </a:r>
            <a:r>
              <a:rPr sz="2000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spc="-35" dirty="0">
                <a:solidFill>
                  <a:srgbClr val="FFFFFF"/>
                </a:solidFill>
                <a:latin typeface="Times New Roman"/>
                <a:cs typeface="Times New Roman"/>
              </a:rPr>
              <a:t>2006г.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7. </a:t>
            </a:r>
            <a:r>
              <a:rPr sz="2000" spc="-15" dirty="0">
                <a:solidFill>
                  <a:srgbClr val="FFFFFF"/>
                </a:solidFill>
                <a:latin typeface="Times New Roman"/>
                <a:cs typeface="Times New Roman"/>
              </a:rPr>
              <a:t>Журнал 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Цветной 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мир. №1 </a:t>
            </a:r>
            <a:r>
              <a:rPr sz="2000" spc="5" dirty="0">
                <a:solidFill>
                  <a:srgbClr val="FFFFFF"/>
                </a:solidFill>
                <a:latin typeface="Times New Roman"/>
                <a:cs typeface="Times New Roman"/>
              </a:rPr>
              <a:t>2009 </a:t>
            </a:r>
            <a:r>
              <a:rPr sz="2000" spc="-120" dirty="0">
                <a:solidFill>
                  <a:srgbClr val="FFFFFF"/>
                </a:solidFill>
                <a:latin typeface="Times New Roman"/>
                <a:cs typeface="Times New Roman"/>
              </a:rPr>
              <a:t>г. 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Народная игрушка.</a:t>
            </a:r>
            <a:r>
              <a:rPr sz="2000" spc="-3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Москва.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000" spc="-35" dirty="0">
                <a:solidFill>
                  <a:srgbClr val="FFFFFF"/>
                </a:solidFill>
                <a:latin typeface="Times New Roman"/>
                <a:cs typeface="Times New Roman"/>
              </a:rPr>
              <a:t>8.Т.А. </a:t>
            </a:r>
            <a:r>
              <a:rPr sz="2000" spc="-25" dirty="0">
                <a:solidFill>
                  <a:srgbClr val="FFFFFF"/>
                </a:solidFill>
                <a:latin typeface="Times New Roman"/>
                <a:cs typeface="Times New Roman"/>
              </a:rPr>
              <a:t>Бударина. 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О.Н. </a:t>
            </a:r>
            <a:r>
              <a:rPr sz="2000" spc="-15" dirty="0">
                <a:solidFill>
                  <a:srgbClr val="FFFFFF"/>
                </a:solidFill>
                <a:latin typeface="Times New Roman"/>
                <a:cs typeface="Times New Roman"/>
              </a:rPr>
              <a:t>Корепанова. Знакомство 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детей с 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русским</a:t>
            </a:r>
            <a:r>
              <a:rPr sz="2000" spc="-1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народным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творчеством. СПб 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«Детство </a:t>
            </a:r>
            <a:r>
              <a:rPr sz="2000" spc="5" dirty="0">
                <a:solidFill>
                  <a:srgbClr val="FFFFFF"/>
                </a:solidFill>
                <a:latin typeface="Times New Roman"/>
                <a:cs typeface="Times New Roman"/>
              </a:rPr>
              <a:t>Пресс»</a:t>
            </a:r>
            <a:r>
              <a:rPr sz="2000" spc="-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spc="-40" dirty="0">
                <a:solidFill>
                  <a:srgbClr val="FFFFFF"/>
                </a:solidFill>
                <a:latin typeface="Times New Roman"/>
                <a:cs typeface="Times New Roman"/>
              </a:rPr>
              <a:t>2008г.</a:t>
            </a:r>
            <a:endParaRPr sz="2000">
              <a:latin typeface="Times New Roman"/>
              <a:cs typeface="Times New Roman"/>
            </a:endParaRPr>
          </a:p>
          <a:p>
            <a:pPr marL="12700" marR="6350">
              <a:lnSpc>
                <a:spcPct val="100000"/>
              </a:lnSpc>
              <a:tabLst>
                <a:tab pos="1481455" algn="l"/>
                <a:tab pos="2715895" algn="l"/>
                <a:tab pos="3926840" algn="l"/>
                <a:tab pos="6327140" algn="l"/>
                <a:tab pos="7342505" algn="l"/>
              </a:tabLst>
            </a:pPr>
            <a:r>
              <a:rPr sz="2000" spc="5" dirty="0">
                <a:solidFill>
                  <a:srgbClr val="FFFFFF"/>
                </a:solidFill>
                <a:latin typeface="Times New Roman"/>
                <a:cs typeface="Times New Roman"/>
              </a:rPr>
              <a:t>9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.</a:t>
            </a:r>
            <a:r>
              <a:rPr sz="2000" spc="-95" dirty="0">
                <a:solidFill>
                  <a:srgbClr val="FFFFFF"/>
                </a:solidFill>
                <a:latin typeface="Times New Roman"/>
                <a:cs typeface="Times New Roman"/>
              </a:rPr>
              <a:t>Ж</a:t>
            </a:r>
            <a:r>
              <a:rPr sz="2000" spc="-20" dirty="0">
                <a:solidFill>
                  <a:srgbClr val="FFFFFF"/>
                </a:solidFill>
                <a:latin typeface="Times New Roman"/>
                <a:cs typeface="Times New Roman"/>
              </a:rPr>
              <a:t>у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рн</a:t>
            </a:r>
            <a:r>
              <a:rPr sz="2000" spc="10" dirty="0">
                <a:solidFill>
                  <a:srgbClr val="FFFFFF"/>
                </a:solidFill>
                <a:latin typeface="Times New Roman"/>
                <a:cs typeface="Times New Roman"/>
              </a:rPr>
              <a:t>а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л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.	Чи</a:t>
            </a:r>
            <a:r>
              <a:rPr sz="2000" spc="20" dirty="0">
                <a:solidFill>
                  <a:srgbClr val="FFFFFF"/>
                </a:solidFill>
                <a:latin typeface="Times New Roman"/>
                <a:cs typeface="Times New Roman"/>
              </a:rPr>
              <a:t>т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аем,	</a:t>
            </a:r>
            <a:r>
              <a:rPr sz="2000" spc="-20" dirty="0">
                <a:solidFill>
                  <a:srgbClr val="FFFFFF"/>
                </a:solidFill>
                <a:latin typeface="Times New Roman"/>
                <a:cs typeface="Times New Roman"/>
              </a:rPr>
              <a:t>у</a:t>
            </a:r>
            <a:r>
              <a:rPr sz="2000" spc="-15" dirty="0">
                <a:solidFill>
                  <a:srgbClr val="FFFFFF"/>
                </a:solidFill>
                <a:latin typeface="Times New Roman"/>
                <a:cs typeface="Times New Roman"/>
              </a:rPr>
              <a:t>ч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имся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,	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и</a:t>
            </a:r>
            <a:r>
              <a:rPr sz="2000" spc="-15" dirty="0">
                <a:solidFill>
                  <a:srgbClr val="FFFFFF"/>
                </a:solidFill>
                <a:latin typeface="Times New Roman"/>
                <a:cs typeface="Times New Roman"/>
              </a:rPr>
              <a:t>г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рае</a:t>
            </a:r>
            <a:r>
              <a:rPr sz="2000" spc="5" dirty="0">
                <a:solidFill>
                  <a:srgbClr val="FFFFFF"/>
                </a:solidFill>
                <a:latin typeface="Times New Roman"/>
                <a:cs typeface="Times New Roman"/>
              </a:rPr>
              <a:t>м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.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№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,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,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3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,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8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,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6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-	2007</a:t>
            </a:r>
            <a:r>
              <a:rPr sz="2000" spc="-235" dirty="0">
                <a:solidFill>
                  <a:srgbClr val="FFFFFF"/>
                </a:solidFill>
                <a:latin typeface="Times New Roman"/>
                <a:cs typeface="Times New Roman"/>
              </a:rPr>
              <a:t>г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.	«Ли</a:t>
            </a:r>
            <a:r>
              <a:rPr sz="2000" spc="-25" dirty="0">
                <a:solidFill>
                  <a:srgbClr val="FFFFFF"/>
                </a:solidFill>
                <a:latin typeface="Times New Roman"/>
                <a:cs typeface="Times New Roman"/>
              </a:rPr>
              <a:t>б</a:t>
            </a:r>
            <a:r>
              <a:rPr sz="2000" dirty="0">
                <a:solidFill>
                  <a:srgbClr val="FFFFFF"/>
                </a:solidFill>
                <a:latin typeface="Times New Roman"/>
                <a:cs typeface="Times New Roman"/>
              </a:rPr>
              <a:t>ерия  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библиопринт»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000" spc="5" dirty="0">
                <a:solidFill>
                  <a:srgbClr val="FFFFFF"/>
                </a:solidFill>
                <a:latin typeface="Times New Roman"/>
                <a:cs typeface="Times New Roman"/>
              </a:rPr>
              <a:t>10. </a:t>
            </a:r>
            <a:r>
              <a:rPr sz="2000" spc="-15" dirty="0">
                <a:solidFill>
                  <a:srgbClr val="FFFFFF"/>
                </a:solidFill>
                <a:latin typeface="Times New Roman"/>
                <a:cs typeface="Times New Roman"/>
              </a:rPr>
              <a:t>Автор </a:t>
            </a:r>
            <a:r>
              <a:rPr sz="2000" spc="-10" dirty="0">
                <a:solidFill>
                  <a:srgbClr val="FFFFFF"/>
                </a:solidFill>
                <a:latin typeface="Times New Roman"/>
                <a:cs typeface="Times New Roman"/>
              </a:rPr>
              <a:t>фото: </a:t>
            </a:r>
            <a:r>
              <a:rPr sz="2000" spc="-15" dirty="0">
                <a:solidFill>
                  <a:srgbClr val="FFFFFF"/>
                </a:solidFill>
                <a:latin typeface="Times New Roman"/>
                <a:cs typeface="Times New Roman"/>
              </a:rPr>
              <a:t>Разумова 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Наталья</a:t>
            </a:r>
            <a:r>
              <a:rPr sz="2000" spc="-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Times New Roman"/>
                <a:cs typeface="Times New Roman"/>
              </a:rPr>
              <a:t>Ивановна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365</Words>
  <Application>Microsoft Office PowerPoint</Application>
  <PresentationFormat>Экран (4:3)</PresentationFormat>
  <Paragraphs>92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Office Theme</vt:lpstr>
      <vt:lpstr>Приобщение детей к истокам  русской народной культуры  через художественно- творческую деятельность</vt:lpstr>
      <vt:lpstr>Проект: краткосрочный, творчески-  информационный, групповой.</vt:lpstr>
      <vt:lpstr>Цель:</vt:lpstr>
      <vt:lpstr>Участники проекта:</vt:lpstr>
      <vt:lpstr>Этапы работы:</vt:lpstr>
      <vt:lpstr>Участие родителей</vt:lpstr>
      <vt:lpstr>Игры и пособия</vt:lpstr>
      <vt:lpstr>Слайд 8</vt:lpstr>
      <vt:lpstr>Экскурсия в городской музей</vt:lpstr>
      <vt:lpstr>В театре драмы</vt:lpstr>
      <vt:lpstr>Экскурсия в музей народной  игрушки</vt:lpstr>
      <vt:lpstr>Посещение городской библиотеки</vt:lpstr>
      <vt:lpstr>Занятие «Золотая хохлома»</vt:lpstr>
      <vt:lpstr>Персональная вставка Носовой Е.Н.</vt:lpstr>
      <vt:lpstr>Знакомство с плетением на  коклюшках</vt:lpstr>
      <vt:lpstr>Мастер-класс для детей по  кружевоплетению.</vt:lpstr>
      <vt:lpstr>Наше творчество</vt:lpstr>
      <vt:lpstr>Слайд 18</vt:lpstr>
      <vt:lpstr>Конкурс «Декоративно-прикладное искусство»  Тема: «Наш любимый Саров» второе место</vt:lpstr>
      <vt:lpstr>Мини-музей «Промыслы Нижегородской области»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для детей старшего дошкольного возраста «Приобщение детей к истокам русской народной культуры через художественно-творческую деятельность»</dc:title>
  <dc:creator>User</dc:creator>
  <cp:lastModifiedBy>Alena</cp:lastModifiedBy>
  <cp:revision>2</cp:revision>
  <dcterms:created xsi:type="dcterms:W3CDTF">2018-04-04T18:44:30Z</dcterms:created>
  <dcterms:modified xsi:type="dcterms:W3CDTF">2018-04-04T19:17:11Z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2016-02-06T00:00:00Z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2018-04-04T00:00:00Z</vt:filetime>
  </property>
</Properties>
</file>