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3A3DE09-959E-4F50-B2B5-4A168E55E8D6}" type="datetimeFigureOut">
              <a:rPr lang="ru-RU" smtClean="0"/>
              <a:pPr/>
              <a:t>13.10.2015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B9671B8-7C20-42CB-9930-85C6A5C22B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229600" cy="309634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FF00"/>
                </a:solidFill>
                <a:latin typeface="Arial Black" pitchFamily="34" charset="0"/>
              </a:rPr>
              <a:t>Эстетическое воспитание </a:t>
            </a:r>
            <a:br>
              <a:rPr lang="ru-RU" sz="5400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sz="5400" dirty="0" smtClean="0">
                <a:solidFill>
                  <a:srgbClr val="FFFF00"/>
                </a:solidFill>
                <a:latin typeface="Arial Black" pitchFamily="34" charset="0"/>
              </a:rPr>
              <a:t>дошкольников</a:t>
            </a:r>
            <a:endParaRPr lang="ru-RU" sz="5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969" y="3958596"/>
            <a:ext cx="8953500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7602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45748" y="3633823"/>
            <a:ext cx="4530508" cy="3219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FF00"/>
                </a:solidFill>
                <a:latin typeface="Arial Black" pitchFamily="34" charset="0"/>
              </a:rPr>
              <a:t>Э</a:t>
            </a: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стетического воспитание -</a:t>
            </a:r>
            <a:endParaRPr lang="ru-RU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ru-RU" dirty="0" smtClean="0"/>
              <a:t>Это целенаправленный </a:t>
            </a:r>
            <a:r>
              <a:rPr lang="ru-RU" dirty="0"/>
              <a:t>процесс формирования творчески активной личности ребенка, способной </a:t>
            </a:r>
            <a:r>
              <a:rPr lang="ru-RU" dirty="0" smtClean="0"/>
              <a:t>воспринимать</a:t>
            </a:r>
            <a:r>
              <a:rPr lang="ru-RU" dirty="0"/>
              <a:t>, оценивать, любить, утверждать в жизни, природе., искусстве </a:t>
            </a:r>
            <a:r>
              <a:rPr lang="ru-RU" dirty="0" smtClean="0"/>
              <a:t>прекрасное, </a:t>
            </a:r>
            <a:r>
              <a:rPr lang="ru-RU" dirty="0"/>
              <a:t>совершенное, </a:t>
            </a:r>
            <a:r>
              <a:rPr lang="ru-RU" dirty="0" smtClean="0"/>
              <a:t>гармоничное</a:t>
            </a:r>
            <a:r>
              <a:rPr lang="ru-RU" dirty="0"/>
              <a:t> </a:t>
            </a:r>
            <a:r>
              <a:rPr lang="ru-RU" dirty="0" smtClean="0"/>
              <a:t>(Т.Б. Лихачев).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560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4044803"/>
            <a:ext cx="6208324" cy="2759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FF00"/>
                </a:solidFill>
                <a:latin typeface="Arial Black" pitchFamily="34" charset="0"/>
              </a:rPr>
              <a:t>ЭСТЕТИЧЕСКОЕ ВОСПИТАНИЕ ДОШКОЛЬНИКОВ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052936"/>
          </a:xfrm>
        </p:spPr>
        <p:txBody>
          <a:bodyPr>
            <a:normAutofit fontScale="92500"/>
          </a:bodyPr>
          <a:lstStyle/>
          <a:p>
            <a:pPr marL="137160" indent="0">
              <a:buNone/>
            </a:pPr>
            <a:r>
              <a:rPr lang="ru-RU" dirty="0" smtClean="0"/>
              <a:t>– </a:t>
            </a:r>
            <a:r>
              <a:rPr lang="ru-RU" dirty="0"/>
              <a:t>организация жизни и деятельности детей, способствующая развитию эстетических чувств ребенка, формированию представлений и знаний о прекрасном в жизни и искусстве, эстетических оценок и эстетического отношения со всему, что нас окружает</a:t>
            </a:r>
            <a:r>
              <a:rPr lang="ru-RU" dirty="0" smtClean="0"/>
              <a:t>. </a:t>
            </a: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Результатом эстетического воспитания является эстетическое развитие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05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Arial Black" pitchFamily="34" charset="0"/>
              </a:rPr>
              <a:t>Задачи эстетического воспитания</a:t>
            </a:r>
            <a:endParaRPr lang="ru-RU" sz="36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276872"/>
            <a:ext cx="3168352" cy="4371008"/>
          </a:xfrm>
        </p:spPr>
        <p:txBody>
          <a:bodyPr>
            <a:normAutofit fontScale="77500" lnSpcReduction="20000"/>
          </a:bodyPr>
          <a:lstStyle/>
          <a:p>
            <a:pPr marL="137160" indent="0">
              <a:buNone/>
            </a:pP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1группа задач:</a:t>
            </a:r>
          </a:p>
          <a:p>
            <a:pPr marL="137160" indent="0">
              <a:buNone/>
            </a:pPr>
            <a:r>
              <a:rPr lang="ru-RU" dirty="0" smtClean="0"/>
              <a:t>Задачи направленные на формирование эстетического отношения к миру.</a:t>
            </a:r>
          </a:p>
          <a:p>
            <a:pPr marL="137160" indent="0">
              <a:buNone/>
            </a:pPr>
            <a:r>
              <a:rPr lang="ru-RU" dirty="0" smtClean="0"/>
              <a:t>Предусматривает: развивать умение видеть и чувствовать красоту в природе, поступках, искусстве, понимать прекрасное; воспитывать художественный вкус, потребность в познании прекрасного.</a:t>
            </a:r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561959" y="1196752"/>
            <a:ext cx="1152128" cy="108012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220072" y="1229455"/>
            <a:ext cx="1368152" cy="108012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36096" y="2364071"/>
            <a:ext cx="302433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 smtClean="0">
                <a:solidFill>
                  <a:srgbClr val="FFFF00"/>
                </a:solidFill>
                <a:latin typeface="Arial Black" pitchFamily="34" charset="0"/>
              </a:rPr>
              <a:t>2 группа задач:</a:t>
            </a:r>
          </a:p>
          <a:p>
            <a:r>
              <a:rPr lang="ru-RU" sz="2200" dirty="0" smtClean="0"/>
              <a:t>Задачи направленные на формирование  художественных умений  в области разных искусств: обучение детей рисованию, лепке, конструированию, пению, развитию словесного творчества, движению под музыку.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xmlns="" val="2807585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Для реализации задач эстетического воспитания необходимы определенные условия</a:t>
            </a: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5213216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Прежде всего это среда (обстановка должна быть эстетичной, красивой, красивые отношения между людьми, красивая речь);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Создание эстетики обстановки (то что должно быть постоянным, а не от  случая к случаю);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Эстетика быта (включает в себя красоту каждодневных отношений между людьми которые окружают ребенка, это и внешний вид);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Условием и средство эстетического воспитания является искусство(раннее приобщение детей к высокому искусству способствует зарождению в детской душе поистине эстетическое восприятие действительности);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Художественная деятельность дошкольника как организованная воспитателем так и самостоятельная (присутствует как и воспроизводящий так и творческий фактор и тот и другой необходимы  и взаимосвязаны);</a:t>
            </a:r>
          </a:p>
        </p:txBody>
      </p:sp>
    </p:spTree>
    <p:extLst>
      <p:ext uri="{BB962C8B-B14F-4D97-AF65-F5344CB8AC3E}">
        <p14:creationId xmlns:p14="http://schemas.microsoft.com/office/powerpoint/2010/main" xmlns="" val="239763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19036" y="2852936"/>
            <a:ext cx="2857500" cy="39895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Методы эстетического воспитания :</a:t>
            </a:r>
            <a:endParaRPr lang="ru-RU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3178696" cy="4104496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2000" dirty="0" smtClean="0"/>
              <a:t>Для 1 группы задач (важно чтобы воспитатель владел способами выражения чувств):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/>
              <a:t>П</a:t>
            </a:r>
            <a:r>
              <a:rPr lang="ru-RU" sz="2000" dirty="0" smtClean="0"/>
              <a:t>оказ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Наблюдение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Объяснение 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Анализ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Пример взрослого</a:t>
            </a:r>
            <a:endParaRPr lang="ru-RU" sz="2000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195736" y="1412776"/>
            <a:ext cx="1296144" cy="792088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932040" y="1412776"/>
            <a:ext cx="1584176" cy="648072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40152" y="2204864"/>
            <a:ext cx="26642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Для 2 группы задач </a:t>
            </a:r>
            <a:r>
              <a:rPr lang="ru-RU" sz="2000" dirty="0"/>
              <a:t>(</a:t>
            </a:r>
            <a:r>
              <a:rPr lang="ru-RU" sz="2000" dirty="0" smtClean="0"/>
              <a:t>практические методы):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dirty="0" smtClean="0"/>
              <a:t>Показ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dirty="0" smtClean="0"/>
              <a:t>Упражнение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dirty="0" smtClean="0"/>
              <a:t>Объяснение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ru-RU" sz="2000" dirty="0" smtClean="0"/>
              <a:t>Метод поисковых ситуаций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81073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5921" y="4031940"/>
            <a:ext cx="3768079" cy="28260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Формы организации эстетического воспитания: </a:t>
            </a:r>
            <a:endParaRPr lang="ru-RU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sz="2400" dirty="0" smtClean="0"/>
              <a:t>Самостоятельная художественная деятельность (индивидуальная, в парах, в тройках);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Специально организованные занятия  ( по развитию речи, изобразительной деятельности, музыке);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Экскурсии;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Театрализованные игры , игры-драматизации;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Праздники, развлечения;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 smtClean="0"/>
              <a:t>Труд;</a:t>
            </a:r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6267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94122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rgbClr val="FFFF00"/>
                </a:solidFill>
                <a:latin typeface="Arial Black" pitchFamily="34" charset="0"/>
              </a:rPr>
              <a:t>Работа по эстетическому воспитанию строится на следующих Принципах:</a:t>
            </a:r>
            <a:br>
              <a:rPr lang="ru-RU" sz="2800" dirty="0">
                <a:solidFill>
                  <a:srgbClr val="FFFF00"/>
                </a:solidFill>
                <a:latin typeface="Arial Black" pitchFamily="34" charset="0"/>
              </a:rPr>
            </a:b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70916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- </a:t>
            </a:r>
            <a:r>
              <a:rPr lang="ru-RU" dirty="0"/>
              <a:t>эстетическое воспитание осуществляется во взаимосвязи со всей </a:t>
            </a:r>
            <a:r>
              <a:rPr lang="ru-RU" dirty="0" err="1"/>
              <a:t>воспитательно</a:t>
            </a:r>
            <a:r>
              <a:rPr lang="ru-RU" dirty="0"/>
              <a:t>-образовательной работой в дошкольном учреждении;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- детское творчество связано с жизнью, </a:t>
            </a:r>
            <a:r>
              <a:rPr lang="ru-RU" dirty="0" smtClean="0"/>
              <a:t>эта </a:t>
            </a:r>
            <a:r>
              <a:rPr lang="ru-RU" dirty="0"/>
              <a:t>связь обогащает </a:t>
            </a:r>
            <a:r>
              <a:rPr lang="ru-RU" dirty="0" smtClean="0"/>
              <a:t>содержание </a:t>
            </a:r>
            <a:r>
              <a:rPr lang="ru-RU" dirty="0"/>
              <a:t>детской художественной деятельности;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- </a:t>
            </a:r>
            <a:r>
              <a:rPr lang="ru-RU" dirty="0"/>
              <a:t>вариативность содержания, форм и методов художественной </a:t>
            </a:r>
            <a:r>
              <a:rPr lang="ru-RU" dirty="0" smtClean="0"/>
              <a:t>деятельности</a:t>
            </a:r>
            <a:r>
              <a:rPr lang="ru-RU" dirty="0"/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- индивидуальный подход в эстетическом воспитании, основанный на выявлении индивидуальных различий детей и определении </a:t>
            </a:r>
            <a:r>
              <a:rPr lang="ru-RU" dirty="0" smtClean="0"/>
              <a:t>оптимальных </a:t>
            </a:r>
            <a:r>
              <a:rPr lang="ru-RU" dirty="0"/>
              <a:t>путей развития творческих способностей каждого ребенка. </a:t>
            </a:r>
          </a:p>
        </p:txBody>
      </p:sp>
    </p:spTree>
    <p:extLst>
      <p:ext uri="{BB962C8B-B14F-4D97-AF65-F5344CB8AC3E}">
        <p14:creationId xmlns:p14="http://schemas.microsoft.com/office/powerpoint/2010/main" xmlns="" val="315662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9640" y="3645024"/>
            <a:ext cx="8229600" cy="3356992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Эстетическое развитие </a:t>
            </a:r>
            <a:r>
              <a:rPr lang="ru-RU" dirty="0"/>
              <a:t>детей дошкольного возраста – особенно важное направление </a:t>
            </a:r>
            <a:r>
              <a:rPr lang="ru-RU" dirty="0" smtClean="0"/>
              <a:t>педагогики. </a:t>
            </a:r>
            <a:r>
              <a:rPr lang="ru-RU" dirty="0"/>
              <a:t>М</a:t>
            </a:r>
            <a:r>
              <a:rPr lang="ru-RU" dirty="0" smtClean="0"/>
              <a:t>аксимальное </a:t>
            </a:r>
            <a:r>
              <a:rPr lang="ru-RU" dirty="0"/>
              <a:t>раскрытие их индивидуальных способностей в различных </a:t>
            </a:r>
            <a:r>
              <a:rPr lang="ru-RU" dirty="0" smtClean="0"/>
              <a:t>направлениях.</a:t>
            </a: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         Детское творчество с раннего возраста развивает  композиционное мышление, формирует потребность образного представления и умения передавать свои чувства, эмоции, ощущения. Оно помогает создавать выразительную художественную форму и образное содержание в детских произведениях.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0"/>
            <a:ext cx="6733633" cy="364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7302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8884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FF00"/>
                </a:solidFill>
              </a:rPr>
              <a:t>Спасибо за внимание.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142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135</TotalTime>
  <Words>484</Words>
  <Application>Microsoft Office PowerPoint</Application>
  <PresentationFormat>Экран (4:3)</PresentationFormat>
  <Paragraphs>46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Эстетическое воспитание  дошкольников</vt:lpstr>
      <vt:lpstr>Эстетического воспитание -</vt:lpstr>
      <vt:lpstr>ЭСТЕТИЧЕСКОЕ ВОСПИТАНИЕ ДОШКОЛЬНИКОВ</vt:lpstr>
      <vt:lpstr>Задачи эстетического воспитания</vt:lpstr>
      <vt:lpstr>Для реализации задач эстетического воспитания необходимы определенные условия</vt:lpstr>
      <vt:lpstr>Методы эстетического воспитания :</vt:lpstr>
      <vt:lpstr>Формы организации эстетического воспитания: </vt:lpstr>
      <vt:lpstr>Работа по эстетическому воспитанию строится на следующих Принципах: </vt:lpstr>
      <vt:lpstr>Слайд 9</vt:lpstr>
      <vt:lpstr>Спасибо за внимание.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Эстетическое воспитание дошкольников</dc:title>
  <dc:creator>ксюфка</dc:creator>
  <cp:lastModifiedBy>KjuY76tg22</cp:lastModifiedBy>
  <cp:revision>14</cp:revision>
  <dcterms:created xsi:type="dcterms:W3CDTF">2011-12-13T08:30:07Z</dcterms:created>
  <dcterms:modified xsi:type="dcterms:W3CDTF">2015-10-13T20:23:00Z</dcterms:modified>
</cp:coreProperties>
</file>