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22"/>
  </p:notesMasterIdLst>
  <p:sldIdLst>
    <p:sldId id="256" r:id="rId2"/>
    <p:sldId id="257" r:id="rId3"/>
    <p:sldId id="259" r:id="rId4"/>
    <p:sldId id="266" r:id="rId5"/>
    <p:sldId id="267" r:id="rId6"/>
    <p:sldId id="269" r:id="rId7"/>
    <p:sldId id="270" r:id="rId8"/>
    <p:sldId id="271" r:id="rId9"/>
    <p:sldId id="272" r:id="rId10"/>
    <p:sldId id="273" r:id="rId11"/>
    <p:sldId id="274" r:id="rId12"/>
    <p:sldId id="275" r:id="rId13"/>
    <p:sldId id="276" r:id="rId14"/>
    <p:sldId id="277" r:id="rId15"/>
    <p:sldId id="278" r:id="rId16"/>
    <p:sldId id="279" r:id="rId17"/>
    <p:sldId id="280" r:id="rId18"/>
    <p:sldId id="282" r:id="rId19"/>
    <p:sldId id="285" r:id="rId20"/>
    <p:sldId id="283" r:id="rId2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Стиль из темы 1 - акцент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Стиль из темы 1 - акцент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18603FDC-E32A-4AB5-989C-0864C3EAD2B8}" styleName="Стиль из темы 2 - акцент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Стиль из темы 2 - акцент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57" autoAdjust="0"/>
    <p:restoredTop sz="86463" autoAdjust="0"/>
  </p:normalViewPr>
  <p:slideViewPr>
    <p:cSldViewPr>
      <p:cViewPr varScale="1">
        <p:scale>
          <a:sx n="83" d="100"/>
          <a:sy n="83" d="100"/>
        </p:scale>
        <p:origin x="-1254" y="-90"/>
      </p:cViewPr>
      <p:guideLst>
        <p:guide orient="horz" pos="2160"/>
        <p:guide pos="2880"/>
      </p:guideLst>
    </p:cSldViewPr>
  </p:slideViewPr>
  <p:outlineViewPr>
    <p:cViewPr>
      <p:scale>
        <a:sx n="33" d="100"/>
        <a:sy n="33" d="100"/>
      </p:scale>
      <p:origin x="276" y="19215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60CAB51-BC74-4595-BF9B-CB3053DC7AE4}" type="datetimeFigureOut">
              <a:rPr lang="ru-RU" smtClean="0"/>
              <a:pPr/>
              <a:t>29.11.2013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6B852B-0771-4CCC-9B6C-F39B56580BEA}"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BC6B852B-0771-4CCC-9B6C-F39B56580BEA}" type="slidenum">
              <a:rPr lang="ru-RU" smtClean="0"/>
              <a:pPr/>
              <a:t>2</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BC6B852B-0771-4CCC-9B6C-F39B56580BEA}" type="slidenum">
              <a:rPr lang="ru-RU" smtClean="0"/>
              <a:pPr/>
              <a:t>11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Равнобедренный треугольник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540544" y="776288"/>
            <a:ext cx="8062912" cy="1470025"/>
          </a:xfrm>
        </p:spPr>
        <p:txBody>
          <a:bodyPr anchor="b">
            <a:normAutofit/>
          </a:bodyPr>
          <a:lstStyle>
            <a:lvl1pPr algn="r">
              <a:defRPr sz="4400"/>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1371600" y="6012656"/>
            <a:ext cx="5791200" cy="365125"/>
          </a:xfrm>
        </p:spPr>
        <p:txBody>
          <a:bodyPr tIns="0" bIns="0" anchor="t"/>
          <a:lstStyle>
            <a:lvl1pPr algn="r">
              <a:defRPr sz="1000"/>
            </a:lvl1pPr>
          </a:lstStyle>
          <a:p>
            <a:fld id="{5B106E36-FD25-4E2D-B0AA-010F637433A0}" type="datetimeFigureOut">
              <a:rPr lang="ru-RU" smtClean="0"/>
              <a:pPr/>
              <a:t>29.11.2013</a:t>
            </a:fld>
            <a:endParaRPr lang="ru-RU"/>
          </a:p>
        </p:txBody>
      </p:sp>
      <p:sp>
        <p:nvSpPr>
          <p:cNvPr id="17" name="Нижний колонтитул 16"/>
          <p:cNvSpPr>
            <a:spLocks noGrp="1"/>
          </p:cNvSpPr>
          <p:nvPr>
            <p:ph type="ftr" sz="quarter" idx="11"/>
          </p:nvPr>
        </p:nvSpPr>
        <p:spPr>
          <a:xfrm>
            <a:off x="1371600" y="5650704"/>
            <a:ext cx="5791200" cy="365125"/>
          </a:xfrm>
        </p:spPr>
        <p:txBody>
          <a:bodyPr tIns="0" bIns="0" anchor="b"/>
          <a:lstStyle>
            <a:lvl1pPr algn="r">
              <a:defRPr sz="1100"/>
            </a:lvl1pPr>
          </a:lstStyle>
          <a:p>
            <a:endParaRPr lang="ru-RU"/>
          </a:p>
        </p:txBody>
      </p:sp>
      <p:sp>
        <p:nvSpPr>
          <p:cNvPr id="29" name="Номер слайда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1399032"/>
          </a:xfrm>
        </p:spPr>
        <p:txBody>
          <a:bodyPr/>
          <a:lstStyle/>
          <a:p>
            <a:r>
              <a:rPr kumimoji="0" lang="ru-RU" smtClean="0"/>
              <a:t>Образец заголовка</a:t>
            </a:r>
            <a:endParaRPr kumimoji="0" lang="en-US"/>
          </a:p>
        </p:txBody>
      </p:sp>
      <p:sp>
        <p:nvSpPr>
          <p:cNvPr id="3" name="Содержимое 2"/>
          <p:cNvSpPr>
            <a:spLocks noGrp="1"/>
          </p:cNvSpPr>
          <p:nvPr>
            <p:ph idx="1"/>
          </p:nvPr>
        </p:nvSpPr>
        <p:spPr>
          <a:xfrm>
            <a:off x="457200" y="1882808"/>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791456" y="6480048"/>
            <a:ext cx="2133600" cy="301752"/>
          </a:xfrm>
        </p:spPr>
        <p:txBody>
          <a:bodyPr/>
          <a:lstStyle/>
          <a:p>
            <a:fld id="{5B106E36-FD25-4E2D-B0AA-010F637433A0}" type="datetimeFigureOut">
              <a:rPr lang="ru-RU" smtClean="0"/>
              <a:pPr/>
              <a:t>29.11.2013</a:t>
            </a:fld>
            <a:endParaRPr lang="ru-RU"/>
          </a:p>
        </p:txBody>
      </p:sp>
      <p:sp>
        <p:nvSpPr>
          <p:cNvPr id="5" name="Нижний колонтитул 4"/>
          <p:cNvSpPr>
            <a:spLocks noGrp="1"/>
          </p:cNvSpPr>
          <p:nvPr>
            <p:ph type="ftr" sz="quarter" idx="11"/>
          </p:nvPr>
        </p:nvSpPr>
        <p:spPr>
          <a:xfrm>
            <a:off x="457200" y="6480969"/>
            <a:ext cx="4260056" cy="300831"/>
          </a:xfrm>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9" name="Прямоугольный треугольник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Равнобедренный треугольник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Дата 3"/>
          <p:cNvSpPr>
            <a:spLocks noGrp="1"/>
          </p:cNvSpPr>
          <p:nvPr>
            <p:ph type="dt" sz="half" idx="10"/>
          </p:nvPr>
        </p:nvSpPr>
        <p:spPr>
          <a:xfrm>
            <a:off x="6955632" y="6477000"/>
            <a:ext cx="2133600" cy="304800"/>
          </a:xfrm>
        </p:spPr>
        <p:txBody>
          <a:bodyPr/>
          <a:lstStyle/>
          <a:p>
            <a:fld id="{5B106E36-FD25-4E2D-B0AA-010F637433A0}" type="datetimeFigureOut">
              <a:rPr lang="ru-RU" smtClean="0"/>
              <a:pPr/>
              <a:t>29.11.2013</a:t>
            </a:fld>
            <a:endParaRPr lang="ru-RU"/>
          </a:p>
        </p:txBody>
      </p:sp>
      <p:sp>
        <p:nvSpPr>
          <p:cNvPr id="5" name="Нижний колонтитул 4"/>
          <p:cNvSpPr>
            <a:spLocks noGrp="1"/>
          </p:cNvSpPr>
          <p:nvPr>
            <p:ph type="ftr" sz="quarter" idx="11"/>
          </p:nvPr>
        </p:nvSpPr>
        <p:spPr>
          <a:xfrm>
            <a:off x="2619376" y="6480969"/>
            <a:ext cx="4260056" cy="300831"/>
          </a:xfrm>
        </p:spPr>
        <p:txBody>
          <a:bodyPr/>
          <a:lstStyle/>
          <a:p>
            <a:endParaRPr lang="ru-RU"/>
          </a:p>
        </p:txBody>
      </p:sp>
      <p:sp>
        <p:nvSpPr>
          <p:cNvPr id="6" name="Номер слайда 5"/>
          <p:cNvSpPr>
            <a:spLocks noGrp="1"/>
          </p:cNvSpPr>
          <p:nvPr>
            <p:ph type="sldNum" sz="quarter" idx="12"/>
          </p:nvPr>
        </p:nvSpPr>
        <p:spPr>
          <a:xfrm>
            <a:off x="8451056" y="809624"/>
            <a:ext cx="502920" cy="300831"/>
          </a:xfrm>
        </p:spPr>
        <p:txBody>
          <a:bodyPr/>
          <a:lstStyle/>
          <a:p>
            <a:fld id="{725C68B6-61C2-468F-89AB-4B9F7531AA68}" type="slidenum">
              <a:rPr lang="ru-RU" smtClean="0"/>
              <a:pPr/>
              <a:t>‹#›</a:t>
            </a:fld>
            <a:endParaRPr lang="ru-RU"/>
          </a:p>
        </p:txBody>
      </p:sp>
      <p:cxnSp>
        <p:nvCxnSpPr>
          <p:cNvPr id="11" name="Прямая соединительная линия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Прямая соединительная линия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Заголовок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marL="0" algn="l">
              <a:defRPr/>
            </a:lvl1p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4791456" y="6480969"/>
            <a:ext cx="2133600" cy="301752"/>
          </a:xfrm>
        </p:spPr>
        <p:txBody>
          <a:bodyPr/>
          <a:lstStyle/>
          <a:p>
            <a:fld id="{5B106E36-FD25-4E2D-B0AA-010F637433A0}" type="datetimeFigureOut">
              <a:rPr lang="ru-RU" smtClean="0"/>
              <a:pPr/>
              <a:t>29.11.2013</a:t>
            </a:fld>
            <a:endParaRPr lang="ru-RU"/>
          </a:p>
        </p:txBody>
      </p:sp>
      <p:sp>
        <p:nvSpPr>
          <p:cNvPr id="6" name="Нижний колонтитул 5"/>
          <p:cNvSpPr>
            <a:spLocks noGrp="1"/>
          </p:cNvSpPr>
          <p:nvPr>
            <p:ph type="ftr" sz="quarter" idx="11"/>
          </p:nvPr>
        </p:nvSpPr>
        <p:spPr>
          <a:xfrm>
            <a:off x="457200" y="6480969"/>
            <a:ext cx="4260056" cy="301752"/>
          </a:xfrm>
        </p:spPr>
        <p:txBody>
          <a:bodyPr/>
          <a:lstStyle/>
          <a:p>
            <a:endParaRPr lang="ru-RU"/>
          </a:p>
        </p:txBody>
      </p:sp>
      <p:sp>
        <p:nvSpPr>
          <p:cNvPr id="7" name="Номер слайда 6"/>
          <p:cNvSpPr>
            <a:spLocks noGrp="1"/>
          </p:cNvSpPr>
          <p:nvPr>
            <p:ph type="sldNum" sz="quarter" idx="12"/>
          </p:nvPr>
        </p:nvSpPr>
        <p:spPr>
          <a:xfrm>
            <a:off x="7589520" y="6480969"/>
            <a:ext cx="502920" cy="301752"/>
          </a:xfrm>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a:xfrm>
            <a:off x="4791456" y="6480969"/>
            <a:ext cx="2130552" cy="301752"/>
          </a:xfrm>
        </p:spPr>
        <p:txBody>
          <a:bodyPr/>
          <a:lstStyle/>
          <a:p>
            <a:fld id="{5B106E36-FD25-4E2D-B0AA-010F637433A0}" type="datetimeFigureOut">
              <a:rPr lang="ru-RU" smtClean="0"/>
              <a:pPr/>
              <a:t>29.11.2013</a:t>
            </a:fld>
            <a:endParaRPr lang="ru-RU"/>
          </a:p>
        </p:txBody>
      </p:sp>
      <p:sp>
        <p:nvSpPr>
          <p:cNvPr id="8" name="Нижний колонтитул 7"/>
          <p:cNvSpPr>
            <a:spLocks noGrp="1"/>
          </p:cNvSpPr>
          <p:nvPr>
            <p:ph type="ftr" sz="quarter" idx="11"/>
          </p:nvPr>
        </p:nvSpPr>
        <p:spPr>
          <a:xfrm>
            <a:off x="457200" y="6480969"/>
            <a:ext cx="4261104" cy="301752"/>
          </a:xfrm>
        </p:spPr>
        <p:txBody>
          <a:bodyPr/>
          <a:lstStyle/>
          <a:p>
            <a:endParaRPr lang="ru-RU"/>
          </a:p>
        </p:txBody>
      </p:sp>
      <p:sp>
        <p:nvSpPr>
          <p:cNvPr id="9" name="Номер слайда 8"/>
          <p:cNvSpPr>
            <a:spLocks noGrp="1"/>
          </p:cNvSpPr>
          <p:nvPr>
            <p:ph type="sldNum" sz="quarter" idx="12"/>
          </p:nvPr>
        </p:nvSpPr>
        <p:spPr>
          <a:xfrm>
            <a:off x="7589520" y="6483096"/>
            <a:ext cx="502920" cy="301752"/>
          </a:xfrm>
        </p:spPr>
        <p:txBody>
          <a:bodyPr/>
          <a:lstStyle>
            <a:lvl1pPr algn="ctr">
              <a:defRPr/>
            </a:lvl1p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b="0"/>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29.11.2013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4791456" y="6480969"/>
            <a:ext cx="2133600" cy="301752"/>
          </a:xfrm>
        </p:spPr>
        <p:txBody>
          <a:bodyPr/>
          <a:lstStyle/>
          <a:p>
            <a:fld id="{5B106E36-FD25-4E2D-B0AA-010F637433A0}" type="datetimeFigureOut">
              <a:rPr lang="ru-RU" smtClean="0"/>
              <a:pPr/>
              <a:t>29.11.2013</a:t>
            </a:fld>
            <a:endParaRPr lang="ru-RU"/>
          </a:p>
        </p:txBody>
      </p:sp>
      <p:sp>
        <p:nvSpPr>
          <p:cNvPr id="3" name="Нижний колонтитул 2"/>
          <p:cNvSpPr>
            <a:spLocks noGrp="1"/>
          </p:cNvSpPr>
          <p:nvPr>
            <p:ph type="ftr" sz="quarter" idx="11"/>
          </p:nvPr>
        </p:nvSpPr>
        <p:spPr>
          <a:xfrm>
            <a:off x="457200" y="6481890"/>
            <a:ext cx="4260056" cy="300831"/>
          </a:xfrm>
        </p:spPr>
        <p:txBody>
          <a:bodyPr/>
          <a:lstStyle/>
          <a:p>
            <a:endParaRPr lang="ru-RU"/>
          </a:p>
        </p:txBody>
      </p:sp>
      <p:sp>
        <p:nvSpPr>
          <p:cNvPr id="4" name="Номер слайда 3"/>
          <p:cNvSpPr>
            <a:spLocks noGrp="1"/>
          </p:cNvSpPr>
          <p:nvPr>
            <p:ph type="sldNum" sz="quarter" idx="12"/>
          </p:nvPr>
        </p:nvSpPr>
        <p:spPr>
          <a:xfrm>
            <a:off x="7589520" y="6480969"/>
            <a:ext cx="502920" cy="301752"/>
          </a:xfrm>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278976" y="6556248"/>
            <a:ext cx="2133600" cy="301752"/>
          </a:xfrm>
        </p:spPr>
        <p:txBody>
          <a:bodyPr/>
          <a:lstStyle>
            <a:lvl1pPr>
              <a:defRPr sz="900"/>
            </a:lvl1pPr>
          </a:lstStyle>
          <a:p>
            <a:fld id="{5B106E36-FD25-4E2D-B0AA-010F637433A0}" type="datetimeFigureOut">
              <a:rPr lang="ru-RU" smtClean="0"/>
              <a:pPr/>
              <a:t>29.11.2013</a:t>
            </a:fld>
            <a:endParaRPr lang="ru-RU"/>
          </a:p>
        </p:txBody>
      </p:sp>
      <p:sp>
        <p:nvSpPr>
          <p:cNvPr id="6" name="Нижний колонтитул 5"/>
          <p:cNvSpPr>
            <a:spLocks noGrp="1"/>
          </p:cNvSpPr>
          <p:nvPr>
            <p:ph type="ftr" sz="quarter" idx="11"/>
          </p:nvPr>
        </p:nvSpPr>
        <p:spPr>
          <a:xfrm>
            <a:off x="1135856" y="6556248"/>
            <a:ext cx="5143120"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410576" y="6556248"/>
            <a:ext cx="502920" cy="301752"/>
          </a:xfrm>
        </p:spPr>
        <p:txBody>
          <a:bodyPr/>
          <a:lstStyle>
            <a:lvl1pPr>
              <a:defRPr sz="900"/>
            </a:lvl1p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6108192" y="6556248"/>
            <a:ext cx="2103120" cy="301752"/>
          </a:xfrm>
        </p:spPr>
        <p:txBody>
          <a:bodyPr/>
          <a:lstStyle>
            <a:lvl1pPr>
              <a:defRPr sz="900"/>
            </a:lvl1pPr>
          </a:lstStyle>
          <a:p>
            <a:fld id="{5B106E36-FD25-4E2D-B0AA-010F637433A0}" type="datetimeFigureOut">
              <a:rPr lang="ru-RU" smtClean="0"/>
              <a:pPr/>
              <a:t>29.11.2013</a:t>
            </a:fld>
            <a:endParaRPr lang="ru-RU"/>
          </a:p>
        </p:txBody>
      </p:sp>
      <p:sp>
        <p:nvSpPr>
          <p:cNvPr id="6" name="Нижний колонтитул 5"/>
          <p:cNvSpPr>
            <a:spLocks noGrp="1"/>
          </p:cNvSpPr>
          <p:nvPr>
            <p:ph type="ftr" sz="quarter" idx="11"/>
          </p:nvPr>
        </p:nvSpPr>
        <p:spPr>
          <a:xfrm>
            <a:off x="1170432" y="6557169"/>
            <a:ext cx="4948072"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217192" y="6556248"/>
            <a:ext cx="365760" cy="301752"/>
          </a:xfrm>
        </p:spPr>
        <p:txBody>
          <a:bodyPr/>
          <a:lstStyle>
            <a:lvl1pPr algn="ctr">
              <a:defRPr sz="900"/>
            </a:lvl1p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29.11.2013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381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381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29.11.2013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Прямоугольный треугольник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Прямая соединительная линия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Прямая соединительная линия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Заголовок 21"/>
          <p:cNvSpPr>
            <a:spLocks noGrp="1"/>
          </p:cNvSpPr>
          <p:nvPr>
            <p:ph type="title"/>
          </p:nvPr>
        </p:nvSpPr>
        <p:spPr>
          <a:xfrm>
            <a:off x="457200" y="267494"/>
            <a:ext cx="8229600" cy="1399032"/>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5B106E36-FD25-4E2D-B0AA-010F637433A0}" type="datetimeFigureOut">
              <a:rPr lang="ru-RU" smtClean="0"/>
              <a:pPr/>
              <a:t>29.11.2013</a:t>
            </a:fld>
            <a:endParaRPr lang="ru-RU"/>
          </a:p>
        </p:txBody>
      </p:sp>
      <p:sp>
        <p:nvSpPr>
          <p:cNvPr id="3" name="Нижний колонтитул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ru-RU"/>
          </a:p>
        </p:txBody>
      </p:sp>
      <p:sp>
        <p:nvSpPr>
          <p:cNvPr id="23" name="Номер слайда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725C68B6-61C2-468F-89AB-4B9F7531AA6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audio" Target="file:///C:\Users\Beka\Downloads\Neizvestnyy+ispolnitel_+-+Prosto+krasivaya+muzyka+bez+slov.........._(mp3top100.net).mp3" TargetMode="External"/><Relationship Id="rId7" Type="http://schemas.openxmlformats.org/officeDocument/2006/relationships/image" Target="../media/image4.png"/><Relationship Id="rId2" Type="http://schemas.openxmlformats.org/officeDocument/2006/relationships/audio" Target="file:///C:\Users\Beka\Desktop\Neizvestnyy+ispolnitel_+-+Prosto+krasivaya+muzyka+bez+slov.........._(mp3top100.net).mp3" TargetMode="External"/><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2.xml"/><Relationship Id="rId1" Type="http://schemas.openxmlformats.org/officeDocument/2006/relationships/audio" Target="file:///C:\Users\Beka\Downloads\Neizvestnyy+ispolnitel_+-+Prosto+krasivaya+muzyka+bez+slov.........._(mp3top100.net).mp3" TargetMode="Externa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4.jpe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jpeg"/></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7.jpeg"/></Relationships>
</file>

<file path=ppt/slides/_rels/slide1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flipV="1">
            <a:off x="785786" y="5567361"/>
            <a:ext cx="8001056" cy="45719"/>
          </a:xfrm>
        </p:spPr>
        <p:txBody>
          <a:bodyPr>
            <a:normAutofit fontScale="25000" lnSpcReduction="20000"/>
          </a:bodyPr>
          <a:lstStyle/>
          <a:p>
            <a:endParaRPr lang="ru-RU" dirty="0"/>
          </a:p>
        </p:txBody>
      </p:sp>
      <p:pic>
        <p:nvPicPr>
          <p:cNvPr id="1026" name="Picture 2" descr="C:\Users\Beka\Desktop\мама\imgpreview.jpg"/>
          <p:cNvPicPr>
            <a:picLocks noChangeAspect="1" noChangeArrowheads="1"/>
          </p:cNvPicPr>
          <p:nvPr/>
        </p:nvPicPr>
        <p:blipFill>
          <a:blip r:embed="rId5" cstate="print"/>
          <a:srcRect/>
          <a:stretch>
            <a:fillRect/>
          </a:stretch>
        </p:blipFill>
        <p:spPr bwMode="auto">
          <a:xfrm>
            <a:off x="0" y="0"/>
            <a:ext cx="9144000" cy="6858000"/>
          </a:xfrm>
          <a:prstGeom prst="rect">
            <a:avLst/>
          </a:prstGeom>
          <a:noFill/>
        </p:spPr>
      </p:pic>
      <p:sp>
        <p:nvSpPr>
          <p:cNvPr id="7" name="Прямоугольник 6"/>
          <p:cNvSpPr/>
          <p:nvPr/>
        </p:nvSpPr>
        <p:spPr>
          <a:xfrm>
            <a:off x="-31432" y="285728"/>
            <a:ext cx="8927444" cy="1384995"/>
          </a:xfrm>
          <a:prstGeom prst="rect">
            <a:avLst/>
          </a:prstGeom>
          <a:noFill/>
          <a:scene3d>
            <a:camera prst="perspectiveRelaxedModerately"/>
            <a:lightRig rig="threePt" dir="t"/>
          </a:scene3d>
          <a:sp3d/>
        </p:spPr>
        <p:txBody>
          <a:bodyPr wrap="none" lIns="91440" tIns="45720" rIns="91440" bIns="45720">
            <a:spAutoFit/>
          </a:bodyPr>
          <a:lstStyle/>
          <a:p>
            <a:pPr algn="ctr"/>
            <a:r>
              <a:rPr lang="kk-KZ"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Бала саусағын ойната отырып,</a:t>
            </a:r>
          </a:p>
          <a:p>
            <a:pPr algn="ctr"/>
            <a:r>
              <a:rPr lang="kk-KZ"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тілін дамытудағы ойын технологиясының </a:t>
            </a:r>
          </a:p>
          <a:p>
            <a:pPr algn="ctr"/>
            <a:r>
              <a:rPr lang="kk-KZ"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түрі-ұсақ моториканың  маңызы </a:t>
            </a:r>
            <a:endParaRPr lang="ru-RU"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9" name="Neizvestnyy+ispolnitel_+-+Prosto+krasivaya+muzyka+bez+slov.........._(mp3top100.net).mp3">
            <a:hlinkClick r:id="" action="ppaction://media"/>
          </p:cNvPr>
          <p:cNvPicPr>
            <a:picLocks noRot="1" noChangeAspect="1"/>
          </p:cNvPicPr>
          <p:nvPr>
            <a:audioFile r:link="rId2"/>
          </p:nvPr>
        </p:nvPicPr>
        <p:blipFill>
          <a:blip r:embed="rId6" cstate="print"/>
          <a:stretch>
            <a:fillRect/>
          </a:stretch>
        </p:blipFill>
        <p:spPr>
          <a:xfrm>
            <a:off x="4419600" y="3276600"/>
            <a:ext cx="304800" cy="304800"/>
          </a:xfrm>
          <a:prstGeom prst="rect">
            <a:avLst/>
          </a:prstGeom>
        </p:spPr>
      </p:pic>
      <p:pic>
        <p:nvPicPr>
          <p:cNvPr id="10" name="Neizvestnyy+ispolnitel_+-+Prosto+krasivaya+muzyka+bez+slov.........._(mp3top100.net).mp3">
            <a:hlinkClick r:id="" action="ppaction://media"/>
          </p:cNvPr>
          <p:cNvPicPr>
            <a:picLocks noRot="1" noChangeAspect="1"/>
          </p:cNvPicPr>
          <p:nvPr>
            <a:audioFile r:link="rId3"/>
          </p:nvPr>
        </p:nvPicPr>
        <p:blipFill>
          <a:blip r:embed="rId7" cstate="print"/>
          <a:stretch>
            <a:fillRect/>
          </a:stretch>
        </p:blipFill>
        <p:spPr>
          <a:xfrm>
            <a:off x="4419600" y="3276600"/>
            <a:ext cx="304800" cy="304800"/>
          </a:xfrm>
          <a:prstGeom prst="rect">
            <a:avLst/>
          </a:prstGeom>
        </p:spPr>
      </p:pic>
      <p:pic>
        <p:nvPicPr>
          <p:cNvPr id="11" name="Neizvestnyy+ispolnitel_+-+Prosto+krasivaya+muzyka+bez+slov.........._(mp3top100.net).mp3">
            <a:hlinkClick r:id="" action="ppaction://media"/>
          </p:cNvPr>
          <p:cNvPicPr>
            <a:picLocks noRot="1" noChangeAspect="1"/>
          </p:cNvPicPr>
          <p:nvPr>
            <a:audioFile r:link="rId3"/>
          </p:nvPr>
        </p:nvPicPr>
        <p:blipFill>
          <a:blip r:embed="rId8" cstate="print"/>
          <a:stretch>
            <a:fillRect/>
          </a:stretch>
        </p:blipFill>
        <p:spPr>
          <a:xfrm>
            <a:off x="4419600" y="3276600"/>
            <a:ext cx="304800" cy="304800"/>
          </a:xfrm>
          <a:prstGeom prst="rect">
            <a:avLst/>
          </a:prstGeom>
        </p:spPr>
      </p:pic>
    </p:spTree>
    <p:custDataLst>
      <p:tags r:id="rId1"/>
    </p:custDataLst>
  </p:cSld>
  <p:clrMapOvr>
    <a:masterClrMapping/>
  </p:clrMapOvr>
  <p:transition advTm="22495">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20" showWhenStopped="0">
                <p:cTn id="7" fill="hold" display="0">
                  <p:stCondLst>
                    <p:cond delay="indefinite"/>
                  </p:stCondLst>
                  <p:endCondLst>
                    <p:cond evt="onPrev" delay="0">
                      <p:tgtEl>
                        <p:sldTgt/>
                      </p:tgtEl>
                    </p:cond>
                    <p:cond evt="onStopAudio" delay="0">
                      <p:tgtEl>
                        <p:sldTgt/>
                      </p:tgtEl>
                    </p:cond>
                  </p:endCondLst>
                </p:cTn>
                <p:tgtEl>
                  <p:spTgt spid="9"/>
                </p:tgtEl>
              </p:cMediaNode>
            </p:audio>
            <p:audio>
              <p:cMediaNode numSld="28" showWhenStopped="0">
                <p:cTn id="8" fill="hold" display="0">
                  <p:stCondLst>
                    <p:cond delay="indefinite"/>
                  </p:stCondLst>
                  <p:endCondLst>
                    <p:cond evt="onPrev" delay="0">
                      <p:tgtEl>
                        <p:sldTgt/>
                      </p:tgtEl>
                    </p:cond>
                    <p:cond evt="onStopAudio" delay="0">
                      <p:tgtEl>
                        <p:sldTgt/>
                      </p:tgtEl>
                    </p:cond>
                  </p:endCondLst>
                </p:cTn>
                <p:tgtEl>
                  <p:spTgt spid="10"/>
                </p:tgtEl>
              </p:cMediaNode>
            </p:audio>
            <p:audio>
              <p:cMediaNode>
                <p:cTn id="9" fill="hold" display="0">
                  <p:stCondLst>
                    <p:cond delay="indefinite"/>
                  </p:stCondLst>
                  <p:endCondLst>
                    <p:cond evt="onNext" delay="0">
                      <p:tgtEl>
                        <p:sldTgt/>
                      </p:tgtEl>
                    </p:cond>
                    <p:cond evt="onPrev" delay="0">
                      <p:tgtEl>
                        <p:sldTgt/>
                      </p:tgtEl>
                    </p:cond>
                    <p:cond evt="onStopAudio" delay="0">
                      <p:tgtEl>
                        <p:sldTgt/>
                      </p:tgtEl>
                    </p:cond>
                  </p:endCondLst>
                </p:cTn>
                <p:tgtEl>
                  <p:spTgt spid="1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25404"/>
          </a:xfrm>
        </p:spPr>
        <p:txBody>
          <a:bodyPr>
            <a:normAutofit/>
          </a:bodyPr>
          <a:lstStyle/>
          <a:p>
            <a:r>
              <a:rPr lang="kk-KZ" sz="800" dirty="0" smtClean="0"/>
              <a:t>.</a:t>
            </a:r>
            <a:endParaRPr lang="ru-RU" sz="800" dirty="0"/>
          </a:p>
        </p:txBody>
      </p:sp>
      <p:sp>
        <p:nvSpPr>
          <p:cNvPr id="3" name="Содержимое 2"/>
          <p:cNvSpPr>
            <a:spLocks noGrp="1"/>
          </p:cNvSpPr>
          <p:nvPr>
            <p:ph idx="1"/>
          </p:nvPr>
        </p:nvSpPr>
        <p:spPr>
          <a:xfrm>
            <a:off x="0" y="0"/>
            <a:ext cx="4857752" cy="6858000"/>
          </a:xfrm>
        </p:spPr>
        <p:style>
          <a:lnRef idx="0">
            <a:schemeClr val="accent6"/>
          </a:lnRef>
          <a:fillRef idx="3">
            <a:schemeClr val="accent6"/>
          </a:fillRef>
          <a:effectRef idx="3">
            <a:schemeClr val="accent6"/>
          </a:effectRef>
          <a:fontRef idx="minor">
            <a:schemeClr val="lt1"/>
          </a:fontRef>
        </p:style>
        <p:txBody>
          <a:bodyPr>
            <a:normAutofit fontScale="92500" lnSpcReduction="10000"/>
            <a:scene3d>
              <a:camera prst="orthographicFront"/>
              <a:lightRig rig="soft" dir="t">
                <a:rot lat="0" lon="0" rev="10800000"/>
              </a:lightRig>
            </a:scene3d>
            <a:sp3d>
              <a:bevelT w="27940" h="12700"/>
              <a:contourClr>
                <a:srgbClr val="DDDDDD"/>
              </a:contourClr>
            </a:sp3d>
          </a:bodyPr>
          <a:lstStyle/>
          <a:p>
            <a:pPr>
              <a:buNone/>
            </a:pPr>
            <a:r>
              <a:rPr lang="kk-KZ" sz="2400" b="1" i="1" spc="150" dirty="0" smtClean="0">
                <a:ln w="11430"/>
                <a:solidFill>
                  <a:srgbClr val="F8F8F8"/>
                </a:solidFill>
                <a:effectLst>
                  <a:outerShdw blurRad="25400" algn="tl" rotWithShape="0">
                    <a:srgbClr val="000000">
                      <a:alpha val="43000"/>
                    </a:srgbClr>
                  </a:outerShdw>
                </a:effectLst>
                <a:latin typeface="Times New Roman" pitchFamily="18" charset="0"/>
                <a:cs typeface="Times New Roman" pitchFamily="18" charset="0"/>
              </a:rPr>
              <a:t>Мақсаты:  </a:t>
            </a:r>
          </a:p>
          <a:p>
            <a:pPr>
              <a:buNone/>
            </a:pPr>
            <a:r>
              <a:rPr lang="kk-KZ" sz="1600" b="1" spc="150" dirty="0" smtClean="0">
                <a:ln w="11430"/>
                <a:solidFill>
                  <a:srgbClr val="F8F8F8"/>
                </a:solidFill>
                <a:effectLst>
                  <a:outerShdw blurRad="25400" algn="tl" rotWithShape="0">
                    <a:srgbClr val="000000">
                      <a:alpha val="43000"/>
                    </a:srgbClr>
                  </a:outerShdw>
                </a:effectLst>
                <a:latin typeface="Times New Roman" pitchFamily="18" charset="0"/>
                <a:cs typeface="Times New Roman" pitchFamily="18" charset="0"/>
              </a:rPr>
              <a:t>              </a:t>
            </a:r>
            <a:r>
              <a:rPr lang="ru-RU" sz="1600" b="1" spc="150" dirty="0" err="1" smtClean="0">
                <a:ln w="11430"/>
                <a:solidFill>
                  <a:srgbClr val="F8F8F8"/>
                </a:solidFill>
                <a:effectLst>
                  <a:outerShdw blurRad="25400" algn="tl" rotWithShape="0">
                    <a:srgbClr val="000000">
                      <a:alpha val="43000"/>
                    </a:srgbClr>
                  </a:outerShdw>
                </a:effectLst>
                <a:latin typeface="Times New Roman" pitchFamily="18" charset="0"/>
                <a:cs typeface="Times New Roman" pitchFamily="18" charset="0"/>
              </a:rPr>
              <a:t>Саусақ  ойыны-бұл ұрпақтан ұрпаққа жалғасын тауып</a:t>
            </a:r>
            <a:r>
              <a:rPr lang="ru-RU" sz="1600" b="1" spc="150" dirty="0" smtClean="0">
                <a:ln w="11430"/>
                <a:solidFill>
                  <a:srgbClr val="F8F8F8"/>
                </a:solidFill>
                <a:effectLst>
                  <a:outerShdw blurRad="25400" algn="tl" rotWithShape="0">
                    <a:srgbClr val="000000">
                      <a:alpha val="43000"/>
                    </a:srgbClr>
                  </a:outerShdw>
                </a:effectLst>
                <a:latin typeface="Times New Roman" pitchFamily="18" charset="0"/>
                <a:cs typeface="Times New Roman" pitchFamily="18" charset="0"/>
              </a:rPr>
              <a:t> </a:t>
            </a:r>
            <a:r>
              <a:rPr lang="ru-RU" sz="1600" b="1" spc="150" dirty="0" err="1" smtClean="0">
                <a:ln w="11430"/>
                <a:solidFill>
                  <a:srgbClr val="F8F8F8"/>
                </a:solidFill>
                <a:effectLst>
                  <a:outerShdw blurRad="25400" algn="tl" rotWithShape="0">
                    <a:srgbClr val="000000">
                      <a:alpha val="43000"/>
                    </a:srgbClr>
                  </a:outerShdw>
                </a:effectLst>
                <a:latin typeface="Times New Roman" pitchFamily="18" charset="0"/>
                <a:cs typeface="Times New Roman" pitchFamily="18" charset="0"/>
              </a:rPr>
              <a:t>келе</a:t>
            </a:r>
            <a:r>
              <a:rPr lang="ru-RU" sz="1600" b="1" spc="150" dirty="0" smtClean="0">
                <a:ln w="11430"/>
                <a:solidFill>
                  <a:srgbClr val="F8F8F8"/>
                </a:solidFill>
                <a:effectLst>
                  <a:outerShdw blurRad="25400" algn="tl" rotWithShape="0">
                    <a:srgbClr val="000000">
                      <a:alpha val="43000"/>
                    </a:srgbClr>
                  </a:outerShdw>
                </a:effectLst>
                <a:latin typeface="Times New Roman" pitchFamily="18" charset="0"/>
                <a:cs typeface="Times New Roman" pitchFamily="18" charset="0"/>
              </a:rPr>
              <a:t> </a:t>
            </a:r>
            <a:r>
              <a:rPr lang="ru-RU" sz="1600" b="1" spc="150" dirty="0" err="1" smtClean="0">
                <a:ln w="11430"/>
                <a:solidFill>
                  <a:srgbClr val="F8F8F8"/>
                </a:solidFill>
                <a:effectLst>
                  <a:outerShdw blurRad="25400" algn="tl" rotWithShape="0">
                    <a:srgbClr val="000000">
                      <a:alpha val="43000"/>
                    </a:srgbClr>
                  </a:outerShdw>
                </a:effectLst>
                <a:latin typeface="Times New Roman" pitchFamily="18" charset="0"/>
                <a:cs typeface="Times New Roman" pitchFamily="18" charset="0"/>
              </a:rPr>
              <a:t>жатқан, әрі үлкен мәні </a:t>
            </a:r>
            <a:r>
              <a:rPr lang="ru-RU" sz="1600" b="1" spc="150" dirty="0" smtClean="0">
                <a:ln w="11430"/>
                <a:solidFill>
                  <a:srgbClr val="F8F8F8"/>
                </a:solidFill>
                <a:effectLst>
                  <a:outerShdw blurRad="25400" algn="tl" rotWithShape="0">
                    <a:srgbClr val="000000">
                      <a:alpha val="43000"/>
                    </a:srgbClr>
                  </a:outerShdw>
                </a:effectLst>
                <a:latin typeface="Times New Roman" pitchFamily="18" charset="0"/>
                <a:cs typeface="Times New Roman" pitchFamily="18" charset="0"/>
              </a:rPr>
              <a:t>бар </a:t>
            </a:r>
            <a:r>
              <a:rPr lang="ru-RU" sz="1600" b="1" spc="150" dirty="0" err="1" smtClean="0">
                <a:ln w="11430"/>
                <a:solidFill>
                  <a:srgbClr val="F8F8F8"/>
                </a:solidFill>
                <a:effectLst>
                  <a:outerShdw blurRad="25400" algn="tl" rotWithShape="0">
                    <a:srgbClr val="000000">
                      <a:alpha val="43000"/>
                    </a:srgbClr>
                  </a:outerShdw>
                </a:effectLst>
                <a:latin typeface="Times New Roman" pitchFamily="18" charset="0"/>
                <a:cs typeface="Times New Roman" pitchFamily="18" charset="0"/>
              </a:rPr>
              <a:t>мәдени шығармашылық</a:t>
            </a:r>
            <a:r>
              <a:rPr lang="ru-RU" sz="1600" b="1" spc="150" dirty="0" smtClean="0">
                <a:ln w="11430"/>
                <a:solidFill>
                  <a:srgbClr val="F8F8F8"/>
                </a:solidFill>
                <a:effectLst>
                  <a:outerShdw blurRad="25400" algn="tl" rotWithShape="0">
                    <a:srgbClr val="000000">
                      <a:alpha val="43000"/>
                    </a:srgbClr>
                  </a:outerShdw>
                </a:effectLst>
                <a:latin typeface="Times New Roman" pitchFamily="18" charset="0"/>
                <a:cs typeface="Times New Roman" pitchFamily="18" charset="0"/>
              </a:rPr>
              <a:t>.</a:t>
            </a:r>
          </a:p>
          <a:p>
            <a:pPr>
              <a:buNone/>
            </a:pPr>
            <a:r>
              <a:rPr lang="kk-KZ" sz="1600" b="1" spc="150" dirty="0" smtClean="0">
                <a:ln w="11430"/>
                <a:solidFill>
                  <a:srgbClr val="F8F8F8"/>
                </a:solidFill>
                <a:effectLst>
                  <a:outerShdw blurRad="25400" algn="tl" rotWithShape="0">
                    <a:srgbClr val="000000">
                      <a:alpha val="43000"/>
                    </a:srgbClr>
                  </a:outerShdw>
                </a:effectLst>
                <a:latin typeface="Times New Roman" pitchFamily="18" charset="0"/>
                <a:cs typeface="Times New Roman" pitchFamily="18" charset="0"/>
              </a:rPr>
              <a:t>        Ойынды  қолдану  арқылы  ойлау, тілді дамыту,  шығармашылық   әрекетін байыту. Баланың  ойын  кезіндегі қимыл-қозғалысы дене  бітімін  жетілдіру, қарым-қатынастағы пайымдаулары  өзіндік  таным-түсінік,  мінез-құлық әдептерін  бекіту.  Бала ойын  арқылы  бір  әрекеттен   екінші  әрекетке  ауыса отырып,өзіне  түрлі  ақпараттар  алуға, дүние  сырын  ашуға  ықпал  жасау.  Оқыту-  тәрбиелеу  жұмысында   балалардың  тілін  дамыту,  сөздік  қорларын  молайту,  ауызша  сөйлеуге  үйрете  отырып,  үйренген сөздерін  күнделікті  өмірде  еркін  қолдануға жаттықтыру. Ойындардың негізгі мақсаты балалардың ықылас зейінін, сөздік қорын, байқампаздығын, есте сақтау, қабылдауын дамытуғы, икемділікті арттыруға, өзінің жеке құрбыларының іс- әрекетін бағалай, құрметтей, өз ісінің дұрыстығын дәлелдей білуін анықтау, қалыптастыру. </a:t>
            </a:r>
          </a:p>
          <a:p>
            <a:pPr>
              <a:buNone/>
            </a:pPr>
            <a:endParaRPr lang="kk-KZ" sz="1400" b="1" spc="150" dirty="0" smtClean="0">
              <a:ln w="11430"/>
              <a:solidFill>
                <a:srgbClr val="F8F8F8"/>
              </a:solidFill>
              <a:effectLst>
                <a:outerShdw blurRad="25400" algn="tl" rotWithShape="0">
                  <a:srgbClr val="000000">
                    <a:alpha val="43000"/>
                  </a:srgbClr>
                </a:outerShdw>
              </a:effectLst>
              <a:latin typeface="Times New Roman" pitchFamily="18" charset="0"/>
              <a:cs typeface="Times New Roman" pitchFamily="18" charset="0"/>
            </a:endParaRPr>
          </a:p>
        </p:txBody>
      </p:sp>
      <p:pic>
        <p:nvPicPr>
          <p:cNvPr id="1028" name="Picture 4" descr="C:\Users\Beka\Desktop\мама\razvivaem-melkuju-motoriku-u-malysh_10.png"/>
          <p:cNvPicPr>
            <a:picLocks noChangeAspect="1" noChangeArrowheads="1"/>
          </p:cNvPicPr>
          <p:nvPr/>
        </p:nvPicPr>
        <p:blipFill>
          <a:blip r:embed="rId3" cstate="print"/>
          <a:srcRect/>
          <a:stretch>
            <a:fillRect/>
          </a:stretch>
        </p:blipFill>
        <p:spPr bwMode="auto">
          <a:xfrm>
            <a:off x="4857752" y="0"/>
            <a:ext cx="4286248" cy="6858000"/>
          </a:xfrm>
          <a:prstGeom prst="rect">
            <a:avLst/>
          </a:prstGeom>
          <a:noFill/>
        </p:spPr>
      </p:pic>
    </p:spTree>
  </p:cSld>
  <p:clrMapOvr>
    <a:masterClrMapping/>
  </p:clrMapOvr>
  <p:transition advTm="20233">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4572000" cy="6858000"/>
          </a:xfrm>
        </p:spPr>
        <p:style>
          <a:lnRef idx="1">
            <a:schemeClr val="accent6"/>
          </a:lnRef>
          <a:fillRef idx="3">
            <a:schemeClr val="accent6"/>
          </a:fillRef>
          <a:effectRef idx="2">
            <a:schemeClr val="accent6"/>
          </a:effectRef>
          <a:fontRef idx="minor">
            <a:schemeClr val="lt1"/>
          </a:fontRef>
        </p:style>
        <p:txBody>
          <a:bodyPr>
            <a:normAutofit fontScale="90000"/>
          </a:bodyPr>
          <a:lstStyle/>
          <a:p>
            <a:r>
              <a:rPr lang="kk-KZ" sz="1400" b="1" dirty="0" smtClean="0">
                <a:latin typeface="Times New Roman" pitchFamily="18" charset="0"/>
                <a:cs typeface="Times New Roman" pitchFamily="18" charset="0"/>
              </a:rPr>
              <a:t/>
            </a:r>
            <a:br>
              <a:rPr lang="kk-KZ" sz="1400" b="1" dirty="0" smtClean="0">
                <a:latin typeface="Times New Roman" pitchFamily="18" charset="0"/>
                <a:cs typeface="Times New Roman" pitchFamily="18" charset="0"/>
              </a:rPr>
            </a:br>
            <a:r>
              <a:rPr lang="kk-KZ" sz="1400" b="1" dirty="0" smtClean="0">
                <a:latin typeface="Times New Roman" pitchFamily="18" charset="0"/>
                <a:cs typeface="Times New Roman" pitchFamily="18" charset="0"/>
              </a:rPr>
              <a:t/>
            </a:r>
            <a:br>
              <a:rPr lang="kk-KZ" sz="1400" b="1" dirty="0" smtClean="0">
                <a:latin typeface="Times New Roman" pitchFamily="18" charset="0"/>
                <a:cs typeface="Times New Roman" pitchFamily="18" charset="0"/>
              </a:rPr>
            </a:br>
            <a:r>
              <a:rPr lang="kk-KZ" sz="1400" b="1" dirty="0" smtClean="0">
                <a:latin typeface="Times New Roman" pitchFamily="18" charset="0"/>
                <a:cs typeface="Times New Roman" pitchFamily="18" charset="0"/>
              </a:rPr>
              <a:t/>
            </a:r>
            <a:br>
              <a:rPr lang="kk-KZ" sz="1400" b="1" dirty="0" smtClean="0">
                <a:latin typeface="Times New Roman" pitchFamily="18" charset="0"/>
                <a:cs typeface="Times New Roman" pitchFamily="18" charset="0"/>
              </a:rPr>
            </a:br>
            <a:r>
              <a:rPr lang="kk-KZ" sz="1400" b="1" dirty="0" smtClean="0">
                <a:latin typeface="Times New Roman" pitchFamily="18" charset="0"/>
                <a:cs typeface="Times New Roman" pitchFamily="18" charset="0"/>
              </a:rPr>
              <a:t/>
            </a:r>
            <a:br>
              <a:rPr lang="kk-KZ" sz="1400" b="1" dirty="0" smtClean="0">
                <a:latin typeface="Times New Roman" pitchFamily="18" charset="0"/>
                <a:cs typeface="Times New Roman" pitchFamily="18" charset="0"/>
              </a:rPr>
            </a:br>
            <a:r>
              <a:rPr lang="kk-KZ" sz="1400" b="1" dirty="0" smtClean="0">
                <a:latin typeface="Times New Roman" pitchFamily="18" charset="0"/>
                <a:cs typeface="Times New Roman" pitchFamily="18" charset="0"/>
              </a:rPr>
              <a:t/>
            </a:r>
            <a:br>
              <a:rPr lang="kk-KZ" sz="1400" b="1" dirty="0" smtClean="0">
                <a:latin typeface="Times New Roman" pitchFamily="18" charset="0"/>
                <a:cs typeface="Times New Roman" pitchFamily="18" charset="0"/>
              </a:rPr>
            </a:br>
            <a:r>
              <a:rPr lang="kk-KZ" sz="1400" b="1" dirty="0" smtClean="0">
                <a:latin typeface="Times New Roman" pitchFamily="18" charset="0"/>
                <a:cs typeface="Times New Roman" pitchFamily="18" charset="0"/>
              </a:rPr>
              <a:t/>
            </a:r>
            <a:br>
              <a:rPr lang="kk-KZ" sz="1400" b="1" dirty="0" smtClean="0">
                <a:latin typeface="Times New Roman" pitchFamily="18" charset="0"/>
                <a:cs typeface="Times New Roman" pitchFamily="18" charset="0"/>
              </a:rPr>
            </a:br>
            <a:r>
              <a:rPr lang="kk-KZ" sz="1400" b="1" dirty="0" smtClean="0">
                <a:latin typeface="Times New Roman" pitchFamily="18" charset="0"/>
                <a:cs typeface="Times New Roman" pitchFamily="18" charset="0"/>
              </a:rPr>
              <a:t/>
            </a:r>
            <a:br>
              <a:rPr lang="kk-KZ" sz="1400" b="1" dirty="0" smtClean="0">
                <a:latin typeface="Times New Roman" pitchFamily="18" charset="0"/>
                <a:cs typeface="Times New Roman" pitchFamily="18" charset="0"/>
              </a:rPr>
            </a:br>
            <a:r>
              <a:rPr lang="kk-KZ" sz="1400" b="1" dirty="0" smtClean="0">
                <a:latin typeface="Times New Roman" pitchFamily="18" charset="0"/>
                <a:cs typeface="Times New Roman" pitchFamily="18" charset="0"/>
              </a:rPr>
              <a:t/>
            </a:r>
            <a:br>
              <a:rPr lang="kk-KZ" sz="1400" b="1" dirty="0" smtClean="0">
                <a:latin typeface="Times New Roman" pitchFamily="18" charset="0"/>
                <a:cs typeface="Times New Roman" pitchFamily="18" charset="0"/>
              </a:rPr>
            </a:br>
            <a:r>
              <a:rPr lang="kk-KZ" sz="1400" b="1" dirty="0" smtClean="0">
                <a:latin typeface="Times New Roman" pitchFamily="18" charset="0"/>
                <a:cs typeface="Times New Roman" pitchFamily="18" charset="0"/>
              </a:rPr>
              <a:t/>
            </a:r>
            <a:br>
              <a:rPr lang="kk-KZ" sz="1400" b="1" dirty="0" smtClean="0">
                <a:latin typeface="Times New Roman" pitchFamily="18" charset="0"/>
                <a:cs typeface="Times New Roman" pitchFamily="18" charset="0"/>
              </a:rPr>
            </a:br>
            <a:r>
              <a:rPr lang="kk-KZ" sz="1400" b="1" dirty="0" smtClean="0">
                <a:latin typeface="Times New Roman" pitchFamily="18" charset="0"/>
                <a:cs typeface="Times New Roman" pitchFamily="18" charset="0"/>
              </a:rPr>
              <a:t/>
            </a:r>
            <a:br>
              <a:rPr lang="kk-KZ" sz="1400" b="1" dirty="0" smtClean="0">
                <a:latin typeface="Times New Roman" pitchFamily="18" charset="0"/>
                <a:cs typeface="Times New Roman" pitchFamily="18" charset="0"/>
              </a:rPr>
            </a:br>
            <a:r>
              <a:rPr lang="kk-KZ" sz="1400" b="1" dirty="0" smtClean="0">
                <a:latin typeface="Times New Roman" pitchFamily="18" charset="0"/>
                <a:cs typeface="Times New Roman" pitchFamily="18" charset="0"/>
              </a:rPr>
              <a:t/>
            </a:r>
            <a:br>
              <a:rPr lang="kk-KZ" sz="1400" b="1" dirty="0" smtClean="0">
                <a:latin typeface="Times New Roman" pitchFamily="18" charset="0"/>
                <a:cs typeface="Times New Roman" pitchFamily="18" charset="0"/>
              </a:rPr>
            </a:br>
            <a:r>
              <a:rPr lang="kk-KZ" sz="1400" b="1" dirty="0" smtClean="0">
                <a:latin typeface="Times New Roman" pitchFamily="18" charset="0"/>
                <a:cs typeface="Times New Roman" pitchFamily="18" charset="0"/>
              </a:rPr>
              <a:t/>
            </a:r>
            <a:br>
              <a:rPr lang="kk-KZ" sz="1400" b="1" dirty="0" smtClean="0">
                <a:latin typeface="Times New Roman" pitchFamily="18" charset="0"/>
                <a:cs typeface="Times New Roman" pitchFamily="18" charset="0"/>
              </a:rPr>
            </a:br>
            <a:r>
              <a:rPr lang="kk-KZ" sz="1400" b="1" dirty="0" smtClean="0">
                <a:latin typeface="Times New Roman" pitchFamily="18" charset="0"/>
                <a:cs typeface="Times New Roman" pitchFamily="18" charset="0"/>
              </a:rPr>
              <a:t/>
            </a:r>
            <a:br>
              <a:rPr lang="kk-KZ" sz="1400" b="1" dirty="0" smtClean="0">
                <a:latin typeface="Times New Roman" pitchFamily="18" charset="0"/>
                <a:cs typeface="Times New Roman" pitchFamily="18" charset="0"/>
              </a:rPr>
            </a:br>
            <a:r>
              <a:rPr lang="kk-KZ" sz="1400" b="1" dirty="0" smtClean="0">
                <a:latin typeface="Times New Roman" pitchFamily="18" charset="0"/>
                <a:cs typeface="Times New Roman" pitchFamily="18" charset="0"/>
              </a:rPr>
              <a:t/>
            </a:r>
            <a:br>
              <a:rPr lang="kk-KZ" sz="1400" b="1" dirty="0" smtClean="0">
                <a:latin typeface="Times New Roman" pitchFamily="18" charset="0"/>
                <a:cs typeface="Times New Roman" pitchFamily="18" charset="0"/>
              </a:rPr>
            </a:br>
            <a:r>
              <a:rPr lang="kk-KZ" sz="1400" b="1" dirty="0" smtClean="0">
                <a:latin typeface="Times New Roman" pitchFamily="18" charset="0"/>
                <a:cs typeface="Times New Roman" pitchFamily="18" charset="0"/>
              </a:rPr>
              <a:t/>
            </a:r>
            <a:br>
              <a:rPr lang="kk-KZ" sz="1400" b="1" dirty="0" smtClean="0">
                <a:latin typeface="Times New Roman" pitchFamily="18" charset="0"/>
                <a:cs typeface="Times New Roman" pitchFamily="18" charset="0"/>
              </a:rPr>
            </a:br>
            <a:r>
              <a:rPr lang="kk-KZ" sz="1800" b="1" dirty="0" smtClean="0">
                <a:solidFill>
                  <a:schemeClr val="tx1"/>
                </a:solidFill>
                <a:latin typeface="Times New Roman" pitchFamily="18" charset="0"/>
                <a:cs typeface="Times New Roman" pitchFamily="18" charset="0"/>
              </a:rPr>
              <a:t> </a:t>
            </a:r>
            <a:r>
              <a:rPr lang="kk-KZ" sz="1800" b="1" spc="50" dirty="0" smtClean="0">
                <a:ln w="13500">
                  <a:solidFill>
                    <a:schemeClr val="accent1">
                      <a:shade val="2500"/>
                      <a:alpha val="6500"/>
                    </a:schemeClr>
                  </a:solidFill>
                  <a:prstDash val="solid"/>
                </a:ln>
                <a:solidFill>
                  <a:schemeClr val="tx1"/>
                </a:solidFill>
                <a:effectLst>
                  <a:innerShdw blurRad="50900" dist="38500" dir="13500000">
                    <a:srgbClr val="000000">
                      <a:alpha val="60000"/>
                    </a:srgbClr>
                  </a:innerShdw>
                </a:effectLst>
                <a:latin typeface="Times New Roman" pitchFamily="18" charset="0"/>
                <a:cs typeface="Times New Roman" pitchFamily="18" charset="0"/>
              </a:rPr>
              <a:t>Міндеттері: </a:t>
            </a:r>
            <a:r>
              <a:rPr lang="kk-KZ" sz="1800" spc="50" dirty="0" smtClean="0">
                <a:ln w="13500">
                  <a:solidFill>
                    <a:schemeClr val="accent1">
                      <a:shade val="2500"/>
                      <a:alpha val="6500"/>
                    </a:schemeClr>
                  </a:solidFill>
                  <a:prstDash val="solid"/>
                </a:ln>
                <a:solidFill>
                  <a:schemeClr val="tx1"/>
                </a:solidFill>
                <a:effectLst>
                  <a:innerShdw blurRad="50900" dist="38500" dir="13500000">
                    <a:srgbClr val="000000">
                      <a:alpha val="60000"/>
                    </a:srgbClr>
                  </a:innerShdw>
                </a:effectLst>
                <a:latin typeface="Times New Roman" pitchFamily="18" charset="0"/>
                <a:cs typeface="Times New Roman" pitchFamily="18" charset="0"/>
              </a:rPr>
              <a:t>*Ерте  жаста  және  мектепке дейінгі  кіші жаста  қарапайым жаттығуларды жасауда  өлеңмен,  тақпақпен  ұйқастырылған  жаттығуларды  пайдалану.</a:t>
            </a:r>
            <a:br>
              <a:rPr lang="kk-KZ" sz="1800" spc="50" dirty="0" smtClean="0">
                <a:ln w="13500">
                  <a:solidFill>
                    <a:schemeClr val="accent1">
                      <a:shade val="2500"/>
                      <a:alpha val="6500"/>
                    </a:schemeClr>
                  </a:solidFill>
                  <a:prstDash val="solid"/>
                </a:ln>
                <a:solidFill>
                  <a:schemeClr val="tx1"/>
                </a:solidFill>
                <a:effectLst>
                  <a:innerShdw blurRad="50900" dist="38500" dir="13500000">
                    <a:srgbClr val="000000">
                      <a:alpha val="60000"/>
                    </a:srgbClr>
                  </a:innerShdw>
                </a:effectLst>
                <a:latin typeface="Times New Roman" pitchFamily="18" charset="0"/>
                <a:cs typeface="Times New Roman" pitchFamily="18" charset="0"/>
              </a:rPr>
            </a:br>
            <a:r>
              <a:rPr lang="kk-KZ" sz="1800" spc="50" dirty="0" smtClean="0">
                <a:ln w="13500">
                  <a:solidFill>
                    <a:schemeClr val="accent1">
                      <a:shade val="2500"/>
                      <a:alpha val="6500"/>
                    </a:schemeClr>
                  </a:solidFill>
                  <a:prstDash val="solid"/>
                </a:ln>
                <a:solidFill>
                  <a:schemeClr val="tx1"/>
                </a:solidFill>
                <a:effectLst>
                  <a:innerShdw blurRad="50900" dist="38500" dir="13500000">
                    <a:srgbClr val="000000">
                      <a:alpha val="60000"/>
                    </a:srgbClr>
                  </a:innerShdw>
                </a:effectLst>
                <a:latin typeface="Times New Roman" pitchFamily="18" charset="0"/>
                <a:cs typeface="Times New Roman" pitchFamily="18" charset="0"/>
              </a:rPr>
              <a:t/>
            </a:r>
            <a:br>
              <a:rPr lang="kk-KZ" sz="1800" spc="50" dirty="0" smtClean="0">
                <a:ln w="13500">
                  <a:solidFill>
                    <a:schemeClr val="accent1">
                      <a:shade val="2500"/>
                      <a:alpha val="6500"/>
                    </a:schemeClr>
                  </a:solidFill>
                  <a:prstDash val="solid"/>
                </a:ln>
                <a:solidFill>
                  <a:schemeClr val="tx1"/>
                </a:solidFill>
                <a:effectLst>
                  <a:innerShdw blurRad="50900" dist="38500" dir="13500000">
                    <a:srgbClr val="000000">
                      <a:alpha val="60000"/>
                    </a:srgbClr>
                  </a:innerShdw>
                </a:effectLst>
                <a:latin typeface="Times New Roman" pitchFamily="18" charset="0"/>
                <a:cs typeface="Times New Roman" pitchFamily="18" charset="0"/>
              </a:rPr>
            </a:br>
            <a:r>
              <a:rPr lang="kk-KZ" sz="1800" spc="50" dirty="0" smtClean="0">
                <a:ln w="13500">
                  <a:solidFill>
                    <a:schemeClr val="accent1">
                      <a:shade val="2500"/>
                      <a:alpha val="6500"/>
                    </a:schemeClr>
                  </a:solidFill>
                  <a:prstDash val="solid"/>
                </a:ln>
                <a:solidFill>
                  <a:schemeClr val="tx1"/>
                </a:solidFill>
                <a:effectLst>
                  <a:innerShdw blurRad="50900" dist="38500" dir="13500000">
                    <a:srgbClr val="000000">
                      <a:alpha val="60000"/>
                    </a:srgbClr>
                  </a:innerShdw>
                </a:effectLst>
                <a:latin typeface="Times New Roman" pitchFamily="18" charset="0"/>
                <a:cs typeface="Times New Roman" pitchFamily="18" charset="0"/>
              </a:rPr>
              <a:t>* Өзіне-өзі қызмет  ету дағдысын  қалыптастыру(тиегін  өзі ағыту,өзі салу, бауын байлау)</a:t>
            </a:r>
            <a:br>
              <a:rPr lang="kk-KZ" sz="1800" spc="50" dirty="0" smtClean="0">
                <a:ln w="13500">
                  <a:solidFill>
                    <a:schemeClr val="accent1">
                      <a:shade val="2500"/>
                      <a:alpha val="6500"/>
                    </a:schemeClr>
                  </a:solidFill>
                  <a:prstDash val="solid"/>
                </a:ln>
                <a:solidFill>
                  <a:schemeClr val="tx1"/>
                </a:solidFill>
                <a:effectLst>
                  <a:innerShdw blurRad="50900" dist="38500" dir="13500000">
                    <a:srgbClr val="000000">
                      <a:alpha val="60000"/>
                    </a:srgbClr>
                  </a:innerShdw>
                </a:effectLst>
                <a:latin typeface="Times New Roman" pitchFamily="18" charset="0"/>
                <a:cs typeface="Times New Roman" pitchFamily="18" charset="0"/>
              </a:rPr>
            </a:br>
            <a:r>
              <a:rPr lang="kk-KZ" sz="1800" spc="50" dirty="0" smtClean="0">
                <a:ln w="13500">
                  <a:solidFill>
                    <a:schemeClr val="accent1">
                      <a:shade val="2500"/>
                      <a:alpha val="6500"/>
                    </a:schemeClr>
                  </a:solidFill>
                  <a:prstDash val="solid"/>
                </a:ln>
                <a:solidFill>
                  <a:schemeClr val="tx1"/>
                </a:solidFill>
                <a:effectLst>
                  <a:innerShdw blurRad="50900" dist="38500" dir="13500000">
                    <a:srgbClr val="000000">
                      <a:alpha val="60000"/>
                    </a:srgbClr>
                  </a:innerShdw>
                </a:effectLst>
                <a:latin typeface="Times New Roman" pitchFamily="18" charset="0"/>
                <a:cs typeface="Times New Roman" pitchFamily="18" charset="0"/>
              </a:rPr>
              <a:t/>
            </a:r>
            <a:br>
              <a:rPr lang="kk-KZ" sz="1800" spc="50" dirty="0" smtClean="0">
                <a:ln w="13500">
                  <a:solidFill>
                    <a:schemeClr val="accent1">
                      <a:shade val="2500"/>
                      <a:alpha val="6500"/>
                    </a:schemeClr>
                  </a:solidFill>
                  <a:prstDash val="solid"/>
                </a:ln>
                <a:solidFill>
                  <a:schemeClr val="tx1"/>
                </a:solidFill>
                <a:effectLst>
                  <a:innerShdw blurRad="50900" dist="38500" dir="13500000">
                    <a:srgbClr val="000000">
                      <a:alpha val="60000"/>
                    </a:srgbClr>
                  </a:innerShdw>
                </a:effectLst>
                <a:latin typeface="Times New Roman" pitchFamily="18" charset="0"/>
                <a:cs typeface="Times New Roman" pitchFamily="18" charset="0"/>
              </a:rPr>
            </a:br>
            <a:r>
              <a:rPr lang="kk-KZ" sz="1800" spc="50" dirty="0" smtClean="0">
                <a:ln w="13500">
                  <a:solidFill>
                    <a:schemeClr val="accent1">
                      <a:shade val="2500"/>
                      <a:alpha val="6500"/>
                    </a:schemeClr>
                  </a:solidFill>
                  <a:prstDash val="solid"/>
                </a:ln>
                <a:solidFill>
                  <a:schemeClr val="tx1"/>
                </a:solidFill>
                <a:effectLst>
                  <a:innerShdw blurRad="50900" dist="38500" dir="13500000">
                    <a:srgbClr val="000000">
                      <a:alpha val="60000"/>
                    </a:srgbClr>
                  </a:innerShdw>
                </a:effectLst>
                <a:latin typeface="Times New Roman" pitchFamily="18" charset="0"/>
                <a:cs typeface="Times New Roman" pitchFamily="18" charset="0"/>
              </a:rPr>
              <a:t>* Ұсақ  моторикаға  әсер  ете және оны  белсендіре  отырып,көрші орналасқан  сөйлеуге  жауап беретін  орталықты  дамыту. </a:t>
            </a:r>
            <a:br>
              <a:rPr lang="kk-KZ" sz="1800" spc="50" dirty="0" smtClean="0">
                <a:ln w="13500">
                  <a:solidFill>
                    <a:schemeClr val="accent1">
                      <a:shade val="2500"/>
                      <a:alpha val="6500"/>
                    </a:schemeClr>
                  </a:solidFill>
                  <a:prstDash val="solid"/>
                </a:ln>
                <a:solidFill>
                  <a:schemeClr val="tx1"/>
                </a:solidFill>
                <a:effectLst>
                  <a:innerShdw blurRad="50900" dist="38500" dir="13500000">
                    <a:srgbClr val="000000">
                      <a:alpha val="60000"/>
                    </a:srgbClr>
                  </a:innerShdw>
                </a:effectLst>
                <a:latin typeface="Times New Roman" pitchFamily="18" charset="0"/>
                <a:cs typeface="Times New Roman" pitchFamily="18" charset="0"/>
              </a:rPr>
            </a:br>
            <a:r>
              <a:rPr lang="kk-KZ" sz="1800" spc="50" dirty="0" smtClean="0">
                <a:ln w="13500">
                  <a:solidFill>
                    <a:schemeClr val="accent1">
                      <a:shade val="2500"/>
                      <a:alpha val="6500"/>
                    </a:schemeClr>
                  </a:solidFill>
                  <a:prstDash val="solid"/>
                </a:ln>
                <a:solidFill>
                  <a:schemeClr val="tx1"/>
                </a:solidFill>
                <a:effectLst>
                  <a:innerShdw blurRad="50900" dist="38500" dir="13500000">
                    <a:srgbClr val="000000">
                      <a:alpha val="60000"/>
                    </a:srgbClr>
                  </a:innerShdw>
                </a:effectLst>
                <a:latin typeface="Times New Roman" pitchFamily="18" charset="0"/>
                <a:cs typeface="Times New Roman" pitchFamily="18" charset="0"/>
              </a:rPr>
              <a:t> </a:t>
            </a:r>
            <a:br>
              <a:rPr lang="kk-KZ" sz="1800" spc="50" dirty="0" smtClean="0">
                <a:ln w="13500">
                  <a:solidFill>
                    <a:schemeClr val="accent1">
                      <a:shade val="2500"/>
                      <a:alpha val="6500"/>
                    </a:schemeClr>
                  </a:solidFill>
                  <a:prstDash val="solid"/>
                </a:ln>
                <a:solidFill>
                  <a:schemeClr val="tx1"/>
                </a:solidFill>
                <a:effectLst>
                  <a:innerShdw blurRad="50900" dist="38500" dir="13500000">
                    <a:srgbClr val="000000">
                      <a:alpha val="60000"/>
                    </a:srgbClr>
                  </a:innerShdw>
                </a:effectLst>
                <a:latin typeface="Times New Roman" pitchFamily="18" charset="0"/>
                <a:cs typeface="Times New Roman" pitchFamily="18" charset="0"/>
              </a:rPr>
            </a:br>
            <a:r>
              <a:rPr lang="kk-KZ" sz="1800" spc="50" dirty="0" smtClean="0">
                <a:ln w="13500">
                  <a:solidFill>
                    <a:schemeClr val="accent1">
                      <a:shade val="2500"/>
                      <a:alpha val="6500"/>
                    </a:schemeClr>
                  </a:solidFill>
                  <a:prstDash val="solid"/>
                </a:ln>
                <a:solidFill>
                  <a:schemeClr val="tx1"/>
                </a:solidFill>
                <a:effectLst>
                  <a:innerShdw blurRad="50900" dist="38500" dir="13500000">
                    <a:srgbClr val="000000">
                      <a:alpha val="60000"/>
                    </a:srgbClr>
                  </a:innerShdw>
                </a:effectLst>
                <a:latin typeface="Times New Roman" pitchFamily="18" charset="0"/>
                <a:cs typeface="Times New Roman" pitchFamily="18" charset="0"/>
              </a:rPr>
              <a:t>*Ұсақ моторикалық жаттығуларды қолдану үлкен нәтиже береді. </a:t>
            </a:r>
            <a:br>
              <a:rPr lang="kk-KZ" sz="1800" spc="50" dirty="0" smtClean="0">
                <a:ln w="13500">
                  <a:solidFill>
                    <a:schemeClr val="accent1">
                      <a:shade val="2500"/>
                      <a:alpha val="6500"/>
                    </a:schemeClr>
                  </a:solidFill>
                  <a:prstDash val="solid"/>
                </a:ln>
                <a:solidFill>
                  <a:schemeClr val="tx1"/>
                </a:solidFill>
                <a:effectLst>
                  <a:innerShdw blurRad="50900" dist="38500" dir="13500000">
                    <a:srgbClr val="000000">
                      <a:alpha val="60000"/>
                    </a:srgbClr>
                  </a:innerShdw>
                </a:effectLst>
                <a:latin typeface="Times New Roman" pitchFamily="18" charset="0"/>
                <a:cs typeface="Times New Roman" pitchFamily="18" charset="0"/>
              </a:rPr>
            </a:br>
            <a:r>
              <a:rPr lang="kk-KZ" sz="1800" spc="50" dirty="0" smtClean="0">
                <a:ln w="13500">
                  <a:solidFill>
                    <a:schemeClr val="accent1">
                      <a:shade val="2500"/>
                      <a:alpha val="6500"/>
                    </a:schemeClr>
                  </a:solidFill>
                  <a:prstDash val="solid"/>
                </a:ln>
                <a:solidFill>
                  <a:schemeClr val="tx1"/>
                </a:solidFill>
                <a:effectLst>
                  <a:innerShdw blurRad="50900" dist="38500" dir="13500000">
                    <a:srgbClr val="000000">
                      <a:alpha val="60000"/>
                    </a:srgbClr>
                  </a:innerShdw>
                </a:effectLst>
                <a:latin typeface="Times New Roman" pitchFamily="18" charset="0"/>
                <a:cs typeface="Times New Roman" pitchFamily="18" charset="0"/>
              </a:rPr>
              <a:t/>
            </a:r>
            <a:br>
              <a:rPr lang="kk-KZ" sz="1800" spc="50" dirty="0" smtClean="0">
                <a:ln w="13500">
                  <a:solidFill>
                    <a:schemeClr val="accent1">
                      <a:shade val="2500"/>
                      <a:alpha val="6500"/>
                    </a:schemeClr>
                  </a:solidFill>
                  <a:prstDash val="solid"/>
                </a:ln>
                <a:solidFill>
                  <a:schemeClr val="tx1"/>
                </a:solidFill>
                <a:effectLst>
                  <a:innerShdw blurRad="50900" dist="38500" dir="13500000">
                    <a:srgbClr val="000000">
                      <a:alpha val="60000"/>
                    </a:srgbClr>
                  </a:innerShdw>
                </a:effectLst>
                <a:latin typeface="Times New Roman" pitchFamily="18" charset="0"/>
                <a:cs typeface="Times New Roman" pitchFamily="18" charset="0"/>
              </a:rPr>
            </a:br>
            <a:r>
              <a:rPr lang="kk-KZ" sz="1800" spc="50" dirty="0" smtClean="0">
                <a:ln w="13500">
                  <a:solidFill>
                    <a:schemeClr val="accent1">
                      <a:shade val="2500"/>
                      <a:alpha val="6500"/>
                    </a:schemeClr>
                  </a:solidFill>
                  <a:prstDash val="solid"/>
                </a:ln>
                <a:solidFill>
                  <a:schemeClr val="tx1"/>
                </a:solidFill>
                <a:effectLst>
                  <a:innerShdw blurRad="50900" dist="38500" dir="13500000">
                    <a:srgbClr val="000000">
                      <a:alpha val="60000"/>
                    </a:srgbClr>
                  </a:innerShdw>
                </a:effectLst>
                <a:latin typeface="Times New Roman" pitchFamily="18" charset="0"/>
                <a:cs typeface="Times New Roman" pitchFamily="18" charset="0"/>
              </a:rPr>
              <a:t> Осы аталған міндеттерді тәрбиеші үнемі  тыңғылықты  жүргізуін   басшылыққа алып отыруы тиіс.</a:t>
            </a:r>
            <a:r>
              <a:rPr lang="kk-KZ" sz="1800" dirty="0" smtClean="0">
                <a:solidFill>
                  <a:schemeClr val="tx1"/>
                </a:solidFill>
                <a:latin typeface="Times New Roman" pitchFamily="18" charset="0"/>
                <a:cs typeface="Times New Roman" pitchFamily="18" charset="0"/>
              </a:rPr>
              <a:t/>
            </a:r>
            <a:br>
              <a:rPr lang="kk-KZ" sz="1800" dirty="0" smtClean="0">
                <a:solidFill>
                  <a:schemeClr val="tx1"/>
                </a:solidFill>
                <a:latin typeface="Times New Roman" pitchFamily="18" charset="0"/>
                <a:cs typeface="Times New Roman" pitchFamily="18" charset="0"/>
              </a:rPr>
            </a:br>
            <a:r>
              <a:rPr lang="kk-KZ" sz="1800" dirty="0" smtClean="0">
                <a:solidFill>
                  <a:schemeClr val="tx1"/>
                </a:solidFill>
                <a:latin typeface="Times New Roman" pitchFamily="18" charset="0"/>
                <a:cs typeface="Times New Roman" pitchFamily="18" charset="0"/>
              </a:rPr>
              <a:t/>
            </a:r>
            <a:br>
              <a:rPr lang="kk-KZ" sz="1800" dirty="0" smtClean="0">
                <a:solidFill>
                  <a:schemeClr val="tx1"/>
                </a:solidFill>
                <a:latin typeface="Times New Roman" pitchFamily="18" charset="0"/>
                <a:cs typeface="Times New Roman" pitchFamily="18" charset="0"/>
              </a:rPr>
            </a:br>
            <a:r>
              <a:rPr lang="kk-KZ" sz="1800" dirty="0" smtClean="0">
                <a:solidFill>
                  <a:schemeClr val="tx1"/>
                </a:solidFill>
                <a:latin typeface="Times New Roman" pitchFamily="18" charset="0"/>
                <a:cs typeface="Times New Roman" pitchFamily="18" charset="0"/>
              </a:rPr>
              <a:t/>
            </a:r>
            <a:br>
              <a:rPr lang="kk-KZ" sz="1800" dirty="0" smtClean="0">
                <a:solidFill>
                  <a:schemeClr val="tx1"/>
                </a:solidFill>
                <a:latin typeface="Times New Roman" pitchFamily="18" charset="0"/>
                <a:cs typeface="Times New Roman" pitchFamily="18" charset="0"/>
              </a:rPr>
            </a:br>
            <a:r>
              <a:rPr lang="kk-KZ" sz="1800" dirty="0" smtClean="0">
                <a:latin typeface="Times New Roman" pitchFamily="18" charset="0"/>
                <a:cs typeface="Times New Roman" pitchFamily="18" charset="0"/>
              </a:rPr>
              <a:t/>
            </a:r>
            <a:br>
              <a:rPr lang="kk-KZ" sz="1800" dirty="0" smtClean="0">
                <a:latin typeface="Times New Roman" pitchFamily="18" charset="0"/>
                <a:cs typeface="Times New Roman" pitchFamily="18" charset="0"/>
              </a:rPr>
            </a:br>
            <a:r>
              <a:rPr lang="kk-KZ" sz="1400" dirty="0" smtClean="0">
                <a:latin typeface="Times New Roman" pitchFamily="18" charset="0"/>
                <a:cs typeface="Times New Roman" pitchFamily="18" charset="0"/>
              </a:rPr>
              <a:t/>
            </a:r>
            <a:br>
              <a:rPr lang="kk-KZ" sz="1400" dirty="0" smtClean="0">
                <a:latin typeface="Times New Roman" pitchFamily="18" charset="0"/>
                <a:cs typeface="Times New Roman" pitchFamily="18" charset="0"/>
              </a:rPr>
            </a:br>
            <a:r>
              <a:rPr lang="kk-KZ" sz="1400" dirty="0" smtClean="0">
                <a:latin typeface="Times New Roman" pitchFamily="18" charset="0"/>
                <a:cs typeface="Times New Roman" pitchFamily="18" charset="0"/>
              </a:rPr>
              <a:t/>
            </a:r>
            <a:br>
              <a:rPr lang="kk-KZ" sz="1400" dirty="0" smtClean="0">
                <a:latin typeface="Times New Roman" pitchFamily="18" charset="0"/>
                <a:cs typeface="Times New Roman" pitchFamily="18" charset="0"/>
              </a:rPr>
            </a:br>
            <a:r>
              <a:rPr lang="kk-KZ" sz="1400" dirty="0" smtClean="0">
                <a:latin typeface="Times New Roman" pitchFamily="18" charset="0"/>
                <a:cs typeface="Times New Roman" pitchFamily="18" charset="0"/>
              </a:rPr>
              <a:t/>
            </a:r>
            <a:br>
              <a:rPr lang="kk-KZ" sz="1400" dirty="0" smtClean="0">
                <a:latin typeface="Times New Roman" pitchFamily="18" charset="0"/>
                <a:cs typeface="Times New Roman" pitchFamily="18" charset="0"/>
              </a:rPr>
            </a:br>
            <a:r>
              <a:rPr lang="kk-KZ" sz="1400" dirty="0" smtClean="0">
                <a:latin typeface="Times New Roman" pitchFamily="18" charset="0"/>
                <a:cs typeface="Times New Roman" pitchFamily="18" charset="0"/>
              </a:rPr>
              <a:t/>
            </a:r>
            <a:br>
              <a:rPr lang="kk-KZ" sz="1400" dirty="0" smtClean="0">
                <a:latin typeface="Times New Roman" pitchFamily="18" charset="0"/>
                <a:cs typeface="Times New Roman" pitchFamily="18" charset="0"/>
              </a:rPr>
            </a:br>
            <a:r>
              <a:rPr lang="kk-KZ" sz="1400" dirty="0" smtClean="0">
                <a:latin typeface="Times New Roman" pitchFamily="18" charset="0"/>
                <a:cs typeface="Times New Roman" pitchFamily="18" charset="0"/>
              </a:rPr>
              <a:t/>
            </a:r>
            <a:br>
              <a:rPr lang="kk-KZ" sz="1400" dirty="0" smtClean="0">
                <a:latin typeface="Times New Roman" pitchFamily="18" charset="0"/>
                <a:cs typeface="Times New Roman" pitchFamily="18" charset="0"/>
              </a:rPr>
            </a:br>
            <a:r>
              <a:rPr lang="kk-KZ" sz="1400" dirty="0" smtClean="0">
                <a:latin typeface="Times New Roman" pitchFamily="18" charset="0"/>
                <a:cs typeface="Times New Roman" pitchFamily="18" charset="0"/>
              </a:rPr>
              <a:t/>
            </a:r>
            <a:br>
              <a:rPr lang="kk-KZ" sz="1400" dirty="0" smtClean="0">
                <a:latin typeface="Times New Roman" pitchFamily="18" charset="0"/>
                <a:cs typeface="Times New Roman" pitchFamily="18" charset="0"/>
              </a:rPr>
            </a:br>
            <a:r>
              <a:rPr lang="kk-KZ" sz="1400" dirty="0" smtClean="0">
                <a:latin typeface="Times New Roman" pitchFamily="18" charset="0"/>
                <a:cs typeface="Times New Roman" pitchFamily="18" charset="0"/>
              </a:rPr>
              <a:t/>
            </a:r>
            <a:br>
              <a:rPr lang="kk-KZ" sz="1400" dirty="0" smtClean="0">
                <a:latin typeface="Times New Roman" pitchFamily="18" charset="0"/>
                <a:cs typeface="Times New Roman" pitchFamily="18" charset="0"/>
              </a:rPr>
            </a:br>
            <a:r>
              <a:rPr lang="kk-KZ" sz="1400" dirty="0" smtClean="0">
                <a:latin typeface="Times New Roman" pitchFamily="18" charset="0"/>
                <a:cs typeface="Times New Roman" pitchFamily="18" charset="0"/>
              </a:rPr>
              <a:t/>
            </a:r>
            <a:br>
              <a:rPr lang="kk-KZ" sz="1400" dirty="0" smtClean="0">
                <a:latin typeface="Times New Roman" pitchFamily="18" charset="0"/>
                <a:cs typeface="Times New Roman" pitchFamily="18" charset="0"/>
              </a:rPr>
            </a:br>
            <a:r>
              <a:rPr lang="kk-KZ" sz="1400" dirty="0" smtClean="0">
                <a:latin typeface="Times New Roman" pitchFamily="18" charset="0"/>
                <a:cs typeface="Times New Roman" pitchFamily="18" charset="0"/>
              </a:rPr>
              <a:t/>
            </a:r>
            <a:br>
              <a:rPr lang="kk-KZ" sz="1400" dirty="0" smtClean="0">
                <a:latin typeface="Times New Roman" pitchFamily="18" charset="0"/>
                <a:cs typeface="Times New Roman" pitchFamily="18" charset="0"/>
              </a:rPr>
            </a:br>
            <a:r>
              <a:rPr lang="kk-KZ" sz="1400" dirty="0" smtClean="0">
                <a:latin typeface="Times New Roman" pitchFamily="18" charset="0"/>
                <a:cs typeface="Times New Roman" pitchFamily="18" charset="0"/>
              </a:rPr>
              <a:t/>
            </a:r>
            <a:br>
              <a:rPr lang="kk-KZ" sz="1400" dirty="0" smtClean="0">
                <a:latin typeface="Times New Roman" pitchFamily="18" charset="0"/>
                <a:cs typeface="Times New Roman" pitchFamily="18" charset="0"/>
              </a:rPr>
            </a:br>
            <a:r>
              <a:rPr lang="kk-KZ" sz="1400" dirty="0" smtClean="0">
                <a:latin typeface="Times New Roman" pitchFamily="18" charset="0"/>
                <a:cs typeface="Times New Roman" pitchFamily="18" charset="0"/>
              </a:rPr>
              <a:t/>
            </a:r>
            <a:br>
              <a:rPr lang="kk-KZ" sz="1400" dirty="0" smtClean="0">
                <a:latin typeface="Times New Roman" pitchFamily="18" charset="0"/>
                <a:cs typeface="Times New Roman" pitchFamily="18" charset="0"/>
              </a:rPr>
            </a:br>
            <a:r>
              <a:rPr lang="kk-KZ" sz="1400" dirty="0" smtClean="0">
                <a:latin typeface="Times New Roman" pitchFamily="18" charset="0"/>
                <a:cs typeface="Times New Roman" pitchFamily="18" charset="0"/>
              </a:rPr>
              <a:t/>
            </a:r>
            <a:br>
              <a:rPr lang="kk-KZ" sz="1400" dirty="0" smtClean="0">
                <a:latin typeface="Times New Roman" pitchFamily="18" charset="0"/>
                <a:cs typeface="Times New Roman" pitchFamily="18" charset="0"/>
              </a:rPr>
            </a:br>
            <a:r>
              <a:rPr lang="kk-KZ" sz="1400" dirty="0" smtClean="0">
                <a:latin typeface="Times New Roman" pitchFamily="18" charset="0"/>
                <a:cs typeface="Times New Roman" pitchFamily="18" charset="0"/>
              </a:rPr>
              <a:t/>
            </a:r>
            <a:br>
              <a:rPr lang="kk-KZ" sz="1400" dirty="0" smtClean="0">
                <a:latin typeface="Times New Roman" pitchFamily="18" charset="0"/>
                <a:cs typeface="Times New Roman" pitchFamily="18" charset="0"/>
              </a:rPr>
            </a:br>
            <a:r>
              <a:rPr lang="kk-KZ" sz="1400" dirty="0" smtClean="0">
                <a:latin typeface="Times New Roman" pitchFamily="18" charset="0"/>
                <a:cs typeface="Times New Roman" pitchFamily="18" charset="0"/>
              </a:rPr>
              <a:t/>
            </a:r>
            <a:br>
              <a:rPr lang="kk-KZ" sz="1400" dirty="0" smtClean="0">
                <a:latin typeface="Times New Roman" pitchFamily="18" charset="0"/>
                <a:cs typeface="Times New Roman" pitchFamily="18" charset="0"/>
              </a:rPr>
            </a:br>
            <a:endParaRPr lang="ru-RU" sz="1400" dirty="0">
              <a:latin typeface="Times New Roman" pitchFamily="18" charset="0"/>
              <a:cs typeface="Times New Roman" pitchFamily="18" charset="0"/>
            </a:endParaRPr>
          </a:p>
        </p:txBody>
      </p:sp>
      <p:pic>
        <p:nvPicPr>
          <p:cNvPr id="4" name="Содержимое 3" descr="imgpreview.jpg"/>
          <p:cNvPicPr>
            <a:picLocks noGrp="1" noChangeAspect="1"/>
          </p:cNvPicPr>
          <p:nvPr>
            <p:ph idx="1"/>
          </p:nvPr>
        </p:nvPicPr>
        <p:blipFill>
          <a:blip r:embed="rId2" cstate="print"/>
          <a:stretch>
            <a:fillRect/>
          </a:stretch>
        </p:blipFill>
        <p:spPr>
          <a:xfrm>
            <a:off x="4643438" y="0"/>
            <a:ext cx="4500562" cy="6858000"/>
          </a:xfrm>
        </p:spPr>
      </p:pic>
    </p:spTree>
  </p:cSld>
  <p:clrMapOvr>
    <a:masterClrMapping/>
  </p:clrMapOvr>
  <p:transition advTm="21153">
    <p:strips dir="l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V="1">
            <a:off x="457200" y="214290"/>
            <a:ext cx="8229600" cy="60348"/>
          </a:xfrm>
        </p:spPr>
        <p:txBody>
          <a:bodyPr>
            <a:noAutofit/>
          </a:bodyPr>
          <a:lstStyle/>
          <a:p>
            <a:r>
              <a:rPr lang="kk-KZ" sz="800" dirty="0" smtClean="0"/>
              <a:t>жж</a:t>
            </a:r>
            <a:endParaRPr lang="ru-RU" sz="800" dirty="0"/>
          </a:p>
        </p:txBody>
      </p:sp>
      <p:sp>
        <p:nvSpPr>
          <p:cNvPr id="3" name="Содержимое 2"/>
          <p:cNvSpPr>
            <a:spLocks noGrp="1"/>
          </p:cNvSpPr>
          <p:nvPr>
            <p:ph idx="1"/>
          </p:nvPr>
        </p:nvSpPr>
        <p:spPr>
          <a:xfrm>
            <a:off x="0" y="0"/>
            <a:ext cx="4714876" cy="6858000"/>
          </a:xfrm>
          <a:gradFill flip="none" rotWithShape="1">
            <a:gsLst>
              <a:gs pos="0">
                <a:srgbClr val="000000"/>
              </a:gs>
              <a:gs pos="20000">
                <a:srgbClr val="000040"/>
              </a:gs>
              <a:gs pos="50000">
                <a:srgbClr val="400040"/>
              </a:gs>
              <a:gs pos="75000">
                <a:srgbClr val="8F0040"/>
              </a:gs>
              <a:gs pos="89999">
                <a:srgbClr val="F27300"/>
              </a:gs>
              <a:gs pos="100000">
                <a:srgbClr val="FFBF00"/>
              </a:gs>
            </a:gsLst>
            <a:lin ang="5400000" scaled="0"/>
            <a:tileRect/>
          </a:gradFill>
          <a:effectLst>
            <a:outerShdw blurRad="50800" dist="38100" dir="14700000" algn="t" rotWithShape="0">
              <a:schemeClr val="bg1">
                <a:alpha val="60000"/>
              </a:schemeClr>
            </a:outerShdw>
          </a:effectLst>
        </p:spPr>
        <p:style>
          <a:lnRef idx="0">
            <a:schemeClr val="accent6"/>
          </a:lnRef>
          <a:fillRef idx="3">
            <a:schemeClr val="accent6"/>
          </a:fillRef>
          <a:effectRef idx="3">
            <a:schemeClr val="accent6"/>
          </a:effectRef>
          <a:fontRef idx="minor">
            <a:schemeClr val="lt1"/>
          </a:fontRef>
        </p:style>
        <p:txBody>
          <a:bodyPr>
            <a:normAutofit fontScale="62500" lnSpcReduction="20000"/>
          </a:bodyPr>
          <a:lstStyle/>
          <a:p>
            <a:pPr>
              <a:buNone/>
            </a:pPr>
            <a:endParaRPr lang="kk-KZ" sz="2400" b="1" dirty="0" smtClean="0">
              <a:latin typeface="Times New Roman" pitchFamily="18" charset="0"/>
              <a:cs typeface="Times New Roman" pitchFamily="18" charset="0"/>
            </a:endParaRPr>
          </a:p>
          <a:p>
            <a:pPr>
              <a:buNone/>
            </a:pPr>
            <a:r>
              <a:rPr lang="kk-KZ" sz="3000" b="1" dirty="0" smtClean="0">
                <a:latin typeface="Times New Roman" pitchFamily="18" charset="0"/>
                <a:cs typeface="Times New Roman" pitchFamily="18" charset="0"/>
              </a:rPr>
              <a:t>Өзектілігі:</a:t>
            </a:r>
          </a:p>
          <a:p>
            <a:pPr>
              <a:buNone/>
            </a:pPr>
            <a:r>
              <a:rPr lang="kk-KZ" sz="2800" b="1" dirty="0" smtClean="0">
                <a:latin typeface="Times New Roman" pitchFamily="18" charset="0"/>
                <a:cs typeface="Times New Roman" pitchFamily="18" charset="0"/>
              </a:rPr>
              <a:t>          Жалпы  моториканың дамуының  аздығын, соның  ішінде қол  қимылының  аздық  себебін зерттей  келе  қазіргі  заманға барлық  баланың жазуға  дайын  еместігі  немесе  тілінің  дамуында  бір ақау  бар  екендігі анықталады. </a:t>
            </a:r>
          </a:p>
          <a:p>
            <a:pPr>
              <a:buNone/>
            </a:pPr>
            <a:r>
              <a:rPr lang="kk-KZ" sz="2800" b="1" dirty="0" smtClean="0">
                <a:latin typeface="Times New Roman" pitchFamily="18" charset="0"/>
                <a:cs typeface="Times New Roman" pitchFamily="18" charset="0"/>
              </a:rPr>
              <a:t>       Өсіп  келе  жатқан  балаға,   қолдың  икемі  мен  ұсақ  моторикасының дамуына   жете  назар  аудара отыру   барысында  жоғары  дейгейде  жұмыс  жасау керекпіз.</a:t>
            </a:r>
          </a:p>
          <a:p>
            <a:pPr>
              <a:buNone/>
            </a:pPr>
            <a:r>
              <a:rPr lang="kk-KZ" sz="2800" b="1" dirty="0" smtClean="0">
                <a:latin typeface="Times New Roman" pitchFamily="18" charset="0"/>
                <a:cs typeface="Times New Roman" pitchFamily="18" charset="0"/>
              </a:rPr>
              <a:t>     Саусақ ойындарын  ойнамау  негізінде: </a:t>
            </a:r>
          </a:p>
          <a:p>
            <a:pPr>
              <a:buNone/>
            </a:pPr>
            <a:r>
              <a:rPr lang="kk-KZ" sz="2800" b="1" dirty="0" smtClean="0">
                <a:latin typeface="Times New Roman" pitchFamily="18" charset="0"/>
                <a:cs typeface="Times New Roman" pitchFamily="18" charset="0"/>
              </a:rPr>
              <a:t>                        1-ден баланың сөйлеу тілі жетілмейді</a:t>
            </a:r>
          </a:p>
          <a:p>
            <a:pPr>
              <a:buNone/>
            </a:pPr>
            <a:r>
              <a:rPr lang="kk-KZ" sz="2800" b="1" dirty="0" smtClean="0">
                <a:latin typeface="Times New Roman" pitchFamily="18" charset="0"/>
                <a:cs typeface="Times New Roman" pitchFamily="18" charset="0"/>
              </a:rPr>
              <a:t>                        2-ден танымдық  деңгейі  төмендейді </a:t>
            </a:r>
          </a:p>
          <a:p>
            <a:pPr>
              <a:buNone/>
            </a:pPr>
            <a:r>
              <a:rPr lang="kk-KZ" sz="2800" b="1" dirty="0" smtClean="0">
                <a:latin typeface="Times New Roman" pitchFamily="18" charset="0"/>
                <a:cs typeface="Times New Roman" pitchFamily="18" charset="0"/>
              </a:rPr>
              <a:t>                        3-ден логикалық  ойлау  қабілеті  нашарлайды</a:t>
            </a:r>
          </a:p>
          <a:p>
            <a:pPr>
              <a:buNone/>
            </a:pPr>
            <a:r>
              <a:rPr lang="kk-KZ" sz="2800" b="1" dirty="0" smtClean="0">
                <a:latin typeface="Times New Roman" pitchFamily="18" charset="0"/>
                <a:cs typeface="Times New Roman" pitchFamily="18" charset="0"/>
              </a:rPr>
              <a:t>                        4-ден  қимыл-қозғалысы бәсеңдейді.</a:t>
            </a:r>
          </a:p>
          <a:p>
            <a:pPr>
              <a:buNone/>
            </a:pPr>
            <a:r>
              <a:rPr lang="kk-KZ" sz="2800" b="1" dirty="0" smtClean="0">
                <a:latin typeface="Times New Roman" pitchFamily="18" charset="0"/>
                <a:cs typeface="Times New Roman" pitchFamily="18" charset="0"/>
              </a:rPr>
              <a:t>                        5-ден  психологиялық  мотивтерін  туындатып,  жағымсыз  мінез-құлықтары  қалыптасады.</a:t>
            </a:r>
          </a:p>
          <a:p>
            <a:pPr>
              <a:buNone/>
            </a:pPr>
            <a:r>
              <a:rPr lang="kk-KZ" sz="2800" b="1" dirty="0" smtClean="0">
                <a:latin typeface="Times New Roman" pitchFamily="18" charset="0"/>
                <a:cs typeface="Times New Roman" pitchFamily="18" charset="0"/>
              </a:rPr>
              <a:t> </a:t>
            </a:r>
          </a:p>
          <a:p>
            <a:pPr>
              <a:buNone/>
            </a:pPr>
            <a:endParaRPr lang="ru-RU" sz="2400" b="1" dirty="0">
              <a:latin typeface="Times New Roman" pitchFamily="18" charset="0"/>
              <a:cs typeface="Times New Roman" pitchFamily="18" charset="0"/>
            </a:endParaRPr>
          </a:p>
        </p:txBody>
      </p:sp>
      <p:sp>
        <p:nvSpPr>
          <p:cNvPr id="4" name="Прямоугольник 3"/>
          <p:cNvSpPr/>
          <p:nvPr/>
        </p:nvSpPr>
        <p:spPr>
          <a:xfrm>
            <a:off x="357158" y="142852"/>
            <a:ext cx="8501122" cy="923330"/>
          </a:xfrm>
          <a:prstGeom prst="rect">
            <a:avLst/>
          </a:prstGeom>
        </p:spPr>
        <p:txBody>
          <a:bodyPr wrap="square">
            <a:spAutoFit/>
          </a:bodyPr>
          <a:lstStyle/>
          <a:p>
            <a:r>
              <a:rPr lang="kk-KZ" dirty="0" smtClean="0">
                <a:latin typeface="Times New Roman" pitchFamily="18" charset="0"/>
                <a:cs typeface="Times New Roman" pitchFamily="18" charset="0"/>
              </a:rPr>
              <a:t>.                            </a:t>
            </a:r>
          </a:p>
          <a:p>
            <a:r>
              <a:rPr lang="kk-KZ" dirty="0" smtClean="0">
                <a:latin typeface="Times New Roman" pitchFamily="18" charset="0"/>
                <a:cs typeface="Times New Roman" pitchFamily="18" charset="0"/>
              </a:rPr>
              <a:t>     </a:t>
            </a:r>
          </a:p>
          <a:p>
            <a:r>
              <a:rPr lang="kk-KZ" dirty="0" smtClean="0">
                <a:latin typeface="Times New Roman" pitchFamily="18" charset="0"/>
                <a:cs typeface="Times New Roman" pitchFamily="18" charset="0"/>
              </a:rPr>
              <a:t>            </a:t>
            </a:r>
            <a:endParaRPr lang="ru-RU" dirty="0"/>
          </a:p>
        </p:txBody>
      </p:sp>
      <p:sp>
        <p:nvSpPr>
          <p:cNvPr id="5" name="Прямоугольник 4"/>
          <p:cNvSpPr/>
          <p:nvPr/>
        </p:nvSpPr>
        <p:spPr>
          <a:xfrm>
            <a:off x="857224" y="0"/>
            <a:ext cx="7572428" cy="3139321"/>
          </a:xfrm>
          <a:prstGeom prst="rect">
            <a:avLst/>
          </a:prstGeom>
        </p:spPr>
        <p:txBody>
          <a:bodyPr wrap="square">
            <a:spAutoFit/>
          </a:bodyPr>
          <a:lstStyle/>
          <a:p>
            <a:endParaRPr lang="kk-KZ" dirty="0" smtClean="0">
              <a:latin typeface="Times New Roman" pitchFamily="18" charset="0"/>
              <a:cs typeface="Times New Roman" pitchFamily="18" charset="0"/>
            </a:endParaRPr>
          </a:p>
          <a:p>
            <a:endParaRPr lang="kk-KZ" dirty="0" smtClean="0">
              <a:latin typeface="Times New Roman" pitchFamily="18" charset="0"/>
              <a:cs typeface="Times New Roman" pitchFamily="18" charset="0"/>
            </a:endParaRPr>
          </a:p>
          <a:p>
            <a:endParaRPr lang="kk-KZ" dirty="0" smtClean="0">
              <a:latin typeface="Times New Roman" pitchFamily="18" charset="0"/>
              <a:cs typeface="Times New Roman" pitchFamily="18" charset="0"/>
            </a:endParaRPr>
          </a:p>
          <a:p>
            <a:endParaRPr lang="kk-KZ" dirty="0" smtClean="0">
              <a:latin typeface="Times New Roman" pitchFamily="18" charset="0"/>
              <a:cs typeface="Times New Roman" pitchFamily="18" charset="0"/>
            </a:endParaRPr>
          </a:p>
          <a:p>
            <a:endParaRPr lang="kk-KZ" dirty="0" smtClean="0">
              <a:latin typeface="Times New Roman" pitchFamily="18" charset="0"/>
              <a:cs typeface="Times New Roman" pitchFamily="18" charset="0"/>
            </a:endParaRPr>
          </a:p>
          <a:p>
            <a:endParaRPr lang="kk-KZ" dirty="0" smtClean="0">
              <a:latin typeface="Times New Roman" pitchFamily="18" charset="0"/>
              <a:cs typeface="Times New Roman" pitchFamily="18" charset="0"/>
            </a:endParaRPr>
          </a:p>
          <a:p>
            <a:endParaRPr lang="kk-KZ" dirty="0" smtClean="0">
              <a:latin typeface="Times New Roman" pitchFamily="18" charset="0"/>
              <a:cs typeface="Times New Roman" pitchFamily="18" charset="0"/>
            </a:endParaRPr>
          </a:p>
          <a:p>
            <a:endParaRPr lang="kk-KZ" dirty="0" smtClean="0">
              <a:latin typeface="Times New Roman" pitchFamily="18" charset="0"/>
              <a:cs typeface="Times New Roman" pitchFamily="18" charset="0"/>
            </a:endParaRPr>
          </a:p>
          <a:p>
            <a:endParaRPr lang="kk-KZ" dirty="0" smtClean="0">
              <a:latin typeface="Times New Roman" pitchFamily="18" charset="0"/>
              <a:cs typeface="Times New Roman" pitchFamily="18" charset="0"/>
            </a:endParaRPr>
          </a:p>
          <a:p>
            <a:endParaRPr lang="kk-KZ" dirty="0" smtClean="0">
              <a:latin typeface="Times New Roman" pitchFamily="18" charset="0"/>
              <a:cs typeface="Times New Roman" pitchFamily="18" charset="0"/>
            </a:endParaRPr>
          </a:p>
          <a:p>
            <a:endParaRPr lang="kk-KZ" dirty="0" smtClean="0">
              <a:latin typeface="Times New Roman" pitchFamily="18" charset="0"/>
              <a:cs typeface="Times New Roman" pitchFamily="18" charset="0"/>
            </a:endParaRPr>
          </a:p>
        </p:txBody>
      </p:sp>
      <p:pic>
        <p:nvPicPr>
          <p:cNvPr id="6" name="Рисунок 5" descr="imgpreview (1).jpg"/>
          <p:cNvPicPr>
            <a:picLocks noChangeAspect="1"/>
          </p:cNvPicPr>
          <p:nvPr/>
        </p:nvPicPr>
        <p:blipFill>
          <a:blip r:embed="rId2" cstate="print"/>
          <a:stretch>
            <a:fillRect/>
          </a:stretch>
        </p:blipFill>
        <p:spPr>
          <a:xfrm>
            <a:off x="4714876" y="0"/>
            <a:ext cx="4429124" cy="6858000"/>
          </a:xfrm>
          <a:prstGeom prst="rect">
            <a:avLst/>
          </a:prstGeom>
        </p:spPr>
      </p:pic>
    </p:spTree>
  </p:cSld>
  <p:clrMapOvr>
    <a:masterClrMapping/>
  </p:clrMapOvr>
  <p:transition advTm="20857">
    <p:whee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5719"/>
          </a:xfrm>
        </p:spPr>
        <p:txBody>
          <a:bodyPr>
            <a:noAutofit/>
          </a:bodyPr>
          <a:lstStyle/>
          <a:p>
            <a:r>
              <a:rPr lang="kk-KZ" sz="800" dirty="0" smtClean="0">
                <a:latin typeface="Times New Roman" pitchFamily="18" charset="0"/>
                <a:cs typeface="Times New Roman" pitchFamily="18" charset="0"/>
              </a:rPr>
              <a:t>\</a:t>
            </a:r>
            <a:br>
              <a:rPr lang="kk-KZ" sz="800" dirty="0" smtClean="0">
                <a:latin typeface="Times New Roman" pitchFamily="18" charset="0"/>
                <a:cs typeface="Times New Roman" pitchFamily="18" charset="0"/>
              </a:rPr>
            </a:br>
            <a:r>
              <a:rPr lang="kk-KZ" sz="800" dirty="0" smtClean="0">
                <a:latin typeface="Times New Roman" pitchFamily="18" charset="0"/>
                <a:cs typeface="Times New Roman" pitchFamily="18" charset="0"/>
              </a:rPr>
              <a:t/>
            </a:r>
            <a:br>
              <a:rPr lang="kk-KZ" sz="800" dirty="0" smtClean="0">
                <a:latin typeface="Times New Roman" pitchFamily="18" charset="0"/>
                <a:cs typeface="Times New Roman" pitchFamily="18" charset="0"/>
              </a:rPr>
            </a:br>
            <a:endParaRPr lang="ru-RU" sz="800" dirty="0">
              <a:latin typeface="Times New Roman" pitchFamily="18" charset="0"/>
              <a:cs typeface="Times New Roman" pitchFamily="18" charset="0"/>
            </a:endParaRPr>
          </a:p>
        </p:txBody>
      </p:sp>
      <p:sp>
        <p:nvSpPr>
          <p:cNvPr id="3" name="Содержимое 2"/>
          <p:cNvSpPr>
            <a:spLocks noGrp="1"/>
          </p:cNvSpPr>
          <p:nvPr>
            <p:ph idx="1"/>
          </p:nvPr>
        </p:nvSpPr>
        <p:spPr>
          <a:xfrm>
            <a:off x="0" y="0"/>
            <a:ext cx="5072066" cy="6858000"/>
          </a:xfrm>
          <a:gradFill flip="none" rotWithShape="1">
            <a:gsLst>
              <a:gs pos="0">
                <a:srgbClr val="C00000"/>
              </a:gs>
              <a:gs pos="13000">
                <a:srgbClr val="0047FF"/>
              </a:gs>
              <a:gs pos="28000">
                <a:srgbClr val="000082"/>
              </a:gs>
              <a:gs pos="42999">
                <a:srgbClr val="0047FF"/>
              </a:gs>
              <a:gs pos="58000">
                <a:srgbClr val="000082"/>
              </a:gs>
              <a:gs pos="72000">
                <a:srgbClr val="0047FF"/>
              </a:gs>
              <a:gs pos="87000">
                <a:srgbClr val="000082"/>
              </a:gs>
              <a:gs pos="100000">
                <a:srgbClr val="0047FF"/>
              </a:gs>
            </a:gsLst>
            <a:lin ang="2700000" scaled="0"/>
            <a:tileRect/>
          </a:gradFill>
        </p:spPr>
        <p:style>
          <a:lnRef idx="0">
            <a:schemeClr val="accent6"/>
          </a:lnRef>
          <a:fillRef idx="3">
            <a:schemeClr val="accent6"/>
          </a:fillRef>
          <a:effectRef idx="3">
            <a:schemeClr val="accent6"/>
          </a:effectRef>
          <a:fontRef idx="minor">
            <a:schemeClr val="lt1"/>
          </a:fontRef>
        </p:style>
        <p:txBody>
          <a:bodyPr>
            <a:normAutofit/>
          </a:bodyPr>
          <a:lstStyle/>
          <a:p>
            <a:pPr>
              <a:buNone/>
            </a:pPr>
            <a:endParaRPr lang="kk-KZ" sz="2000" b="1" dirty="0" smtClean="0">
              <a:latin typeface="Times New Roman" pitchFamily="18" charset="0"/>
              <a:cs typeface="Times New Roman" pitchFamily="18" charset="0"/>
            </a:endParaRPr>
          </a:p>
          <a:p>
            <a:pPr>
              <a:buNone/>
            </a:pPr>
            <a:r>
              <a:rPr lang="kk-KZ" sz="2800" b="1" dirty="0" smtClean="0">
                <a:latin typeface="Times New Roman" pitchFamily="18" charset="0"/>
                <a:cs typeface="Times New Roman" pitchFamily="18" charset="0"/>
              </a:rPr>
              <a:t>*ЖОБА  БАРЫСЫ:</a:t>
            </a:r>
          </a:p>
          <a:p>
            <a:pPr>
              <a:buNone/>
            </a:pPr>
            <a:r>
              <a:rPr lang="kk-KZ" sz="2800" b="1" dirty="0" smtClean="0">
                <a:latin typeface="Times New Roman" pitchFamily="18" charset="0"/>
                <a:cs typeface="Times New Roman" pitchFamily="18" charset="0"/>
              </a:rPr>
              <a:t> -Іс  жүзінде  жүргізілетін  жұмыстар</a:t>
            </a:r>
          </a:p>
          <a:p>
            <a:pPr>
              <a:buNone/>
            </a:pPr>
            <a:r>
              <a:rPr lang="kk-KZ" sz="2800" b="1" dirty="0" smtClean="0">
                <a:latin typeface="Times New Roman" pitchFamily="18" charset="0"/>
                <a:cs typeface="Times New Roman" pitchFamily="18" charset="0"/>
              </a:rPr>
              <a:t> -Жоспармен  танысу</a:t>
            </a:r>
          </a:p>
          <a:p>
            <a:pPr>
              <a:buNone/>
            </a:pPr>
            <a:r>
              <a:rPr lang="kk-KZ" sz="2800" b="1" dirty="0" smtClean="0">
                <a:latin typeface="Times New Roman" pitchFamily="18" charset="0"/>
                <a:cs typeface="Times New Roman" pitchFamily="18" charset="0"/>
              </a:rPr>
              <a:t> -Балалар әлемі (суреттер,  атқарылған іс-әрекеттер)</a:t>
            </a:r>
          </a:p>
          <a:p>
            <a:pPr>
              <a:buNone/>
            </a:pPr>
            <a:r>
              <a:rPr lang="kk-KZ" sz="2800" b="1" dirty="0" smtClean="0">
                <a:latin typeface="Times New Roman" pitchFamily="18" charset="0"/>
                <a:cs typeface="Times New Roman" pitchFamily="18" charset="0"/>
              </a:rPr>
              <a:t> -Ата-аналармен  бірлесе  жұмыстар  жүргізу.</a:t>
            </a:r>
          </a:p>
          <a:p>
            <a:pPr>
              <a:buNone/>
            </a:pPr>
            <a:r>
              <a:rPr lang="kk-KZ" sz="2800" b="1" dirty="0" smtClean="0">
                <a:latin typeface="Times New Roman" pitchFamily="18" charset="0"/>
                <a:cs typeface="Times New Roman" pitchFamily="18" charset="0"/>
              </a:rPr>
              <a:t>(кеңестер, сауалнамалар)</a:t>
            </a:r>
          </a:p>
          <a:p>
            <a:pPr>
              <a:buNone/>
            </a:pPr>
            <a:r>
              <a:rPr lang="kk-KZ" sz="2800" b="1" dirty="0" smtClean="0">
                <a:latin typeface="Times New Roman" pitchFamily="18" charset="0"/>
                <a:cs typeface="Times New Roman" pitchFamily="18" charset="0"/>
              </a:rPr>
              <a:t> - Баламен жеке жұмыс  жасауда  диогностикалық  білім  деңгейін  бақылау.</a:t>
            </a:r>
            <a:endParaRPr lang="ru-RU" sz="2800" b="1" dirty="0">
              <a:latin typeface="Times New Roman" pitchFamily="18" charset="0"/>
              <a:cs typeface="Times New Roman" pitchFamily="18" charset="0"/>
            </a:endParaRPr>
          </a:p>
        </p:txBody>
      </p:sp>
      <p:pic>
        <p:nvPicPr>
          <p:cNvPr id="17409" name="Picture 1" descr="C:\Users\Beka\Downloads\8.jpg"/>
          <p:cNvPicPr>
            <a:picLocks noChangeAspect="1" noChangeArrowheads="1"/>
          </p:cNvPicPr>
          <p:nvPr/>
        </p:nvPicPr>
        <p:blipFill>
          <a:blip r:embed="rId2" cstate="print"/>
          <a:srcRect/>
          <a:stretch>
            <a:fillRect/>
          </a:stretch>
        </p:blipFill>
        <p:spPr bwMode="auto">
          <a:xfrm>
            <a:off x="5072066" y="0"/>
            <a:ext cx="4071934" cy="6858000"/>
          </a:xfrm>
          <a:prstGeom prst="rect">
            <a:avLst/>
          </a:prstGeom>
          <a:noFill/>
        </p:spPr>
      </p:pic>
    </p:spTree>
  </p:cSld>
  <p:clrMapOvr>
    <a:masterClrMapping/>
  </p:clrMapOvr>
  <p:transition advTm="21263">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flipV="1">
            <a:off x="-1857420" y="214290"/>
            <a:ext cx="8686800" cy="214314"/>
          </a:xfrm>
        </p:spPr>
        <p:txBody>
          <a:bodyPr>
            <a:noAutofit/>
          </a:bodyPr>
          <a:lstStyle/>
          <a:p>
            <a:r>
              <a:rPr lang="ru-RU" sz="800" dirty="0" smtClean="0"/>
              <a:t>.</a:t>
            </a:r>
            <a:endParaRPr lang="ru-RU" sz="800" dirty="0"/>
          </a:p>
        </p:txBody>
      </p:sp>
      <p:sp>
        <p:nvSpPr>
          <p:cNvPr id="6" name="TextBox 5"/>
          <p:cNvSpPr txBox="1"/>
          <p:nvPr/>
        </p:nvSpPr>
        <p:spPr>
          <a:xfrm>
            <a:off x="0" y="0"/>
            <a:ext cx="6000760" cy="5754268"/>
          </a:xfrm>
          <a:prstGeom prst="rect">
            <a:avLst/>
          </a:prstGeom>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p:spPr>
        <p:txBody>
          <a:bodyPr wrap="square" rtlCol="0">
            <a:spAutoFit/>
          </a:bodyPr>
          <a:lstStyle/>
          <a:p>
            <a:r>
              <a:rPr lang="kk-KZ" sz="2400" b="1" dirty="0" smtClean="0">
                <a:latin typeface="Times New Roman" pitchFamily="18" charset="0"/>
                <a:cs typeface="Times New Roman" pitchFamily="18" charset="0"/>
              </a:rPr>
              <a:t>Жоспар; </a:t>
            </a:r>
          </a:p>
          <a:p>
            <a:pPr marL="228600" indent="-228600">
              <a:buAutoNum type="arabicPlain"/>
            </a:pPr>
            <a:r>
              <a:rPr lang="kk-KZ" sz="2400" b="1" dirty="0" smtClean="0">
                <a:latin typeface="Times New Roman" pitchFamily="18" charset="0"/>
                <a:cs typeface="Times New Roman" pitchFamily="18" charset="0"/>
              </a:rPr>
              <a:t>Кіріспе  бөлім:</a:t>
            </a:r>
          </a:p>
          <a:p>
            <a:pPr marL="228600" indent="-228600">
              <a:buFont typeface="Arial" charset="0"/>
              <a:buChar char="•"/>
            </a:pPr>
            <a:r>
              <a:rPr lang="kk-KZ" sz="2400" b="1" dirty="0" smtClean="0">
                <a:latin typeface="Times New Roman" pitchFamily="18" charset="0"/>
                <a:cs typeface="Times New Roman" pitchFamily="18" charset="0"/>
              </a:rPr>
              <a:t>Бала  тілінің  дамуына әсер  ететін  жетекші  фактор-ойын</a:t>
            </a:r>
          </a:p>
          <a:p>
            <a:pPr marL="228600" indent="-228600"/>
            <a:endParaRPr lang="kk-KZ" sz="2400" b="1" dirty="0" smtClean="0">
              <a:latin typeface="Times New Roman" pitchFamily="18" charset="0"/>
              <a:cs typeface="Times New Roman" pitchFamily="18" charset="0"/>
            </a:endParaRPr>
          </a:p>
          <a:p>
            <a:pPr marL="228600" indent="-228600">
              <a:buAutoNum type="arabicPlain" startAt="2"/>
            </a:pPr>
            <a:r>
              <a:rPr lang="kk-KZ" sz="2400" b="1" dirty="0" smtClean="0">
                <a:latin typeface="Times New Roman" pitchFamily="18" charset="0"/>
                <a:cs typeface="Times New Roman" pitchFamily="18" charset="0"/>
              </a:rPr>
              <a:t>Негізгі  бөлім:</a:t>
            </a:r>
          </a:p>
          <a:p>
            <a:pPr marL="228600" indent="-228600"/>
            <a:r>
              <a:rPr lang="kk-KZ" sz="2400" b="1" dirty="0" smtClean="0">
                <a:latin typeface="Times New Roman" pitchFamily="18" charset="0"/>
                <a:cs typeface="Times New Roman" pitchFamily="18" charset="0"/>
              </a:rPr>
              <a:t>.Ұсақ  маториканы  дамыту  арқылы сөйлеу  тілін  жетілдіру.</a:t>
            </a:r>
          </a:p>
          <a:p>
            <a:pPr marL="228600" indent="-228600">
              <a:buFont typeface="Arial" charset="0"/>
              <a:buChar char="•"/>
            </a:pPr>
            <a:r>
              <a:rPr lang="kk-KZ" sz="2400" b="1" dirty="0" smtClean="0">
                <a:latin typeface="Times New Roman" pitchFamily="18" charset="0"/>
                <a:cs typeface="Times New Roman" pitchFamily="18" charset="0"/>
              </a:rPr>
              <a:t>Саусақ ойын жаттығулары</a:t>
            </a:r>
          </a:p>
          <a:p>
            <a:pPr marL="228600" indent="-228600">
              <a:buAutoNum type="arabicPlain" startAt="3"/>
            </a:pPr>
            <a:endParaRPr lang="kk-KZ" sz="2400" b="1" dirty="0" smtClean="0">
              <a:latin typeface="Times New Roman" pitchFamily="18" charset="0"/>
              <a:cs typeface="Times New Roman" pitchFamily="18" charset="0"/>
            </a:endParaRPr>
          </a:p>
          <a:p>
            <a:pPr marL="228600" indent="-228600">
              <a:buAutoNum type="arabicPlain" startAt="3"/>
            </a:pPr>
            <a:r>
              <a:rPr lang="kk-KZ" sz="2400" b="1" dirty="0" smtClean="0">
                <a:latin typeface="Times New Roman" pitchFamily="18" charset="0"/>
                <a:cs typeface="Times New Roman" pitchFamily="18" charset="0"/>
              </a:rPr>
              <a:t>Қорытынды бөлім:</a:t>
            </a:r>
          </a:p>
          <a:p>
            <a:pPr marL="228600" indent="-228600"/>
            <a:endParaRPr lang="kk-KZ" sz="2400" b="1" dirty="0" smtClean="0">
              <a:latin typeface="Times New Roman" pitchFamily="18" charset="0"/>
              <a:cs typeface="Times New Roman" pitchFamily="18" charset="0"/>
            </a:endParaRPr>
          </a:p>
          <a:p>
            <a:pPr marL="228600" indent="-228600"/>
            <a:r>
              <a:rPr lang="kk-KZ" sz="2400" b="1" dirty="0" smtClean="0">
                <a:latin typeface="Times New Roman" pitchFamily="18" charset="0"/>
                <a:cs typeface="Times New Roman" pitchFamily="18" charset="0"/>
              </a:rPr>
              <a:t>* Күтілетін  нәтиже</a:t>
            </a:r>
          </a:p>
          <a:p>
            <a:pPr marL="228600" indent="-228600"/>
            <a:endParaRPr lang="kk-KZ" sz="2400" b="1" dirty="0" smtClean="0">
              <a:latin typeface="Times New Roman" pitchFamily="18" charset="0"/>
              <a:cs typeface="Times New Roman" pitchFamily="18" charset="0"/>
            </a:endParaRPr>
          </a:p>
          <a:p>
            <a:pPr marL="342900" indent="-342900">
              <a:buAutoNum type="arabicPlain"/>
            </a:pPr>
            <a:endParaRPr lang="ru-RU" dirty="0"/>
          </a:p>
        </p:txBody>
      </p:sp>
      <p:pic>
        <p:nvPicPr>
          <p:cNvPr id="2051" name="Picture 3" descr="C:\Users\Beka\Downloads\31.jpg"/>
          <p:cNvPicPr>
            <a:picLocks noChangeAspect="1" noChangeArrowheads="1"/>
          </p:cNvPicPr>
          <p:nvPr/>
        </p:nvPicPr>
        <p:blipFill>
          <a:blip r:embed="rId2" cstate="print"/>
          <a:srcRect/>
          <a:stretch>
            <a:fillRect/>
          </a:stretch>
        </p:blipFill>
        <p:spPr bwMode="auto">
          <a:xfrm>
            <a:off x="4643438" y="0"/>
            <a:ext cx="4500562" cy="6858000"/>
          </a:xfrm>
          <a:prstGeom prst="rect">
            <a:avLst/>
          </a:prstGeom>
          <a:noFill/>
        </p:spPr>
      </p:pic>
    </p:spTree>
  </p:cSld>
  <p:clrMapOvr>
    <a:masterClrMapping/>
  </p:clrMapOvr>
  <p:transition advTm="20873">
    <p:comb/>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00230" y="142852"/>
            <a:ext cx="8686800" cy="45719"/>
          </a:xfrm>
        </p:spPr>
        <p:txBody>
          <a:bodyPr>
            <a:noAutofit/>
          </a:bodyPr>
          <a:lstStyle/>
          <a:p>
            <a:r>
              <a:rPr lang="ru-RU" sz="800" dirty="0" smtClean="0"/>
              <a:t>.</a:t>
            </a:r>
            <a:endParaRPr lang="ru-RU" sz="800" dirty="0"/>
          </a:p>
        </p:txBody>
      </p:sp>
      <p:sp>
        <p:nvSpPr>
          <p:cNvPr id="3" name="Содержимое 2"/>
          <p:cNvSpPr>
            <a:spLocks noGrp="1"/>
          </p:cNvSpPr>
          <p:nvPr>
            <p:ph idx="1"/>
          </p:nvPr>
        </p:nvSpPr>
        <p:spPr>
          <a:xfrm>
            <a:off x="0" y="0"/>
            <a:ext cx="9144000" cy="6858000"/>
          </a:xfrm>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p:spPr>
        <p:style>
          <a:lnRef idx="0">
            <a:schemeClr val="accent6"/>
          </a:lnRef>
          <a:fillRef idx="3">
            <a:schemeClr val="accent6"/>
          </a:fillRef>
          <a:effectRef idx="3">
            <a:schemeClr val="accent6"/>
          </a:effectRef>
          <a:fontRef idx="minor">
            <a:schemeClr val="lt1"/>
          </a:fontRef>
        </p:style>
        <p:txBody>
          <a:bodyPr>
            <a:normAutofit fontScale="25000" lnSpcReduction="20000"/>
          </a:bodyPr>
          <a:lstStyle/>
          <a:p>
            <a:pPr algn="r">
              <a:buNone/>
            </a:pPr>
            <a:r>
              <a:rPr lang="kk-KZ" sz="5600" b="1" dirty="0" smtClean="0">
                <a:latin typeface="Times New Roman" pitchFamily="18" charset="0"/>
                <a:cs typeface="Times New Roman" pitchFamily="18" charset="0"/>
              </a:rPr>
              <a:t>Ойынсыз ақыл- ойдың қалыптасуы мүмкін</a:t>
            </a:r>
            <a:endParaRPr lang="ru-RU" sz="5600" dirty="0" smtClean="0">
              <a:latin typeface="Times New Roman" pitchFamily="18" charset="0"/>
              <a:cs typeface="Times New Roman" pitchFamily="18" charset="0"/>
            </a:endParaRPr>
          </a:p>
          <a:p>
            <a:pPr algn="r">
              <a:buNone/>
            </a:pPr>
            <a:r>
              <a:rPr lang="kk-KZ" sz="5600" b="1" dirty="0" smtClean="0">
                <a:latin typeface="Times New Roman" pitchFamily="18" charset="0"/>
                <a:cs typeface="Times New Roman" pitchFamily="18" charset="0"/>
              </a:rPr>
              <a:t> «Ойын баланың алдынан өмір есігін ашып,</a:t>
            </a:r>
            <a:endParaRPr lang="ru-RU" sz="5600" dirty="0" smtClean="0">
              <a:latin typeface="Times New Roman" pitchFamily="18" charset="0"/>
              <a:cs typeface="Times New Roman" pitchFamily="18" charset="0"/>
            </a:endParaRPr>
          </a:p>
          <a:p>
            <a:pPr algn="r"/>
            <a:r>
              <a:rPr lang="kk-KZ" sz="5600" b="1" dirty="0" smtClean="0">
                <a:latin typeface="Times New Roman" pitchFamily="18" charset="0"/>
                <a:cs typeface="Times New Roman" pitchFamily="18" charset="0"/>
              </a:rPr>
              <a:t>  оның шығармашылық қабілетін дамытады</a:t>
            </a:r>
            <a:endParaRPr lang="ru-RU" sz="5600" dirty="0" smtClean="0">
              <a:latin typeface="Times New Roman" pitchFamily="18" charset="0"/>
              <a:cs typeface="Times New Roman" pitchFamily="18" charset="0"/>
            </a:endParaRPr>
          </a:p>
          <a:p>
            <a:pPr algn="r"/>
            <a:r>
              <a:rPr lang="kk-KZ" sz="5600" b="1" dirty="0" smtClean="0">
                <a:latin typeface="Times New Roman" pitchFamily="18" charset="0"/>
                <a:cs typeface="Times New Roman" pitchFamily="18" charset="0"/>
              </a:rPr>
              <a:t>                                         В.А. Сухомлинский</a:t>
            </a:r>
            <a:endParaRPr lang="ru-RU" sz="5600" dirty="0" smtClean="0">
              <a:latin typeface="Times New Roman" pitchFamily="18" charset="0"/>
              <a:cs typeface="Times New Roman" pitchFamily="18" charset="0"/>
            </a:endParaRPr>
          </a:p>
          <a:p>
            <a:pPr algn="r"/>
            <a:endParaRPr lang="ru-RU" sz="5600" b="1" dirty="0" smtClean="0">
              <a:latin typeface="Times New Roman" pitchFamily="18" charset="0"/>
              <a:cs typeface="Times New Roman" pitchFamily="18" charset="0"/>
            </a:endParaRPr>
          </a:p>
          <a:p>
            <a:pPr>
              <a:buNone/>
            </a:pPr>
            <a:r>
              <a:rPr lang="ru-RU" sz="6400" b="1" dirty="0" smtClean="0">
                <a:latin typeface="Times New Roman" pitchFamily="18" charset="0"/>
                <a:cs typeface="Times New Roman" pitchFamily="18" charset="0"/>
              </a:rPr>
              <a:t>К</a:t>
            </a:r>
            <a:r>
              <a:rPr lang="kk-KZ" sz="6400" b="1" dirty="0" smtClean="0">
                <a:latin typeface="Times New Roman" pitchFamily="18" charset="0"/>
                <a:cs typeface="Times New Roman" pitchFamily="18" charset="0"/>
              </a:rPr>
              <a:t>іріспе бөлімі.</a:t>
            </a:r>
            <a:endParaRPr lang="ru-RU" sz="6400" dirty="0" smtClean="0">
              <a:latin typeface="Times New Roman" pitchFamily="18" charset="0"/>
              <a:cs typeface="Times New Roman" pitchFamily="18" charset="0"/>
            </a:endParaRPr>
          </a:p>
          <a:p>
            <a:r>
              <a:rPr lang="kk-KZ" sz="6400" b="1" dirty="0" smtClean="0">
                <a:latin typeface="Times New Roman" pitchFamily="18" charset="0"/>
                <a:cs typeface="Times New Roman" pitchFamily="18" charset="0"/>
              </a:rPr>
              <a:t> </a:t>
            </a:r>
            <a:r>
              <a:rPr lang="kk-KZ" sz="6400" dirty="0" smtClean="0">
                <a:latin typeface="Times New Roman" pitchFamily="18" charset="0"/>
                <a:cs typeface="Times New Roman" pitchFamily="18" charset="0"/>
              </a:rPr>
              <a:t>Балабақашағы оқыту- тәрбиелеу жұмысында балалардың тілін дамыту, сөздік қорларын молайту, ауызша сөйлеуге үйрете отырып, үйренген сөздерін күнделікті өмірде еркін қолдану, одан әрі күнделікті іс- әрекет кезіндегі тілдік қарым- қатынаста қолдана білуге жаттықтыру ісіне ерекше мән берілген. </a:t>
            </a:r>
            <a:endParaRPr lang="ru-RU" sz="6400" dirty="0" smtClean="0">
              <a:latin typeface="Times New Roman" pitchFamily="18" charset="0"/>
              <a:cs typeface="Times New Roman" pitchFamily="18" charset="0"/>
            </a:endParaRPr>
          </a:p>
          <a:p>
            <a:r>
              <a:rPr lang="kk-KZ" sz="6400" dirty="0" smtClean="0">
                <a:latin typeface="Times New Roman" pitchFamily="18" charset="0"/>
                <a:cs typeface="Times New Roman" pitchFamily="18" charset="0"/>
              </a:rPr>
              <a:t>	Мектеп жасына дейінгі кезеңдегі балалармен сөздік жұмысын жүргізу ісі- тіл дамытудың негізгі бір міндеттері болып есептелінеді.</a:t>
            </a:r>
            <a:endParaRPr lang="ru-RU" sz="6400" dirty="0" smtClean="0">
              <a:latin typeface="Times New Roman" pitchFamily="18" charset="0"/>
              <a:cs typeface="Times New Roman" pitchFamily="18" charset="0"/>
            </a:endParaRPr>
          </a:p>
          <a:p>
            <a:r>
              <a:rPr lang="kk-KZ" sz="6400" dirty="0" smtClean="0">
                <a:latin typeface="Times New Roman" pitchFamily="18" charset="0"/>
                <a:cs typeface="Times New Roman" pitchFamily="18" charset="0"/>
              </a:rPr>
              <a:t>	Біз балалармен сөздік жұмысын жүргізе отырып, оларды айналасындағы заттармен таныстырып, атын атай білуге, қасиеті мен сапасын, түр- түсін және пішінін ажырата білуге, өмірдегі, қоршаған ортадағы түрлі құбылыстар жайындағы ұғым, түсініктерін дамыта отырып, белсенді түрде тілдік қарым- қатынас жасай білуге үйретеміз.</a:t>
            </a:r>
            <a:endParaRPr lang="ru-RU" sz="6400" dirty="0" smtClean="0">
              <a:latin typeface="Times New Roman" pitchFamily="18" charset="0"/>
              <a:cs typeface="Times New Roman" pitchFamily="18" charset="0"/>
            </a:endParaRPr>
          </a:p>
          <a:p>
            <a:r>
              <a:rPr lang="kk-KZ" sz="6400" dirty="0" smtClean="0">
                <a:latin typeface="Times New Roman" pitchFamily="18" charset="0"/>
                <a:cs typeface="Times New Roman" pitchFamily="18" charset="0"/>
              </a:rPr>
              <a:t>	Мектеп жасына дейінгі балалардың сөздік қорларын дамыту ісінде тәрбиешінің:</a:t>
            </a:r>
            <a:endParaRPr lang="ru-RU" sz="6400" dirty="0" smtClean="0">
              <a:latin typeface="Times New Roman" pitchFamily="18" charset="0"/>
              <a:cs typeface="Times New Roman" pitchFamily="18" charset="0"/>
            </a:endParaRPr>
          </a:p>
          <a:p>
            <a:r>
              <a:rPr lang="kk-KZ" sz="6400" dirty="0" smtClean="0">
                <a:latin typeface="Times New Roman" pitchFamily="18" charset="0"/>
                <a:cs typeface="Times New Roman" pitchFamily="18" charset="0"/>
              </a:rPr>
              <a:t>-балалардың сөздік қорларын дамыту;</a:t>
            </a:r>
            <a:endParaRPr lang="ru-RU" sz="6400" dirty="0" smtClean="0">
              <a:latin typeface="Times New Roman" pitchFamily="18" charset="0"/>
              <a:cs typeface="Times New Roman" pitchFamily="18" charset="0"/>
            </a:endParaRPr>
          </a:p>
          <a:p>
            <a:r>
              <a:rPr lang="kk-KZ" sz="6400" dirty="0" smtClean="0">
                <a:latin typeface="Times New Roman" pitchFamily="18" charset="0"/>
                <a:cs typeface="Times New Roman" pitchFamily="18" charset="0"/>
              </a:rPr>
              <a:t>-жаңа сөздерді меңгерту;</a:t>
            </a:r>
            <a:endParaRPr lang="ru-RU" sz="6400" dirty="0" smtClean="0">
              <a:latin typeface="Times New Roman" pitchFamily="18" charset="0"/>
              <a:cs typeface="Times New Roman" pitchFamily="18" charset="0"/>
            </a:endParaRPr>
          </a:p>
          <a:p>
            <a:r>
              <a:rPr lang="kk-KZ" sz="6400" dirty="0" smtClean="0">
                <a:latin typeface="Times New Roman" pitchFamily="18" charset="0"/>
                <a:cs typeface="Times New Roman" pitchFamily="18" charset="0"/>
              </a:rPr>
              <a:t>-үйреген сөздерін тиянақтап, анықтап, әрі байытып отыру басты міндет саналады.</a:t>
            </a:r>
            <a:endParaRPr lang="ru-RU" sz="6400" dirty="0" smtClean="0">
              <a:latin typeface="Times New Roman" pitchFamily="18" charset="0"/>
              <a:cs typeface="Times New Roman" pitchFamily="18" charset="0"/>
            </a:endParaRPr>
          </a:p>
          <a:p>
            <a:r>
              <a:rPr lang="kk-KZ" sz="6400" dirty="0" smtClean="0">
                <a:latin typeface="Times New Roman" pitchFamily="18" charset="0"/>
                <a:cs typeface="Times New Roman" pitchFamily="18" charset="0"/>
              </a:rPr>
              <a:t>Осы аталған міндеттерді тәрбиеші үнемі сөздік жұмысын жүргізуде басшылыққа алып отыруы тиіс. Балалардың сөздік қорын молайтуда ойын, тапсырма жаттығулардың орны ерекше. Соның ішінде ойын- баланың шын тіршілігі. Ойын арқылы бала айналасындағы нәрседен өзіне қызықтысына ықыласы ауып, таңдап алады. Баланың бір ерекше қасиеті сөйлеуден еш жалықпайды. Ойын бала тілінің дамуына ықпалын тигізіп, таным белсенділігінің дамуына жол ашады. Қай бала болмасын ойынмен өседі, өйткені бала табиғатының өзі тек ойынмен байланысты. Ойын үстінде бала еш нәрсеге тәуелсіз. Ол өзін еркін ұстайды. Ал еркіндік дегеніміз барлық дамудың баспалдағы, бәрін білуге деген талпынысы мен құлшынысы. Баланың білуге деген құштарлығы, сөйлеуі ойын үстінде қалыптасады.</a:t>
            </a:r>
            <a:endParaRPr lang="ru-RU" sz="6400" dirty="0" smtClean="0">
              <a:latin typeface="Times New Roman" pitchFamily="18" charset="0"/>
              <a:cs typeface="Times New Roman" pitchFamily="18" charset="0"/>
            </a:endParaRPr>
          </a:p>
          <a:p>
            <a:endParaRPr lang="ru-RU" sz="6400" dirty="0">
              <a:latin typeface="Times New Roman" pitchFamily="18" charset="0"/>
              <a:cs typeface="Times New Roman" pitchFamily="18" charset="0"/>
            </a:endParaRPr>
          </a:p>
        </p:txBody>
      </p:sp>
    </p:spTree>
  </p:cSld>
  <p:clrMapOvr>
    <a:masterClrMapping/>
  </p:clrMapOvr>
  <p:transition advTm="22292">
    <p:comb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a:gradFill flip="none"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path path="rect">
              <a:fillToRect l="100000" t="100000"/>
            </a:path>
            <a:tileRect r="-100000" b="-100000"/>
          </a:gradFill>
        </p:spPr>
        <p:style>
          <a:lnRef idx="0">
            <a:schemeClr val="accent6"/>
          </a:lnRef>
          <a:fillRef idx="3">
            <a:schemeClr val="accent6"/>
          </a:fillRef>
          <a:effectRef idx="3">
            <a:schemeClr val="accent6"/>
          </a:effectRef>
          <a:fontRef idx="minor">
            <a:schemeClr val="lt1"/>
          </a:fontRef>
        </p:style>
        <p:txBody>
          <a:bodyPr>
            <a:normAutofit/>
          </a:bodyPr>
          <a:lstStyle/>
          <a:p>
            <a:r>
              <a:rPr lang="kk-KZ" sz="1300" dirty="0" smtClean="0">
                <a:latin typeface="Times New Roman" pitchFamily="18" charset="0"/>
                <a:cs typeface="Times New Roman" pitchFamily="18" charset="0"/>
              </a:rPr>
              <a:t>  </a:t>
            </a:r>
            <a:r>
              <a:rPr lang="kk-KZ" sz="16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Times New Roman" pitchFamily="18" charset="0"/>
                <a:cs typeface="Times New Roman" pitchFamily="18" charset="0"/>
              </a:rPr>
              <a:t>Халық даналығында «Ойнай білмеген, ойлай да білмейді», «Ойында озган, өмірде де озады» деген аталы сөздер сырына жүгінсек, мектепке дейінгі жастағы баланың ойынға деген құлқы, қарым- қатынасы, мінез- құлық көріністері олар өсіп- есейгенде де жалғасы береді. Ойын барысында бала өзін қоршаған үлкендер сияқты, өзінің сүйікті әңгімелері мен </a:t>
            </a:r>
            <a:r>
              <a:rPr lang="ru-RU" sz="16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Times New Roman" pitchFamily="18" charset="0"/>
                <a:cs typeface="Times New Roman" pitchFamily="18" charset="0"/>
              </a:rPr>
              <a:t/>
            </a:r>
            <a:br>
              <a:rPr lang="ru-RU" sz="16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Times New Roman" pitchFamily="18" charset="0"/>
                <a:cs typeface="Times New Roman" pitchFamily="18" charset="0"/>
              </a:rPr>
            </a:br>
            <a:r>
              <a:rPr lang="kk-KZ" sz="16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Times New Roman" pitchFamily="18" charset="0"/>
                <a:cs typeface="Times New Roman" pitchFamily="18" charset="0"/>
              </a:rPr>
              <a:t>кейіпкерлері сияқты өмір сүреді, әрекет жасайды. Ойынды қолданумен бірге ойлауға, тілді дамытуға, шығармашылық әрекетін байытуға бағыт алады. Баланың ойын кезіндегі қимыл- қозғалысы дене бітімін жетілдірсе, ал қарым- қатынастағы пайымдаулары өзіндік таным- түсінік, мінез- құлық әдептерін бекітуіне әсер етеді. Бала ойын арқылы бір әрекеттен екінші әрекетке ауыса отырып, өзіне түрлі ақпараттар алады, дүние сырын ашады.</a:t>
            </a:r>
            <a:r>
              <a:rPr lang="ru-RU" sz="16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Times New Roman" pitchFamily="18" charset="0"/>
                <a:cs typeface="Times New Roman" pitchFamily="18" charset="0"/>
              </a:rPr>
              <a:t>   </a:t>
            </a:r>
            <a:r>
              <a:rPr lang="kk-KZ" sz="16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Times New Roman" pitchFamily="18" charset="0"/>
                <a:cs typeface="Times New Roman" pitchFamily="18" charset="0"/>
              </a:rPr>
              <a:t>Ойындардың  негізгі мақсаты  балалардың  ықылас  зейінін, сөздік қорын, байқампаздығын, есте сақтау, қабылдауын  дамытуғы, икемділікті арттыруға, өзінің жеке құрбыларының  іс- әрекетін б ағалай,  құрметтей,  өз ісінің дұрыстығын  дәлелдей  білуін анықтау,   қалыптастыру. Ойынға зер салып, ой жүгіртіп  қарар   болсақ, сол  ойындардан үлкен де мәнді, мағыналы   істер   туындап   өрбитінін   байқаймыз.  Өйткені  ең алдымен не  нәрсенің  болсын  жөн  бастар  қайнар  көзі   болатыны   белгілі. Сондықтан да ойын бала бойындағы қандай да  бір  өнердің  бастауы   деп білеміз.</a:t>
            </a:r>
            <a:r>
              <a:rPr lang="ru-RU" sz="16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Times New Roman" pitchFamily="18" charset="0"/>
                <a:cs typeface="Times New Roman" pitchFamily="18" charset="0"/>
              </a:rPr>
              <a:t/>
            </a:r>
            <a:br>
              <a:rPr lang="ru-RU" sz="16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Times New Roman" pitchFamily="18" charset="0"/>
                <a:cs typeface="Times New Roman" pitchFamily="18" charset="0"/>
              </a:rPr>
            </a:br>
            <a:r>
              <a:rPr lang="kk-KZ" sz="16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Times New Roman" pitchFamily="18" charset="0"/>
                <a:cs typeface="Times New Roman" pitchFamily="18" charset="0"/>
              </a:rPr>
              <a:t>	Сонымен балалардың сөздік қорларын дамытуда ойындарды, тапсырма- жаттығуларды қолдану үлкен нәтиже береді. Ойын арқылы балалардың сөздік қоры дамып, ауызша сөйлеу машығын игереді., таным белсенділіктері қалыптаса түсіп, ақыл- ойы өсіп жетіледі, әрі адамгершілік қасиеттер бойына сіңіреді.</a:t>
            </a: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r>
              <a:rPr lang="kk-KZ" sz="1600" dirty="0" smtClean="0">
                <a:latin typeface="Times New Roman" pitchFamily="18" charset="0"/>
                <a:cs typeface="Times New Roman" pitchFamily="18" charset="0"/>
              </a:rPr>
              <a:t> </a:t>
            </a: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r>
              <a:rPr lang="kk-KZ" sz="1600" dirty="0" smtClean="0">
                <a:latin typeface="Times New Roman" pitchFamily="18" charset="0"/>
                <a:cs typeface="Times New Roman" pitchFamily="18" charset="0"/>
              </a:rPr>
              <a:t> </a:t>
            </a:r>
            <a:endParaRPr lang="ru-RU" sz="1600" dirty="0">
              <a:latin typeface="Times New Roman" pitchFamily="18" charset="0"/>
              <a:cs typeface="Times New Roman" pitchFamily="18" charset="0"/>
            </a:endParaRPr>
          </a:p>
        </p:txBody>
      </p:sp>
      <p:sp>
        <p:nvSpPr>
          <p:cNvPr id="3" name="Содержимое 2"/>
          <p:cNvSpPr>
            <a:spLocks noGrp="1"/>
          </p:cNvSpPr>
          <p:nvPr>
            <p:ph idx="1"/>
          </p:nvPr>
        </p:nvSpPr>
        <p:spPr>
          <a:xfrm>
            <a:off x="142844" y="6858000"/>
            <a:ext cx="9144000" cy="2643254"/>
          </a:xfrm>
        </p:spPr>
        <p:txBody>
          <a:bodyPr>
            <a:normAutofit/>
          </a:bodyPr>
          <a:lstStyle/>
          <a:p>
            <a:pPr>
              <a:buNone/>
            </a:pPr>
            <a:endParaRPr lang="ru-RU" sz="2400" dirty="0" smtClean="0">
              <a:latin typeface="Times New Roman" pitchFamily="18" charset="0"/>
              <a:cs typeface="Times New Roman" pitchFamily="18" charset="0"/>
            </a:endParaRPr>
          </a:p>
          <a:p>
            <a:pPr>
              <a:buNone/>
            </a:pPr>
            <a:endParaRPr lang="ru-RU" sz="2400" dirty="0" smtClean="0">
              <a:latin typeface="Times New Roman" pitchFamily="18" charset="0"/>
              <a:cs typeface="Times New Roman" pitchFamily="18" charset="0"/>
            </a:endParaRPr>
          </a:p>
        </p:txBody>
      </p:sp>
    </p:spTree>
  </p:cSld>
  <p:clrMapOvr>
    <a:masterClrMapping/>
  </p:clrMapOvr>
  <p:transition advTm="21684">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V="1">
            <a:off x="304800" y="411480"/>
            <a:ext cx="8686800" cy="945818"/>
          </a:xfrm>
        </p:spPr>
        <p:txBody>
          <a:bodyPr>
            <a:normAutofit/>
          </a:bodyPr>
          <a:lstStyle/>
          <a:p>
            <a:r>
              <a:rPr lang="ru-RU" sz="800" dirty="0" smtClean="0"/>
              <a:t>.</a:t>
            </a:r>
            <a:endParaRPr lang="ru-RU" sz="800" dirty="0"/>
          </a:p>
        </p:txBody>
      </p:sp>
      <p:sp>
        <p:nvSpPr>
          <p:cNvPr id="3" name="Содержимое 2"/>
          <p:cNvSpPr>
            <a:spLocks noGrp="1"/>
          </p:cNvSpPr>
          <p:nvPr>
            <p:ph idx="1"/>
          </p:nvPr>
        </p:nvSpPr>
        <p:spPr>
          <a:xfrm>
            <a:off x="0" y="0"/>
            <a:ext cx="9144000" cy="6858000"/>
          </a:xfrm>
          <a:gradFill flip="none" rotWithShape="1">
            <a:gsLst>
              <a:gs pos="0">
                <a:srgbClr val="000082"/>
              </a:gs>
              <a:gs pos="30000">
                <a:srgbClr val="66008F"/>
              </a:gs>
              <a:gs pos="64999">
                <a:srgbClr val="BA0066"/>
              </a:gs>
              <a:gs pos="89999">
                <a:srgbClr val="FF0000"/>
              </a:gs>
              <a:gs pos="100000">
                <a:srgbClr val="FF8200"/>
              </a:gs>
            </a:gsLst>
            <a:lin ang="5400000" scaled="1"/>
            <a:tileRect/>
          </a:gradFill>
        </p:spPr>
        <p:style>
          <a:lnRef idx="0">
            <a:schemeClr val="accent6"/>
          </a:lnRef>
          <a:fillRef idx="3">
            <a:schemeClr val="accent6"/>
          </a:fillRef>
          <a:effectRef idx="3">
            <a:schemeClr val="accent6"/>
          </a:effectRef>
          <a:fontRef idx="minor">
            <a:schemeClr val="lt1"/>
          </a:fontRef>
        </p:style>
        <p:txBody>
          <a:bodyPr>
            <a:noAutofit/>
          </a:bodyPr>
          <a:lstStyle/>
          <a:p>
            <a:pPr>
              <a:buNone/>
            </a:pPr>
            <a:r>
              <a:rPr lang="kk-KZ" sz="1400" b="1" dirty="0" smtClean="0">
                <a:latin typeface="Times New Roman" pitchFamily="18" charset="0"/>
                <a:cs typeface="Times New Roman" pitchFamily="18" charset="0"/>
              </a:rPr>
              <a:t>ІІ. Негізгі бөлім. </a:t>
            </a:r>
            <a:endParaRPr lang="ru-RU" sz="1400" dirty="0" smtClean="0">
              <a:latin typeface="Times New Roman" pitchFamily="18" charset="0"/>
              <a:cs typeface="Times New Roman" pitchFamily="18" charset="0"/>
            </a:endParaRPr>
          </a:p>
          <a:p>
            <a:r>
              <a:rPr lang="kk-KZ" sz="1400" dirty="0" smtClean="0">
                <a:latin typeface="Times New Roman" pitchFamily="18" charset="0"/>
                <a:cs typeface="Times New Roman" pitchFamily="18" charset="0"/>
              </a:rPr>
              <a:t>Ұсақ моториканы дамыту жұмыстарын ерте сәбилік шақтан бастаған дұрыс. Омыраудағы баланың өзіне саусақтағы бас миымен байланысқан </a:t>
            </a:r>
            <a:endParaRPr lang="ru-RU" sz="1400" dirty="0" smtClean="0">
              <a:latin typeface="Times New Roman" pitchFamily="18" charset="0"/>
              <a:cs typeface="Times New Roman" pitchFamily="18" charset="0"/>
            </a:endParaRPr>
          </a:p>
          <a:p>
            <a:r>
              <a:rPr lang="kk-KZ" sz="1400" dirty="0" smtClean="0">
                <a:latin typeface="Times New Roman" pitchFamily="18" charset="0"/>
                <a:cs typeface="Times New Roman" pitchFamily="18" charset="0"/>
              </a:rPr>
              <a:t>активті нүктелеріне әсер ете отырып массаж жасау керек. Ерте жаста және </a:t>
            </a:r>
            <a:endParaRPr lang="ru-RU" sz="1400" dirty="0" smtClean="0">
              <a:latin typeface="Times New Roman" pitchFamily="18" charset="0"/>
              <a:cs typeface="Times New Roman" pitchFamily="18" charset="0"/>
            </a:endParaRPr>
          </a:p>
          <a:p>
            <a:r>
              <a:rPr lang="kk-KZ" sz="1400" dirty="0" smtClean="0">
                <a:latin typeface="Times New Roman" pitchFamily="18" charset="0"/>
                <a:cs typeface="Times New Roman" pitchFamily="18" charset="0"/>
              </a:rPr>
              <a:t>мектепке дейінгі кіші жаста қарапайым жаттығуларды жасауда өлеңмен, тақпақпен ұйқастырылған жаттығуларды пайдалану ұсынылады. Сонымен қатар өзіне -өзі қызмет ету дағдысын қалыптастыру: тиегін өзі салып, өзі ағыту, бауын байлау, т.б. Ал ересек топтағы балалар үшін ұсақ моториканы дамыту және қолдың икемділігін арттыруға арналған жаттығулар мектепке дайындықтың яғни, жазу, сызуға үйренудің маңыздысы болып саналады.</a:t>
            </a:r>
            <a:endParaRPr lang="ru-RU" sz="1400" dirty="0" smtClean="0">
              <a:latin typeface="Times New Roman" pitchFamily="18" charset="0"/>
              <a:cs typeface="Times New Roman" pitchFamily="18" charset="0"/>
            </a:endParaRPr>
          </a:p>
          <a:p>
            <a:r>
              <a:rPr lang="kk-KZ" sz="1400" dirty="0" smtClean="0">
                <a:latin typeface="Times New Roman" pitchFamily="18" charset="0"/>
                <a:cs typeface="Times New Roman" pitchFamily="18" charset="0"/>
              </a:rPr>
              <a:t>	Ұсақ моториканы дамытудың маңыздылығы неде? Адамның бас миында саусақ қимылына және сөйлеуге жауап беретін орталықтар өте жақын орналасқан. Ұсақ моторикаға әсер ете  және оны белсендіре отырып, көрші орналасқан сөйлеуге жауап беретін орталықты да дамыта аламыз. </a:t>
            </a:r>
            <a:endParaRPr lang="ru-RU" sz="1400" dirty="0" smtClean="0">
              <a:latin typeface="Times New Roman" pitchFamily="18" charset="0"/>
              <a:cs typeface="Times New Roman" pitchFamily="18" charset="0"/>
            </a:endParaRPr>
          </a:p>
          <a:p>
            <a:r>
              <a:rPr lang="kk-KZ" sz="1400" dirty="0" smtClean="0">
                <a:latin typeface="Times New Roman" pitchFamily="18" charset="0"/>
                <a:cs typeface="Times New Roman" pitchFamily="18" charset="0"/>
              </a:rPr>
              <a:t>	Педагогтар мен балалар психологының мақсаты- ата – аналарға ұсақ моториканы дамыту ойындарының маңыздылығын ұғындыру. Баланы қызықтыруда және жаңа хабарларды игеруіне көмектесуде үйретуді ойынмен алмастыру, алға қойған мақсатына жетуін, тапсырманы орындауда қиындыққа кездессе мойымауына үйрете отырып, аз мөлшердегі жетістіктерін де бағалап, мадақтап қоюды да ұмытпауы керек.</a:t>
            </a:r>
            <a:endParaRPr lang="ru-RU" sz="1400" dirty="0" smtClean="0">
              <a:latin typeface="Times New Roman" pitchFamily="18" charset="0"/>
              <a:cs typeface="Times New Roman" pitchFamily="18" charset="0"/>
            </a:endParaRPr>
          </a:p>
          <a:p>
            <a:r>
              <a:rPr lang="kk-KZ" sz="1400" dirty="0" smtClean="0">
                <a:latin typeface="Times New Roman" pitchFamily="18" charset="0"/>
                <a:cs typeface="Times New Roman" pitchFamily="18" charset="0"/>
              </a:rPr>
              <a:t>	Ұсақ моториканың қимылдары мен қолдың икемдігі бас миының құрылымының даму деңгейін көрсетеді. Осыдан келіп қол қимылдарын басқара білу туады. Сондықтан ешқашан да баланы мәжбүрлеуге болмайды. </a:t>
            </a:r>
            <a:endParaRPr lang="ru-RU" sz="1400" dirty="0" smtClean="0">
              <a:latin typeface="Times New Roman" pitchFamily="18" charset="0"/>
              <a:cs typeface="Times New Roman" pitchFamily="18" charset="0"/>
            </a:endParaRPr>
          </a:p>
          <a:p>
            <a:r>
              <a:rPr lang="kk-KZ" sz="1400" dirty="0" smtClean="0">
                <a:latin typeface="Times New Roman" pitchFamily="18" charset="0"/>
                <a:cs typeface="Times New Roman" pitchFamily="18" charset="0"/>
              </a:rPr>
              <a:t>Қазіргі кезде баулы ойыншықтардың көбейгенін немен түсіндіруге болады. Қазіргі ата – аналарда мұндай ойыншықтар болған жоқ қой, сонда олар осындай қалыпты деңгейге қалай жетті? Бір түсінбейтін нәрсе, осының бәрі не үшін керек?</a:t>
            </a:r>
            <a:endParaRPr lang="ru-RU" sz="1400" dirty="0" smtClean="0">
              <a:latin typeface="Times New Roman" pitchFamily="18" charset="0"/>
              <a:cs typeface="Times New Roman" pitchFamily="18" charset="0"/>
            </a:endParaRPr>
          </a:p>
          <a:p>
            <a:r>
              <a:rPr lang="kk-KZ" sz="1400" dirty="0" smtClean="0">
                <a:latin typeface="Times New Roman" pitchFamily="18" charset="0"/>
                <a:cs typeface="Times New Roman" pitchFamily="18" charset="0"/>
              </a:rPr>
              <a:t>Қазіргі кездің балаларында жалпы моторлық артта қалушық байқалады екен.  Ойлап көріңізші, тіпті қазіргі балабақшадағы балалардың ешбірінде баулы аяқ киім кездеспейді. Бау байлауды үйрету ата- анаға да, тәрбиешіге де қиындық туғызатын болса керек. </a:t>
            </a:r>
            <a:endParaRPr lang="ru-RU" sz="1400" dirty="0" smtClean="0">
              <a:latin typeface="Times New Roman" pitchFamily="18" charset="0"/>
              <a:cs typeface="Times New Roman" pitchFamily="18" charset="0"/>
            </a:endParaRPr>
          </a:p>
        </p:txBody>
      </p:sp>
    </p:spTree>
  </p:cSld>
  <p:clrMapOvr>
    <a:masterClrMapping/>
  </p:clrMapOvr>
  <p:transition advTm="21341">
    <p:circl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800" dirty="0" smtClean="0"/>
              <a:t>.</a:t>
            </a:r>
            <a:endParaRPr lang="ru-RU" sz="800" dirty="0"/>
          </a:p>
        </p:txBody>
      </p:sp>
      <p:sp>
        <p:nvSpPr>
          <p:cNvPr id="3" name="Содержимое 2"/>
          <p:cNvSpPr>
            <a:spLocks noGrp="1"/>
          </p:cNvSpPr>
          <p:nvPr>
            <p:ph idx="1"/>
          </p:nvPr>
        </p:nvSpPr>
        <p:spPr>
          <a:xfrm>
            <a:off x="0" y="0"/>
            <a:ext cx="9144000" cy="6858000"/>
          </a:xfrm>
          <a:gradFill flip="none" rotWithShape="1">
            <a:gsLst>
              <a:gs pos="0">
                <a:srgbClr val="FF0000"/>
              </a:gs>
              <a:gs pos="20000">
                <a:srgbClr val="000040"/>
              </a:gs>
              <a:gs pos="50000">
                <a:srgbClr val="400040"/>
              </a:gs>
              <a:gs pos="75000">
                <a:srgbClr val="8F0040"/>
              </a:gs>
              <a:gs pos="89999">
                <a:srgbClr val="F27300"/>
              </a:gs>
              <a:gs pos="100000">
                <a:srgbClr val="FFBF00"/>
              </a:gs>
            </a:gsLst>
            <a:lin ang="8100000" scaled="1"/>
            <a:tileRect/>
          </a:gradFill>
        </p:spPr>
        <p:style>
          <a:lnRef idx="0">
            <a:schemeClr val="accent6"/>
          </a:lnRef>
          <a:fillRef idx="3">
            <a:schemeClr val="accent6"/>
          </a:fillRef>
          <a:effectRef idx="3">
            <a:schemeClr val="accent6"/>
          </a:effectRef>
          <a:fontRef idx="minor">
            <a:schemeClr val="lt1"/>
          </a:fontRef>
        </p:style>
        <p:txBody>
          <a:bodyPr>
            <a:normAutofit fontScale="40000" lnSpcReduction="20000"/>
          </a:bodyPr>
          <a:lstStyle/>
          <a:p>
            <a:r>
              <a:rPr lang="kk-KZ" sz="3500" dirty="0" smtClean="0">
                <a:latin typeface="Times New Roman" pitchFamily="18" charset="0"/>
                <a:cs typeface="Times New Roman" pitchFamily="18" charset="0"/>
              </a:rPr>
              <a:t>    Жалпы моториканың дамуының аздығын, соның ішінде қол қимылының аздық себебін зерттей келе қазіргі заманғы барлық баланың жазуға дайын еместігі немесе тілінің дамуында бір ақау бар екендігі анықталды. Осыдан келе мынадай қорытынды шығаруға болады: егер тілінің дамуында ақау болса, онда бұл ұсақ моториканың мәселесі.</a:t>
            </a:r>
            <a:endParaRPr lang="ru-RU" sz="3500" dirty="0" smtClean="0">
              <a:latin typeface="Times New Roman" pitchFamily="18" charset="0"/>
              <a:cs typeface="Times New Roman" pitchFamily="18" charset="0"/>
            </a:endParaRPr>
          </a:p>
          <a:p>
            <a:r>
              <a:rPr lang="kk-KZ" sz="3500" dirty="0" smtClean="0">
                <a:latin typeface="Times New Roman" pitchFamily="18" charset="0"/>
                <a:cs typeface="Times New Roman" pitchFamily="18" charset="0"/>
              </a:rPr>
              <a:t>Тіпті баланың сөйлеу тілі қалыпты болған жағдайда бұл қолын басқаруы қалыпты деген сөз емес. Егер 4 - 5 жастағы балада бау байлау қиындық келтірсе, ал, ермексаздан тек шар мен ұзынша жабыстырылса, және 6 жаста тиек тігу- орындалмас және қауіпті іс болса, онда сіздің балаңыз кінәлі емес. </a:t>
            </a:r>
            <a:endParaRPr lang="ru-RU" sz="3500" dirty="0" smtClean="0">
              <a:latin typeface="Times New Roman" pitchFamily="18" charset="0"/>
              <a:cs typeface="Times New Roman" pitchFamily="18" charset="0"/>
            </a:endParaRPr>
          </a:p>
          <a:p>
            <a:r>
              <a:rPr lang="kk-KZ" sz="3500" dirty="0" smtClean="0">
                <a:latin typeface="Times New Roman" pitchFamily="18" charset="0"/>
                <a:cs typeface="Times New Roman" pitchFamily="18" charset="0"/>
              </a:rPr>
              <a:t>Өкінішке орай  көп ата- ана қолдың икемі мен ұсақ моториканың даму деңгейінің төмендігін тек мектепке барарда  ғана байқайды. Бұл балаға өте ауыр жүк. Жаңа хабарларды қабылдаумен қатар, икемге келмейтін саусақтарымен  қарандашпен жазып үйренуі керек.</a:t>
            </a:r>
            <a:endParaRPr lang="ru-RU" sz="3500" dirty="0" smtClean="0">
              <a:latin typeface="Times New Roman" pitchFamily="18" charset="0"/>
              <a:cs typeface="Times New Roman" pitchFamily="18" charset="0"/>
            </a:endParaRPr>
          </a:p>
          <a:p>
            <a:r>
              <a:rPr lang="kk-KZ" sz="3500" dirty="0" smtClean="0">
                <a:latin typeface="Times New Roman" pitchFamily="18" charset="0"/>
                <a:cs typeface="Times New Roman" pitchFamily="18" charset="0"/>
              </a:rPr>
              <a:t>Кішкентай ғана сәбидің қалайтыны қозғалу, қозғалыс- әлемді танудың мүмкіндігі. Яғни, бала қозғалысының дәл және нақты болса, оның әлемді ақылмен тануы да терең бола түспек.   </a:t>
            </a:r>
            <a:endParaRPr lang="ru-RU" sz="3500" dirty="0" smtClean="0">
              <a:latin typeface="Times New Roman" pitchFamily="18" charset="0"/>
              <a:cs typeface="Times New Roman" pitchFamily="18" charset="0"/>
            </a:endParaRPr>
          </a:p>
          <a:p>
            <a:r>
              <a:rPr lang="kk-KZ" sz="3500" dirty="0" smtClean="0">
                <a:latin typeface="Times New Roman" pitchFamily="18" charset="0"/>
                <a:cs typeface="Times New Roman" pitchFamily="18" charset="0"/>
              </a:rPr>
              <a:t>	Егер сіз бірінші сынып оқушысында жазуда қиындық болмасын десеңіз немесе 3 жастағы баланың тілінің дамуында ақау болмасын десеңіз дамыту ойын – жаттығуларын бала туылған соң екі айдан кейін бастаңыз. Ұсақ моториканы дамыту әдістемесі мұндай жағдайда өте тиімді. Омыраудағы баланың саусақтарын уқалауға болады, жас жарымдағы баламен  саусақ ойындарын бастауға болады. Мысалы, баланың бас бармағын жаймен сипап отырып, оған былай деңіз: «Саусақ –бала сен қайда болдың?» Содан соң бас бармақты балан үйрекпен түйістіре отырып, « мына саусақпан орманға бардым», ортан түйрекпен түйістіре отырып, «мына саусақпен щи пісірдім»,</a:t>
            </a:r>
            <a:endParaRPr lang="ru-RU" sz="3500" dirty="0" smtClean="0">
              <a:latin typeface="Times New Roman" pitchFamily="18" charset="0"/>
              <a:cs typeface="Times New Roman" pitchFamily="18" charset="0"/>
            </a:endParaRPr>
          </a:p>
          <a:p>
            <a:r>
              <a:rPr lang="kk-KZ" sz="3500" dirty="0" smtClean="0">
                <a:latin typeface="Times New Roman" pitchFamily="18" charset="0"/>
                <a:cs typeface="Times New Roman" pitchFamily="18" charset="0"/>
              </a:rPr>
              <a:t>	Осылайша жалғастырып басқа саусақтармен де «мына саусақпен ботқа жеп, мына саусақпен ән салдым» деп аяқтайсыз. Балаларға бұл жаттығу қатты ұнайды, уақытты да көп алмайды, ал пайдасы оның өте көп, себебі ұсақ моториканы дамытып жатырмыз ғой.</a:t>
            </a:r>
            <a:endParaRPr lang="ru-RU" sz="3500" dirty="0" smtClean="0">
              <a:latin typeface="Times New Roman" pitchFamily="18" charset="0"/>
              <a:cs typeface="Times New Roman" pitchFamily="18" charset="0"/>
            </a:endParaRPr>
          </a:p>
          <a:p>
            <a:r>
              <a:rPr lang="kk-KZ" sz="3500" dirty="0" smtClean="0">
                <a:latin typeface="Times New Roman" pitchFamily="18" charset="0"/>
                <a:cs typeface="Times New Roman" pitchFamily="18" charset="0"/>
              </a:rPr>
              <a:t>Бір жастан асқан балалар үшін – саусақ бассейні әдістемесі өте пайдалы. Бір ыдысқа 1 кг бұршақты немесе фасольді төгеміз де ішіне баланы қызықтыратын бір ойыншықты көміп қоямыз. Сондан соң оны тауып беруін өтінеміз. Бұл қызықтыру жаттығуы кезінде баладан алыстап кетпеңіз. Себебі ұсақ нәрселерді аузына салып алу қаупі бар.</a:t>
            </a:r>
            <a:endParaRPr lang="ru-RU" sz="3500" dirty="0" smtClean="0">
              <a:latin typeface="Times New Roman" pitchFamily="18" charset="0"/>
              <a:cs typeface="Times New Roman" pitchFamily="18" charset="0"/>
            </a:endParaRPr>
          </a:p>
          <a:p>
            <a:r>
              <a:rPr lang="kk-KZ" sz="3500" dirty="0" smtClean="0">
                <a:latin typeface="Times New Roman" pitchFamily="18" charset="0"/>
                <a:cs typeface="Times New Roman" pitchFamily="18" charset="0"/>
              </a:rPr>
              <a:t>	</a:t>
            </a:r>
            <a:endParaRPr lang="ru-RU" sz="3500"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endParaRPr lang="ru-RU" dirty="0" smtClean="0">
              <a:latin typeface="Times New Roman" pitchFamily="18" charset="0"/>
              <a:cs typeface="Times New Roman" pitchFamily="18" charset="0"/>
            </a:endParaRPr>
          </a:p>
          <a:p>
            <a:endParaRPr lang="ru-RU" dirty="0"/>
          </a:p>
        </p:txBody>
      </p:sp>
    </p:spTree>
  </p:cSld>
  <p:clrMapOvr>
    <a:masterClrMapping/>
  </p:clrMapOvr>
  <p:transition advTm="21029">
    <p:spli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800" dirty="0" smtClean="0"/>
              <a:t>.</a:t>
            </a:r>
            <a:endParaRPr lang="ru-RU" sz="800" dirty="0"/>
          </a:p>
        </p:txBody>
      </p:sp>
      <p:sp>
        <p:nvSpPr>
          <p:cNvPr id="3" name="Содержимое 2"/>
          <p:cNvSpPr>
            <a:spLocks noGrp="1"/>
          </p:cNvSpPr>
          <p:nvPr>
            <p:ph idx="1"/>
          </p:nvPr>
        </p:nvSpPr>
        <p:spPr>
          <a:xfrm>
            <a:off x="0" y="0"/>
            <a:ext cx="4857752" cy="6858000"/>
          </a:xfrm>
          <a:gradFill flip="none"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path path="circle">
              <a:fillToRect l="100000" t="100000"/>
            </a:path>
            <a:tileRect r="-100000" b="-100000"/>
          </a:gradFill>
        </p:spPr>
        <p:style>
          <a:lnRef idx="0">
            <a:schemeClr val="accent6"/>
          </a:lnRef>
          <a:fillRef idx="3">
            <a:schemeClr val="accent6"/>
          </a:fillRef>
          <a:effectRef idx="3">
            <a:schemeClr val="accent6"/>
          </a:effectRef>
          <a:fontRef idx="minor">
            <a:schemeClr val="lt1"/>
          </a:fontRef>
        </p:style>
        <p:txBody>
          <a:bodyPr>
            <a:noAutofit/>
          </a:bodyPr>
          <a:lstStyle/>
          <a:p>
            <a:pPr>
              <a:buNone/>
            </a:pPr>
            <a:r>
              <a:rPr lang="kk-KZ" sz="1100" b="1" dirty="0" smtClean="0">
                <a:latin typeface="Times New Roman" pitchFamily="18" charset="0"/>
                <a:cs typeface="Times New Roman" pitchFamily="18" charset="0"/>
              </a:rPr>
              <a:t>Саусақ жаттығулары</a:t>
            </a:r>
          </a:p>
          <a:p>
            <a:r>
              <a:rPr lang="kk-KZ" sz="1100" b="1" dirty="0" smtClean="0">
                <a:latin typeface="Times New Roman" pitchFamily="18" charset="0"/>
                <a:cs typeface="Times New Roman" pitchFamily="18" charset="0"/>
              </a:rPr>
              <a:t>  Пассивті  жаттығу </a:t>
            </a:r>
            <a:r>
              <a:rPr lang="kk-KZ" sz="1100" dirty="0" smtClean="0">
                <a:latin typeface="Times New Roman" pitchFamily="18" charset="0"/>
                <a:cs typeface="Times New Roman" pitchFamily="18" charset="0"/>
              </a:rPr>
              <a:t>– ұсақ моториканы  дамытудың алғашқы сатысы. Саусақ жаттығуларын ең төменгі деңгейден бастаған дұрыс. Содан кейін ғана активті саусақ жаттығуларына көшу ұсынылады. Оның</a:t>
            </a:r>
            <a:endParaRPr lang="ru-RU" sz="1100" dirty="0" smtClean="0">
              <a:latin typeface="Times New Roman" pitchFamily="18" charset="0"/>
              <a:cs typeface="Times New Roman" pitchFamily="18" charset="0"/>
            </a:endParaRPr>
          </a:p>
          <a:p>
            <a:r>
              <a:rPr lang="kk-KZ" sz="1100" dirty="0" smtClean="0">
                <a:latin typeface="Times New Roman" pitchFamily="18" charset="0"/>
                <a:cs typeface="Times New Roman" pitchFamily="18" charset="0"/>
              </a:rPr>
              <a:t>деңгейі баланың ұсақ моторикасының даму деңгейіне қарай таңдалады. Қол саусақтарына арналған пассивті жаттығулар жасау кезінде балаға қолайсыз жағдай туғызбауын және тітіркендіпмеуін қадағалаған жөн. Жаттығулардың мақсатты пайдаланылуы мынадай әдістерді ұсынады: сипау, жаймен уқалау және діріл. Массажды әрекеттер саусақ ұшынан басталып төменгі буынға қарай жалғасады.  Массаж жасау кезінде жай лирикалық әуен қоюға да болады. </a:t>
            </a:r>
            <a:endParaRPr lang="ru-RU" sz="1100" dirty="0" smtClean="0">
              <a:latin typeface="Times New Roman" pitchFamily="18" charset="0"/>
              <a:cs typeface="Times New Roman" pitchFamily="18" charset="0"/>
            </a:endParaRPr>
          </a:p>
          <a:p>
            <a:r>
              <a:rPr lang="kk-KZ" sz="1100" dirty="0" smtClean="0">
                <a:latin typeface="Times New Roman" pitchFamily="18" charset="0"/>
                <a:cs typeface="Times New Roman" pitchFamily="18" charset="0"/>
              </a:rPr>
              <a:t>9 айдан жоғары сәбилерге арналған ойын- жаттығулар.</a:t>
            </a:r>
            <a:endParaRPr lang="ru-RU" sz="1100" dirty="0" smtClean="0">
              <a:latin typeface="Times New Roman" pitchFamily="18" charset="0"/>
              <a:cs typeface="Times New Roman" pitchFamily="18" charset="0"/>
            </a:endParaRPr>
          </a:p>
          <a:p>
            <a:r>
              <a:rPr lang="kk-KZ" sz="1100" b="1" u="sng" dirty="0" smtClean="0">
                <a:latin typeface="Times New Roman" pitchFamily="18" charset="0"/>
                <a:cs typeface="Times New Roman" pitchFamily="18" charset="0"/>
              </a:rPr>
              <a:t>Көңілді қуыршақтар.</a:t>
            </a:r>
            <a:endParaRPr lang="ru-RU" sz="1100" b="1" dirty="0" smtClean="0">
              <a:latin typeface="Times New Roman" pitchFamily="18" charset="0"/>
              <a:cs typeface="Times New Roman" pitchFamily="18" charset="0"/>
            </a:endParaRPr>
          </a:p>
          <a:p>
            <a:r>
              <a:rPr lang="kk-KZ" sz="1100" dirty="0" smtClean="0">
                <a:latin typeface="Times New Roman" pitchFamily="18" charset="0"/>
                <a:cs typeface="Times New Roman" pitchFamily="18" charset="0"/>
              </a:rPr>
              <a:t>        Қазіргі кезде ағаштан жасалған көңілді қуыршақтар жай ойыншық емес, жәдігер зат болып пайдаланылатын болды.  Ал ойыншықтың бұл түрі бала саусағын басқаруы мен ойлауын шыңдайтын таптырмас ойыншық. Алдымен екі жартыны құрастыру арқылы бір қуыршақты пайдаланыңыз. Содан соң ойынды күрделендіре түсіңіз: екі қуыршақ, үш қуыршақ. Балаға аздап қиындық келтірсе асықпаңыз. Баланың жетістікке өзі жетуіне мүмкіндік беріңіз.</a:t>
            </a:r>
            <a:endParaRPr lang="ru-RU" sz="1100" dirty="0" smtClean="0">
              <a:latin typeface="Times New Roman" pitchFamily="18" charset="0"/>
              <a:cs typeface="Times New Roman" pitchFamily="18" charset="0"/>
            </a:endParaRPr>
          </a:p>
          <a:p>
            <a:r>
              <a:rPr lang="kk-KZ" sz="1100" b="1" u="sng" dirty="0" smtClean="0">
                <a:latin typeface="Times New Roman" pitchFamily="18" charset="0"/>
                <a:cs typeface="Times New Roman" pitchFamily="18" charset="0"/>
              </a:rPr>
              <a:t>Пирамидалар.</a:t>
            </a:r>
            <a:endParaRPr lang="ru-RU" sz="1100" b="1" dirty="0" smtClean="0">
              <a:latin typeface="Times New Roman" pitchFamily="18" charset="0"/>
              <a:cs typeface="Times New Roman" pitchFamily="18" charset="0"/>
            </a:endParaRPr>
          </a:p>
          <a:p>
            <a:r>
              <a:rPr lang="kk-KZ" sz="1100" dirty="0" smtClean="0">
                <a:latin typeface="Times New Roman" pitchFamily="18" charset="0"/>
                <a:cs typeface="Times New Roman" pitchFamily="18" charset="0"/>
              </a:rPr>
              <a:t>        Дүкеннен пирамида ойыншығын сатып аларда дөңгелектерінің әр түрлі болғанын қадағалаңыз. Дөңгелек диаметрі бірінен соң бірі үлкейе түсуі керек. Мұндай ойыншық  балаға саусақ қимылын ғана емес, логикалық ойлануына да жол ашады. Балаға пирамиданы жинауды ұсынасыз. Алдымен бірге жинап, содан соң өз бетімен жинауға кіріседі.</a:t>
            </a:r>
            <a:endParaRPr lang="ru-RU" sz="1100" dirty="0" smtClean="0">
              <a:latin typeface="Times New Roman" pitchFamily="18" charset="0"/>
              <a:cs typeface="Times New Roman" pitchFamily="18" charset="0"/>
            </a:endParaRPr>
          </a:p>
          <a:p>
            <a:r>
              <a:rPr lang="kk-KZ" sz="1100" b="1" u="sng" dirty="0" smtClean="0">
                <a:latin typeface="Times New Roman" pitchFamily="18" charset="0"/>
                <a:cs typeface="Times New Roman" pitchFamily="18" charset="0"/>
              </a:rPr>
              <a:t>Жиек бойымен жүргізіп шық.</a:t>
            </a:r>
            <a:endParaRPr lang="ru-RU" sz="1100" b="1" dirty="0" smtClean="0">
              <a:latin typeface="Times New Roman" pitchFamily="18" charset="0"/>
              <a:cs typeface="Times New Roman" pitchFamily="18" charset="0"/>
            </a:endParaRPr>
          </a:p>
          <a:p>
            <a:r>
              <a:rPr lang="kk-KZ" sz="1100" dirty="0" smtClean="0">
                <a:latin typeface="Times New Roman" pitchFamily="18" charset="0"/>
                <a:cs typeface="Times New Roman" pitchFamily="18" charset="0"/>
              </a:rPr>
              <a:t>         Бұл ойынға мақпал қағазға жабыстырылған үй, машина, гүл, кесе сияқты суретті карточкалар пайдаланылады. Ересек адам бала саусағын мақпалға тигізе отырып суретте не бейнеленгенін сұрайды. Осы сурет бойымен моншақтарды немесе бұршақтарды жүргізіп шық деген тапсырма беріледі. Жабыстырып шығу арқылы ойын жалғасады. </a:t>
            </a:r>
            <a:endParaRPr lang="ru-RU" sz="1100" dirty="0" smtClean="0">
              <a:latin typeface="Times New Roman" pitchFamily="18" charset="0"/>
              <a:cs typeface="Times New Roman" pitchFamily="18" charset="0"/>
            </a:endParaRPr>
          </a:p>
          <a:p>
            <a:r>
              <a:rPr lang="kk-KZ" sz="1100" dirty="0" smtClean="0">
                <a:latin typeface="Times New Roman" pitchFamily="18" charset="0"/>
                <a:cs typeface="Times New Roman" pitchFamily="18" charset="0"/>
              </a:rPr>
              <a:t>Ойынға пайдаланылатын барлық заттар бала өміріне қауіп төндірмеуі кере</a:t>
            </a:r>
            <a:r>
              <a:rPr lang="kk-KZ" sz="1100" b="1" dirty="0" smtClean="0">
                <a:latin typeface="Times New Roman" pitchFamily="18" charset="0"/>
                <a:cs typeface="Times New Roman" pitchFamily="18" charset="0"/>
              </a:rPr>
              <a:t>к. </a:t>
            </a:r>
            <a:endParaRPr lang="ru-RU" sz="1100" b="1" dirty="0" smtClean="0">
              <a:latin typeface="Times New Roman" pitchFamily="18" charset="0"/>
              <a:cs typeface="Times New Roman" pitchFamily="18" charset="0"/>
            </a:endParaRPr>
          </a:p>
          <a:p>
            <a:endParaRPr lang="ru-RU" sz="1100" b="1" dirty="0">
              <a:latin typeface="Times New Roman" pitchFamily="18" charset="0"/>
              <a:cs typeface="Times New Roman" pitchFamily="18" charset="0"/>
            </a:endParaRPr>
          </a:p>
        </p:txBody>
      </p:sp>
      <p:pic>
        <p:nvPicPr>
          <p:cNvPr id="3074" name="Picture 2" descr="C:\Users\Beka\Downloads\33.jpg"/>
          <p:cNvPicPr>
            <a:picLocks noChangeAspect="1" noChangeArrowheads="1"/>
          </p:cNvPicPr>
          <p:nvPr/>
        </p:nvPicPr>
        <p:blipFill>
          <a:blip r:embed="rId3" cstate="print"/>
          <a:srcRect/>
          <a:stretch>
            <a:fillRect/>
          </a:stretch>
        </p:blipFill>
        <p:spPr bwMode="auto">
          <a:xfrm>
            <a:off x="4857752" y="0"/>
            <a:ext cx="4429156" cy="6858000"/>
          </a:xfrm>
          <a:prstGeom prst="rect">
            <a:avLst/>
          </a:prstGeom>
          <a:noFill/>
        </p:spPr>
      </p:pic>
    </p:spTree>
  </p:cSld>
  <p:clrMapOvr>
    <a:masterClrMapping/>
  </p:clrMapOvr>
  <p:transition advTm="19126">
    <p:zoom dir="in"/>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5400000" scaled="0"/>
          <a:tileRect r="-100000" b="-10000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800" dirty="0" smtClean="0"/>
              <a:t>.</a:t>
            </a:r>
            <a:endParaRPr lang="ru-RU" sz="800" dirty="0"/>
          </a:p>
        </p:txBody>
      </p:sp>
      <p:graphicFrame>
        <p:nvGraphicFramePr>
          <p:cNvPr id="5" name="Содержимое 4"/>
          <p:cNvGraphicFramePr>
            <a:graphicFrameLocks noGrp="1"/>
          </p:cNvGraphicFramePr>
          <p:nvPr>
            <p:ph idx="1"/>
          </p:nvPr>
        </p:nvGraphicFramePr>
        <p:xfrm>
          <a:off x="2500299" y="642918"/>
          <a:ext cx="4000528" cy="642942"/>
        </p:xfrm>
        <a:graphic>
          <a:graphicData uri="http://schemas.openxmlformats.org/drawingml/2006/table">
            <a:tbl>
              <a:tblPr>
                <a:tableStyleId>{284E427A-3D55-4303-BF80-6455036E1DE7}</a:tableStyleId>
              </a:tblPr>
              <a:tblGrid>
                <a:gridCol w="4000528"/>
              </a:tblGrid>
              <a:tr h="642942">
                <a:tc>
                  <a:txBody>
                    <a:bodyPr/>
                    <a:lstStyle/>
                    <a:p>
                      <a:pPr algn="ctr"/>
                      <a:r>
                        <a:rPr lang="kk-KZ" sz="2800" b="1" dirty="0" smtClean="0">
                          <a:latin typeface="Times New Roman" pitchFamily="18" charset="0"/>
                          <a:cs typeface="Times New Roman" pitchFamily="18" charset="0"/>
                        </a:rPr>
                        <a:t>Саусақ</a:t>
                      </a:r>
                      <a:r>
                        <a:rPr lang="kk-KZ" sz="2800" b="1" baseline="0" dirty="0" smtClean="0">
                          <a:latin typeface="Times New Roman" pitchFamily="18" charset="0"/>
                          <a:cs typeface="Times New Roman" pitchFamily="18" charset="0"/>
                        </a:rPr>
                        <a:t>  жаттығулары</a:t>
                      </a:r>
                      <a:endParaRPr lang="ru-RU" sz="2800" b="1" dirty="0">
                        <a:latin typeface="Times New Roman" pitchFamily="18" charset="0"/>
                        <a:cs typeface="Times New Roman" pitchFamily="18" charset="0"/>
                      </a:endParaRPr>
                    </a:p>
                  </a:txBody>
                  <a:tcPr>
                    <a:solidFill>
                      <a:srgbClr val="92D050"/>
                    </a:solidFill>
                  </a:tcPr>
                </a:tc>
              </a:tr>
            </a:tbl>
          </a:graphicData>
        </a:graphic>
      </p:graphicFrame>
      <p:graphicFrame>
        <p:nvGraphicFramePr>
          <p:cNvPr id="6" name="Таблица 5"/>
          <p:cNvGraphicFramePr>
            <a:graphicFrameLocks noGrp="1"/>
          </p:cNvGraphicFramePr>
          <p:nvPr/>
        </p:nvGraphicFramePr>
        <p:xfrm>
          <a:off x="857224" y="2143116"/>
          <a:ext cx="2714644" cy="571504"/>
        </p:xfrm>
        <a:graphic>
          <a:graphicData uri="http://schemas.openxmlformats.org/drawingml/2006/table">
            <a:tbl>
              <a:tblPr>
                <a:tableStyleId>{284E427A-3D55-4303-BF80-6455036E1DE7}</a:tableStyleId>
              </a:tblPr>
              <a:tblGrid>
                <a:gridCol w="2714644"/>
              </a:tblGrid>
              <a:tr h="571504">
                <a:tc>
                  <a:txBody>
                    <a:bodyPr/>
                    <a:lstStyle/>
                    <a:p>
                      <a:pPr algn="ctr"/>
                      <a:r>
                        <a:rPr lang="kk-KZ" sz="2400" b="1" dirty="0" smtClean="0">
                          <a:latin typeface="Times New Roman" pitchFamily="18" charset="0"/>
                          <a:cs typeface="Times New Roman" pitchFamily="18" charset="0"/>
                        </a:rPr>
                        <a:t>Пассивті</a:t>
                      </a:r>
                      <a:endParaRPr lang="ru-RU" sz="2400" b="1" dirty="0">
                        <a:latin typeface="Times New Roman" pitchFamily="18" charset="0"/>
                        <a:cs typeface="Times New Roman" pitchFamily="18" charset="0"/>
                      </a:endParaRPr>
                    </a:p>
                  </a:txBody>
                  <a:tcPr>
                    <a:solidFill>
                      <a:srgbClr val="92D050"/>
                    </a:solidFill>
                  </a:tcPr>
                </a:tc>
              </a:tr>
            </a:tbl>
          </a:graphicData>
        </a:graphic>
      </p:graphicFrame>
      <p:graphicFrame>
        <p:nvGraphicFramePr>
          <p:cNvPr id="7" name="Таблица 6"/>
          <p:cNvGraphicFramePr>
            <a:graphicFrameLocks noGrp="1"/>
          </p:cNvGraphicFramePr>
          <p:nvPr/>
        </p:nvGraphicFramePr>
        <p:xfrm>
          <a:off x="4429124" y="2143116"/>
          <a:ext cx="2786082" cy="571504"/>
        </p:xfrm>
        <a:graphic>
          <a:graphicData uri="http://schemas.openxmlformats.org/drawingml/2006/table">
            <a:tbl>
              <a:tblPr>
                <a:tableStyleId>{284E427A-3D55-4303-BF80-6455036E1DE7}</a:tableStyleId>
              </a:tblPr>
              <a:tblGrid>
                <a:gridCol w="2786082"/>
              </a:tblGrid>
              <a:tr h="571504">
                <a:tc>
                  <a:txBody>
                    <a:bodyPr/>
                    <a:lstStyle/>
                    <a:p>
                      <a:pPr algn="ctr"/>
                      <a:r>
                        <a:rPr lang="kk-KZ" sz="2400" b="1" dirty="0" smtClean="0">
                          <a:latin typeface="Times New Roman" pitchFamily="18" charset="0"/>
                          <a:cs typeface="Times New Roman" pitchFamily="18" charset="0"/>
                        </a:rPr>
                        <a:t>Активті</a:t>
                      </a:r>
                      <a:endParaRPr lang="ru-RU" sz="2400" b="1" dirty="0">
                        <a:latin typeface="Times New Roman" pitchFamily="18" charset="0"/>
                        <a:cs typeface="Times New Roman" pitchFamily="18" charset="0"/>
                      </a:endParaRPr>
                    </a:p>
                  </a:txBody>
                  <a:tcPr>
                    <a:solidFill>
                      <a:srgbClr val="92D050"/>
                    </a:solidFill>
                  </a:tcPr>
                </a:tc>
              </a:tr>
            </a:tbl>
          </a:graphicData>
        </a:graphic>
      </p:graphicFrame>
      <p:graphicFrame>
        <p:nvGraphicFramePr>
          <p:cNvPr id="8" name="Таблица 7"/>
          <p:cNvGraphicFramePr>
            <a:graphicFrameLocks noGrp="1"/>
          </p:cNvGraphicFramePr>
          <p:nvPr/>
        </p:nvGraphicFramePr>
        <p:xfrm>
          <a:off x="142844" y="3643314"/>
          <a:ext cx="1928826" cy="714380"/>
        </p:xfrm>
        <a:graphic>
          <a:graphicData uri="http://schemas.openxmlformats.org/drawingml/2006/table">
            <a:tbl>
              <a:tblPr>
                <a:tableStyleId>{284E427A-3D55-4303-BF80-6455036E1DE7}</a:tableStyleId>
              </a:tblPr>
              <a:tblGrid>
                <a:gridCol w="1928826"/>
              </a:tblGrid>
              <a:tr h="714380">
                <a:tc>
                  <a:txBody>
                    <a:bodyPr/>
                    <a:lstStyle/>
                    <a:p>
                      <a:pPr algn="ctr"/>
                      <a:r>
                        <a:rPr lang="kk-KZ" sz="2400" b="1" dirty="0" smtClean="0">
                          <a:latin typeface="Times New Roman" pitchFamily="18" charset="0"/>
                          <a:cs typeface="Times New Roman" pitchFamily="18" charset="0"/>
                        </a:rPr>
                        <a:t>сипау</a:t>
                      </a:r>
                      <a:endParaRPr lang="ru-RU" sz="2400" b="1" dirty="0">
                        <a:latin typeface="Times New Roman" pitchFamily="18" charset="0"/>
                        <a:cs typeface="Times New Roman" pitchFamily="18" charset="0"/>
                      </a:endParaRPr>
                    </a:p>
                  </a:txBody>
                  <a:tcPr>
                    <a:solidFill>
                      <a:srgbClr val="92D050"/>
                    </a:solidFill>
                  </a:tcPr>
                </a:tc>
              </a:tr>
            </a:tbl>
          </a:graphicData>
        </a:graphic>
      </p:graphicFrame>
      <p:graphicFrame>
        <p:nvGraphicFramePr>
          <p:cNvPr id="9" name="Таблица 8"/>
          <p:cNvGraphicFramePr>
            <a:graphicFrameLocks noGrp="1"/>
          </p:cNvGraphicFramePr>
          <p:nvPr/>
        </p:nvGraphicFramePr>
        <p:xfrm>
          <a:off x="2214546" y="3643314"/>
          <a:ext cx="1928826" cy="714380"/>
        </p:xfrm>
        <a:graphic>
          <a:graphicData uri="http://schemas.openxmlformats.org/drawingml/2006/table">
            <a:tbl>
              <a:tblPr>
                <a:tableStyleId>{284E427A-3D55-4303-BF80-6455036E1DE7}</a:tableStyleId>
              </a:tblPr>
              <a:tblGrid>
                <a:gridCol w="1928826"/>
              </a:tblGrid>
              <a:tr h="714380">
                <a:tc>
                  <a:txBody>
                    <a:bodyPr/>
                    <a:lstStyle/>
                    <a:p>
                      <a:pPr algn="ctr"/>
                      <a:r>
                        <a:rPr lang="kk-KZ" sz="2400" b="1" dirty="0" smtClean="0">
                          <a:latin typeface="Times New Roman" pitchFamily="18" charset="0"/>
                          <a:cs typeface="Times New Roman" pitchFamily="18" charset="0"/>
                        </a:rPr>
                        <a:t>уқалау</a:t>
                      </a:r>
                      <a:endParaRPr lang="ru-RU" sz="2400" b="1" dirty="0">
                        <a:latin typeface="Times New Roman" pitchFamily="18" charset="0"/>
                        <a:cs typeface="Times New Roman" pitchFamily="18" charset="0"/>
                      </a:endParaRPr>
                    </a:p>
                  </a:txBody>
                  <a:tcPr>
                    <a:solidFill>
                      <a:srgbClr val="92D050"/>
                    </a:solidFill>
                  </a:tcPr>
                </a:tc>
              </a:tr>
            </a:tbl>
          </a:graphicData>
        </a:graphic>
      </p:graphicFrame>
      <p:sp>
        <p:nvSpPr>
          <p:cNvPr id="11" name="Стрелка вниз 10"/>
          <p:cNvSpPr/>
          <p:nvPr/>
        </p:nvSpPr>
        <p:spPr>
          <a:xfrm>
            <a:off x="2786050" y="1357298"/>
            <a:ext cx="357190" cy="642942"/>
          </a:xfrm>
          <a:prstGeom prst="down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k-KZ" dirty="0" smtClean="0"/>
          </a:p>
        </p:txBody>
      </p:sp>
      <p:sp>
        <p:nvSpPr>
          <p:cNvPr id="12" name="Стрелка вниз 11"/>
          <p:cNvSpPr/>
          <p:nvPr/>
        </p:nvSpPr>
        <p:spPr>
          <a:xfrm>
            <a:off x="5500694" y="1357298"/>
            <a:ext cx="357190" cy="642942"/>
          </a:xfrm>
          <a:prstGeom prst="down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Стрелка вниз 13"/>
          <p:cNvSpPr/>
          <p:nvPr/>
        </p:nvSpPr>
        <p:spPr>
          <a:xfrm>
            <a:off x="1000100" y="2786058"/>
            <a:ext cx="357190" cy="785818"/>
          </a:xfrm>
          <a:prstGeom prst="down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k-KZ" dirty="0" smtClean="0"/>
          </a:p>
        </p:txBody>
      </p:sp>
      <p:sp>
        <p:nvSpPr>
          <p:cNvPr id="15" name="Стрелка вниз 14"/>
          <p:cNvSpPr/>
          <p:nvPr/>
        </p:nvSpPr>
        <p:spPr>
          <a:xfrm>
            <a:off x="2786050" y="2786058"/>
            <a:ext cx="357190" cy="785818"/>
          </a:xfrm>
          <a:prstGeom prst="down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k-KZ" dirty="0" smtClean="0"/>
          </a:p>
        </p:txBody>
      </p:sp>
      <p:sp>
        <p:nvSpPr>
          <p:cNvPr id="17" name="Стрелка вниз 16"/>
          <p:cNvSpPr/>
          <p:nvPr/>
        </p:nvSpPr>
        <p:spPr>
          <a:xfrm>
            <a:off x="5143504" y="2786058"/>
            <a:ext cx="357190" cy="785818"/>
          </a:xfrm>
          <a:prstGeom prst="down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k-KZ" dirty="0" smtClean="0"/>
          </a:p>
        </p:txBody>
      </p:sp>
      <p:sp>
        <p:nvSpPr>
          <p:cNvPr id="18" name="Стрелка вниз 17"/>
          <p:cNvSpPr/>
          <p:nvPr/>
        </p:nvSpPr>
        <p:spPr>
          <a:xfrm>
            <a:off x="7143768" y="2786058"/>
            <a:ext cx="357190" cy="785818"/>
          </a:xfrm>
          <a:prstGeom prst="down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k-KZ" dirty="0" smtClean="0"/>
          </a:p>
        </p:txBody>
      </p:sp>
      <p:graphicFrame>
        <p:nvGraphicFramePr>
          <p:cNvPr id="19" name="Таблица 18"/>
          <p:cNvGraphicFramePr>
            <a:graphicFrameLocks noGrp="1"/>
          </p:cNvGraphicFramePr>
          <p:nvPr/>
        </p:nvGraphicFramePr>
        <p:xfrm>
          <a:off x="6715140" y="3643314"/>
          <a:ext cx="2133616" cy="785818"/>
        </p:xfrm>
        <a:graphic>
          <a:graphicData uri="http://schemas.openxmlformats.org/drawingml/2006/table">
            <a:tbl>
              <a:tblPr>
                <a:tableStyleId>{284E427A-3D55-4303-BF80-6455036E1DE7}</a:tableStyleId>
              </a:tblPr>
              <a:tblGrid>
                <a:gridCol w="2133616"/>
              </a:tblGrid>
              <a:tr h="785818">
                <a:tc>
                  <a:txBody>
                    <a:bodyPr/>
                    <a:lstStyle/>
                    <a:p>
                      <a:pPr algn="ctr"/>
                      <a:r>
                        <a:rPr lang="kk-KZ" sz="2000" b="1" dirty="0" smtClean="0">
                          <a:latin typeface="Times New Roman" pitchFamily="18" charset="0"/>
                          <a:cs typeface="Times New Roman" pitchFamily="18" charset="0"/>
                        </a:rPr>
                        <a:t>Сүйемелдеусіз</a:t>
                      </a:r>
                      <a:endParaRPr lang="ru-RU" sz="2000" b="1" dirty="0">
                        <a:latin typeface="Times New Roman" pitchFamily="18" charset="0"/>
                        <a:cs typeface="Times New Roman" pitchFamily="18" charset="0"/>
                      </a:endParaRPr>
                    </a:p>
                  </a:txBody>
                  <a:tcPr>
                    <a:solidFill>
                      <a:srgbClr val="92D050"/>
                    </a:solidFill>
                  </a:tcPr>
                </a:tc>
              </a:tr>
            </a:tbl>
          </a:graphicData>
        </a:graphic>
      </p:graphicFrame>
      <p:graphicFrame>
        <p:nvGraphicFramePr>
          <p:cNvPr id="20" name="Таблица 19"/>
          <p:cNvGraphicFramePr>
            <a:graphicFrameLocks noGrp="1"/>
          </p:cNvGraphicFramePr>
          <p:nvPr/>
        </p:nvGraphicFramePr>
        <p:xfrm>
          <a:off x="4357686" y="3643314"/>
          <a:ext cx="2143140" cy="785818"/>
        </p:xfrm>
        <a:graphic>
          <a:graphicData uri="http://schemas.openxmlformats.org/drawingml/2006/table">
            <a:tbl>
              <a:tblPr>
                <a:tableStyleId>{284E427A-3D55-4303-BF80-6455036E1DE7}</a:tableStyleId>
              </a:tblPr>
              <a:tblGrid>
                <a:gridCol w="2143140"/>
              </a:tblGrid>
              <a:tr h="785818">
                <a:tc>
                  <a:txBody>
                    <a:bodyPr/>
                    <a:lstStyle/>
                    <a:p>
                      <a:pPr algn="ctr"/>
                      <a:r>
                        <a:rPr lang="kk-KZ" sz="1400" b="1" dirty="0" smtClean="0">
                          <a:latin typeface="Times New Roman" pitchFamily="18" charset="0"/>
                          <a:cs typeface="Times New Roman" pitchFamily="18" charset="0"/>
                        </a:rPr>
                        <a:t>Дауыстың</a:t>
                      </a:r>
                      <a:r>
                        <a:rPr lang="kk-KZ" sz="1400" b="1" baseline="0" dirty="0" smtClean="0">
                          <a:latin typeface="Times New Roman" pitchFamily="18" charset="0"/>
                          <a:cs typeface="Times New Roman" pitchFamily="18" charset="0"/>
                        </a:rPr>
                        <a:t> сүйемелдеуімен   (тақпақпен, көрініспен)</a:t>
                      </a:r>
                      <a:endParaRPr lang="ru-RU" sz="1400" b="1" dirty="0">
                        <a:latin typeface="Times New Roman" pitchFamily="18" charset="0"/>
                        <a:cs typeface="Times New Roman" pitchFamily="18" charset="0"/>
                      </a:endParaRPr>
                    </a:p>
                  </a:txBody>
                  <a:tcPr>
                    <a:solidFill>
                      <a:srgbClr val="92D050"/>
                    </a:solidFill>
                  </a:tcPr>
                </a:tc>
              </a:tr>
            </a:tbl>
          </a:graphicData>
        </a:graphic>
      </p:graphicFrame>
      <p:pic>
        <p:nvPicPr>
          <p:cNvPr id="1026" name="Picture 2" descr="C:\Users\Beka\Desktop\мама\DSC00544.jpg"/>
          <p:cNvPicPr>
            <a:picLocks noChangeAspect="1" noChangeArrowheads="1"/>
          </p:cNvPicPr>
          <p:nvPr/>
        </p:nvPicPr>
        <p:blipFill>
          <a:blip r:embed="rId3" cstate="print"/>
          <a:srcRect/>
          <a:stretch>
            <a:fillRect/>
          </a:stretch>
        </p:blipFill>
        <p:spPr bwMode="auto">
          <a:xfrm>
            <a:off x="6572264" y="142852"/>
            <a:ext cx="2571736" cy="1928826"/>
          </a:xfrm>
          <a:prstGeom prst="rect">
            <a:avLst/>
          </a:prstGeom>
          <a:noFill/>
        </p:spPr>
      </p:pic>
      <p:pic>
        <p:nvPicPr>
          <p:cNvPr id="1027" name="Picture 3" descr="C:\Users\Beka\Desktop\мама\DSC00559 (1).jpg"/>
          <p:cNvPicPr>
            <a:picLocks noChangeAspect="1" noChangeArrowheads="1"/>
          </p:cNvPicPr>
          <p:nvPr/>
        </p:nvPicPr>
        <p:blipFill>
          <a:blip r:embed="rId4" cstate="print"/>
          <a:srcRect/>
          <a:stretch>
            <a:fillRect/>
          </a:stretch>
        </p:blipFill>
        <p:spPr bwMode="auto">
          <a:xfrm>
            <a:off x="0" y="142852"/>
            <a:ext cx="2428860" cy="1928826"/>
          </a:xfrm>
          <a:prstGeom prst="rect">
            <a:avLst/>
          </a:prstGeom>
          <a:noFill/>
        </p:spPr>
      </p:pic>
      <p:pic>
        <p:nvPicPr>
          <p:cNvPr id="1028" name="Picture 4" descr="C:\Users\Beka\Desktop\мама\DSC00567.jpg"/>
          <p:cNvPicPr>
            <a:picLocks noChangeAspect="1" noChangeArrowheads="1"/>
          </p:cNvPicPr>
          <p:nvPr/>
        </p:nvPicPr>
        <p:blipFill>
          <a:blip r:embed="rId5" cstate="print"/>
          <a:srcRect/>
          <a:stretch>
            <a:fillRect/>
          </a:stretch>
        </p:blipFill>
        <p:spPr bwMode="auto">
          <a:xfrm>
            <a:off x="2428860" y="4857760"/>
            <a:ext cx="4500594" cy="1857388"/>
          </a:xfrm>
          <a:prstGeom prst="rect">
            <a:avLst/>
          </a:prstGeom>
          <a:noFill/>
        </p:spPr>
      </p:pic>
      <p:pic>
        <p:nvPicPr>
          <p:cNvPr id="22" name="Neizvestnyy+ispolnitel_+-+Prosto+krasivaya+muzyka+bez+slov.........._(mp3top100.net).mp3">
            <a:hlinkClick r:id="" action="ppaction://media"/>
          </p:cNvPr>
          <p:cNvPicPr>
            <a:picLocks noRot="1" noChangeAspect="1"/>
          </p:cNvPicPr>
          <p:nvPr>
            <a:audioFile r:link="rId1"/>
          </p:nvPr>
        </p:nvPicPr>
        <p:blipFill>
          <a:blip r:embed="rId6" cstate="print"/>
          <a:stretch>
            <a:fillRect/>
          </a:stretch>
        </p:blipFill>
        <p:spPr>
          <a:xfrm>
            <a:off x="4419600" y="3276600"/>
            <a:ext cx="304800" cy="304800"/>
          </a:xfrm>
          <a:prstGeom prst="rect">
            <a:avLst/>
          </a:prstGeom>
        </p:spPr>
      </p:pic>
    </p:spTree>
  </p:cSld>
  <p:clrMapOvr>
    <a:masterClrMapping/>
  </p:clrMapOvr>
  <p:transition advTm="16286">
    <p:checker dir="vert"/>
  </p:transition>
  <p:timing>
    <p:tnLst>
      <p:par>
        <p:cTn id="1" dur="indefinite" restart="never" nodeType="tmRoot">
          <p:childTnLst>
            <p:audio>
              <p:cMediaNode numSld="8" showWhenStopped="0">
                <p:cTn id="2" fill="hold" display="0">
                  <p:stCondLst>
                    <p:cond delay="indefinite"/>
                  </p:stCondLst>
                  <p:endCondLst>
                    <p:cond evt="onPrev" delay="0">
                      <p:tgtEl>
                        <p:sldTgt/>
                      </p:tgtEl>
                    </p:cond>
                    <p:cond evt="onStopAudio" delay="0">
                      <p:tgtEl>
                        <p:sldTgt/>
                      </p:tgtEl>
                    </p:cond>
                  </p:endCondLst>
                </p:cTn>
                <p:tgtEl>
                  <p:spTgt spid="2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C:\Users\Ясли № 2\Documents\Новая папка\фоны\1284914586_ffff.jpg"/>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7" name="TextBox 6"/>
          <p:cNvSpPr txBox="1"/>
          <p:nvPr/>
        </p:nvSpPr>
        <p:spPr>
          <a:xfrm>
            <a:off x="1785918" y="571480"/>
            <a:ext cx="6143668" cy="1107996"/>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kk-KZ" sz="6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Times New Roman" pitchFamily="18" charset="0"/>
                <a:cs typeface="Times New Roman" pitchFamily="18" charset="0"/>
              </a:rPr>
              <a:t>Балалар әлемі</a:t>
            </a:r>
            <a:endParaRPr lang="ru-RU" sz="6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Times New Roman" pitchFamily="18" charset="0"/>
              <a:cs typeface="Times New Roman" pitchFamily="18" charset="0"/>
            </a:endParaRPr>
          </a:p>
        </p:txBody>
      </p:sp>
      <p:pic>
        <p:nvPicPr>
          <p:cNvPr id="4" name="Рисунок 3" descr="DSC00541.JPG"/>
          <p:cNvPicPr>
            <a:picLocks noChangeAspect="1"/>
          </p:cNvPicPr>
          <p:nvPr/>
        </p:nvPicPr>
        <p:blipFill>
          <a:blip r:embed="rId4" cstate="print"/>
          <a:stretch>
            <a:fillRect/>
          </a:stretch>
        </p:blipFill>
        <p:spPr>
          <a:xfrm>
            <a:off x="500034" y="1500174"/>
            <a:ext cx="2428892" cy="29527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Рисунок 5" descr="DSC00545.JPG"/>
          <p:cNvPicPr>
            <a:picLocks noChangeAspect="1"/>
          </p:cNvPicPr>
          <p:nvPr/>
        </p:nvPicPr>
        <p:blipFill>
          <a:blip r:embed="rId5" cstate="print"/>
          <a:stretch>
            <a:fillRect/>
          </a:stretch>
        </p:blipFill>
        <p:spPr>
          <a:xfrm flipH="1">
            <a:off x="6215074" y="1500174"/>
            <a:ext cx="2643206" cy="278608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Рисунок 8" descr="DSC00567.jpg"/>
          <p:cNvPicPr>
            <a:picLocks noChangeAspect="1"/>
          </p:cNvPicPr>
          <p:nvPr/>
        </p:nvPicPr>
        <p:blipFill>
          <a:blip r:embed="rId6" cstate="print"/>
          <a:stretch>
            <a:fillRect/>
          </a:stretch>
        </p:blipFill>
        <p:spPr>
          <a:xfrm>
            <a:off x="3071802" y="1500174"/>
            <a:ext cx="3071833" cy="450059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ustDataLst>
      <p:tags r:id="rId1"/>
    </p:custDataLst>
  </p:cSld>
  <p:clrMapOvr>
    <a:masterClrMapping/>
  </p:clrMapOvr>
  <p:transition advTm="31620">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checkerboard(across)">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diamond(in)">
                                      <p:cBhvr>
                                        <p:cTn id="12" dur="20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xit" presetSubtype="16" fill="hold" nodeType="clickEffect">
                                  <p:stCondLst>
                                    <p:cond delay="0"/>
                                  </p:stCondLst>
                                  <p:childTnLst>
                                    <p:animEffect transition="out" filter="diamond(in)">
                                      <p:cBhvr>
                                        <p:cTn id="16" dur="2000"/>
                                        <p:tgtEl>
                                          <p:spTgt spid="7">
                                            <p:txEl>
                                              <p:pRg st="0" end="0"/>
                                            </p:txEl>
                                          </p:spTgt>
                                        </p:tgtEl>
                                      </p:cBhvr>
                                    </p:animEffect>
                                    <p:set>
                                      <p:cBhvr>
                                        <p:cTn id="17" dur="1" fill="hold">
                                          <p:stCondLst>
                                            <p:cond delay="1999"/>
                                          </p:stCondLst>
                                        </p:cTn>
                                        <p:tgtEl>
                                          <p:spTgt spid="7">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C:\Users\Ясли № 2\Documents\Новая папка\фоны\school-bg02_thumbnail.jpg"/>
          <p:cNvPicPr>
            <a:picLocks noGrp="1"/>
          </p:cNvPicPr>
          <p:nvPr>
            <p:ph idx="1"/>
          </p:nvPr>
        </p:nvPicPr>
        <p:blipFill>
          <a:blip r:embed="rId2" cstate="print"/>
          <a:srcRect/>
          <a:stretch>
            <a:fillRect/>
          </a:stretch>
        </p:blipFill>
        <p:spPr bwMode="auto">
          <a:xfrm>
            <a:off x="0" y="-357214"/>
            <a:ext cx="9429784" cy="7215214"/>
          </a:xfrm>
          <a:prstGeom prst="rect">
            <a:avLst/>
          </a:prstGeom>
          <a:noFill/>
          <a:ln w="9525">
            <a:noFill/>
            <a:miter lim="800000"/>
            <a:headEnd/>
            <a:tailEnd/>
          </a:ln>
        </p:spPr>
      </p:pic>
      <p:pic>
        <p:nvPicPr>
          <p:cNvPr id="3" name="Рисунок 2" descr="IMG_1104.JPG"/>
          <p:cNvPicPr>
            <a:picLocks noChangeAspect="1"/>
          </p:cNvPicPr>
          <p:nvPr/>
        </p:nvPicPr>
        <p:blipFill>
          <a:blip r:embed="rId3" cstate="print"/>
          <a:stretch>
            <a:fillRect/>
          </a:stretch>
        </p:blipFill>
        <p:spPr>
          <a:xfrm>
            <a:off x="0" y="0"/>
            <a:ext cx="3143240" cy="228599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Рисунок 4" descr="DSC00545.JPG"/>
          <p:cNvPicPr>
            <a:picLocks noChangeAspect="1"/>
          </p:cNvPicPr>
          <p:nvPr/>
        </p:nvPicPr>
        <p:blipFill>
          <a:blip r:embed="rId4" cstate="print"/>
          <a:stretch>
            <a:fillRect/>
          </a:stretch>
        </p:blipFill>
        <p:spPr>
          <a:xfrm>
            <a:off x="3071802" y="0"/>
            <a:ext cx="3500462" cy="2857520"/>
          </a:xfrm>
          <a:prstGeom prst="ellipse">
            <a:avLst/>
          </a:prstGeom>
          <a:ln>
            <a:noFill/>
          </a:ln>
          <a:effectLst>
            <a:softEdge rad="112500"/>
          </a:effectLst>
        </p:spPr>
      </p:pic>
      <p:pic>
        <p:nvPicPr>
          <p:cNvPr id="6" name="Рисунок 5" descr="DSC00584.JPG"/>
          <p:cNvPicPr>
            <a:picLocks noChangeAspect="1"/>
          </p:cNvPicPr>
          <p:nvPr/>
        </p:nvPicPr>
        <p:blipFill>
          <a:blip r:embed="rId5" cstate="print"/>
          <a:stretch>
            <a:fillRect/>
          </a:stretch>
        </p:blipFill>
        <p:spPr>
          <a:xfrm>
            <a:off x="6500826" y="142852"/>
            <a:ext cx="2786082" cy="257176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Рисунок 7" descr="DSC00579.JPG"/>
          <p:cNvPicPr>
            <a:picLocks noChangeAspect="1"/>
          </p:cNvPicPr>
          <p:nvPr/>
        </p:nvPicPr>
        <p:blipFill>
          <a:blip r:embed="rId6" cstate="print"/>
          <a:stretch>
            <a:fillRect/>
          </a:stretch>
        </p:blipFill>
        <p:spPr>
          <a:xfrm>
            <a:off x="0" y="3643314"/>
            <a:ext cx="4286280" cy="307183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Рисунок 8" descr="DSC00552.JPG"/>
          <p:cNvPicPr>
            <a:picLocks noChangeAspect="1"/>
          </p:cNvPicPr>
          <p:nvPr/>
        </p:nvPicPr>
        <p:blipFill>
          <a:blip r:embed="rId7" cstate="print"/>
          <a:stretch>
            <a:fillRect/>
          </a:stretch>
        </p:blipFill>
        <p:spPr>
          <a:xfrm>
            <a:off x="4643406" y="3857628"/>
            <a:ext cx="4714940" cy="27860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TextBox 10"/>
          <p:cNvSpPr txBox="1"/>
          <p:nvPr/>
        </p:nvSpPr>
        <p:spPr>
          <a:xfrm>
            <a:off x="2071670" y="2643182"/>
            <a:ext cx="4786346" cy="1077218"/>
          </a:xfrm>
          <a:prstGeom prst="rect">
            <a:avLst/>
          </a:prstGeom>
          <a:noFill/>
        </p:spPr>
        <p:txBody>
          <a:bodyPr wrap="square" rtlCol="0">
            <a:spAutoFit/>
          </a:bodyPr>
          <a:lstStyle/>
          <a:p>
            <a:pPr algn="ctr"/>
            <a:r>
              <a:rPr lang="ru-RU" sz="3200" b="1" dirty="0" err="1" smtClean="0">
                <a:solidFill>
                  <a:schemeClr val="bg1"/>
                </a:solidFill>
                <a:latin typeface="Times New Roman" pitchFamily="18" charset="0"/>
                <a:cs typeface="Times New Roman" pitchFamily="18" charset="0"/>
              </a:rPr>
              <a:t>Кел</a:t>
            </a:r>
            <a:r>
              <a:rPr lang="ru-RU" sz="3200" b="1" dirty="0" smtClean="0">
                <a:solidFill>
                  <a:schemeClr val="bg1"/>
                </a:solidFill>
                <a:latin typeface="Times New Roman" pitchFamily="18" charset="0"/>
                <a:cs typeface="Times New Roman" pitchFamily="18" charset="0"/>
              </a:rPr>
              <a:t>  </a:t>
            </a:r>
            <a:r>
              <a:rPr lang="ru-RU" sz="3200" b="1" dirty="0" err="1" smtClean="0">
                <a:solidFill>
                  <a:schemeClr val="bg1"/>
                </a:solidFill>
                <a:latin typeface="Times New Roman" pitchFamily="18" charset="0"/>
                <a:cs typeface="Times New Roman" pitchFamily="18" charset="0"/>
              </a:rPr>
              <a:t>балалар</a:t>
            </a:r>
            <a:r>
              <a:rPr lang="ru-RU" sz="3200" b="1" dirty="0" smtClean="0">
                <a:solidFill>
                  <a:schemeClr val="bg1"/>
                </a:solidFill>
                <a:latin typeface="Times New Roman" pitchFamily="18" charset="0"/>
                <a:cs typeface="Times New Roman" pitchFamily="18" charset="0"/>
              </a:rPr>
              <a:t> </a:t>
            </a:r>
            <a:r>
              <a:rPr lang="ru-RU" sz="3200" b="1" dirty="0" err="1" smtClean="0">
                <a:solidFill>
                  <a:schemeClr val="bg1"/>
                </a:solidFill>
                <a:latin typeface="Times New Roman" pitchFamily="18" charset="0"/>
                <a:cs typeface="Times New Roman" pitchFamily="18" charset="0"/>
              </a:rPr>
              <a:t>ойнайық </a:t>
            </a:r>
            <a:r>
              <a:rPr lang="ru-RU" sz="3200" b="1" dirty="0" smtClean="0">
                <a:solidFill>
                  <a:schemeClr val="bg1"/>
                </a:solidFill>
                <a:latin typeface="Times New Roman" pitchFamily="18" charset="0"/>
                <a:cs typeface="Times New Roman" pitchFamily="18" charset="0"/>
              </a:rPr>
              <a:t>, </a:t>
            </a:r>
            <a:r>
              <a:rPr lang="ru-RU" sz="3200" b="1" dirty="0" err="1" smtClean="0">
                <a:solidFill>
                  <a:schemeClr val="bg1"/>
                </a:solidFill>
                <a:latin typeface="Times New Roman" pitchFamily="18" charset="0"/>
                <a:cs typeface="Times New Roman" pitchFamily="18" charset="0"/>
              </a:rPr>
              <a:t>ойынға бір</a:t>
            </a:r>
            <a:r>
              <a:rPr lang="ru-RU" sz="3200" b="1" dirty="0" smtClean="0">
                <a:solidFill>
                  <a:schemeClr val="bg1"/>
                </a:solidFill>
                <a:latin typeface="Times New Roman" pitchFamily="18" charset="0"/>
                <a:cs typeface="Times New Roman" pitchFamily="18" charset="0"/>
              </a:rPr>
              <a:t>  </a:t>
            </a:r>
            <a:r>
              <a:rPr lang="ru-RU" sz="3200" b="1" dirty="0" err="1" smtClean="0">
                <a:solidFill>
                  <a:schemeClr val="bg1"/>
                </a:solidFill>
                <a:latin typeface="Times New Roman" pitchFamily="18" charset="0"/>
                <a:cs typeface="Times New Roman" pitchFamily="18" charset="0"/>
              </a:rPr>
              <a:t>тоймайық</a:t>
            </a:r>
            <a:endParaRPr lang="ru-RU" sz="3200" dirty="0">
              <a:solidFill>
                <a:schemeClr val="bg1"/>
              </a:solidFill>
              <a:latin typeface="Times New Roman" pitchFamily="18" charset="0"/>
              <a:cs typeface="Times New Roman" pitchFamily="18" charset="0"/>
            </a:endParaRPr>
          </a:p>
        </p:txBody>
      </p:sp>
    </p:spTree>
  </p:cSld>
  <p:clrMapOvr>
    <a:masterClrMapping/>
  </p:clrMapOvr>
  <p:transition advTm="3136"/>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Содержимое 4" descr="C:\Users\Ясли № 2\Documents\Новая папка\фоны\1368333580_shool-2013-2-na-3-foto-600.jpg"/>
          <p:cNvPicPr>
            <a:picLocks noGrp="1"/>
          </p:cNvPicPr>
          <p:nvPr>
            <p:ph idx="1"/>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4" name="Рисунок 3" descr="DSC00590.JPG"/>
          <p:cNvPicPr>
            <a:picLocks noChangeAspect="1"/>
          </p:cNvPicPr>
          <p:nvPr/>
        </p:nvPicPr>
        <p:blipFill>
          <a:blip r:embed="rId3" cstate="print"/>
          <a:stretch>
            <a:fillRect/>
          </a:stretch>
        </p:blipFill>
        <p:spPr>
          <a:xfrm>
            <a:off x="6286512" y="571480"/>
            <a:ext cx="2357454" cy="369094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Рисунок 6" descr="DSC00606.JPG"/>
          <p:cNvPicPr>
            <a:picLocks noChangeAspect="1"/>
          </p:cNvPicPr>
          <p:nvPr/>
        </p:nvPicPr>
        <p:blipFill>
          <a:blip r:embed="rId4" cstate="print"/>
          <a:stretch>
            <a:fillRect/>
          </a:stretch>
        </p:blipFill>
        <p:spPr>
          <a:xfrm>
            <a:off x="3500430" y="1571612"/>
            <a:ext cx="2286016" cy="3786214"/>
          </a:xfrm>
          <a:prstGeom prst="rect">
            <a:avLst/>
          </a:prstGeom>
        </p:spPr>
      </p:pic>
      <p:pic>
        <p:nvPicPr>
          <p:cNvPr id="9" name="Рисунок 8" descr="DSC00598.JPG"/>
          <p:cNvPicPr>
            <a:picLocks noChangeAspect="1"/>
          </p:cNvPicPr>
          <p:nvPr/>
        </p:nvPicPr>
        <p:blipFill>
          <a:blip r:embed="rId5" cstate="print"/>
          <a:stretch>
            <a:fillRect/>
          </a:stretch>
        </p:blipFill>
        <p:spPr>
          <a:xfrm>
            <a:off x="500034" y="857232"/>
            <a:ext cx="2278050" cy="371477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ransition advTm="1669"/>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Содержимое 5" descr="C:\Users\Ясли № 2\Documents\Новая папка\фоны\4932_html_m5a37c1bb.jpg"/>
          <p:cNvPicPr>
            <a:picLocks noGrp="1"/>
          </p:cNvPicPr>
          <p:nvPr>
            <p:ph idx="1"/>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7" name="Рисунок 6" descr="IMG_1107.JPG"/>
          <p:cNvPicPr>
            <a:picLocks noChangeAspect="1"/>
          </p:cNvPicPr>
          <p:nvPr/>
        </p:nvPicPr>
        <p:blipFill>
          <a:blip r:embed="rId3" cstate="print"/>
          <a:stretch>
            <a:fillRect/>
          </a:stretch>
        </p:blipFill>
        <p:spPr>
          <a:xfrm>
            <a:off x="142844" y="142852"/>
            <a:ext cx="4143404" cy="235745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9" name="Рисунок 8" descr="DSC00602.JPG"/>
          <p:cNvPicPr>
            <a:picLocks noChangeAspect="1"/>
          </p:cNvPicPr>
          <p:nvPr/>
        </p:nvPicPr>
        <p:blipFill>
          <a:blip r:embed="rId4" cstate="print"/>
          <a:stretch>
            <a:fillRect/>
          </a:stretch>
        </p:blipFill>
        <p:spPr>
          <a:xfrm>
            <a:off x="142844" y="3690958"/>
            <a:ext cx="4222723" cy="3167042"/>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4098" name="Picture 2" descr="C:\Users\Beka\Downloads\4.jpg"/>
          <p:cNvPicPr>
            <a:picLocks noChangeAspect="1" noChangeArrowheads="1"/>
          </p:cNvPicPr>
          <p:nvPr/>
        </p:nvPicPr>
        <p:blipFill>
          <a:blip r:embed="rId5" cstate="print"/>
          <a:srcRect/>
          <a:stretch>
            <a:fillRect/>
          </a:stretch>
        </p:blipFill>
        <p:spPr bwMode="auto">
          <a:xfrm>
            <a:off x="4357686" y="0"/>
            <a:ext cx="4786314" cy="6858000"/>
          </a:xfrm>
          <a:prstGeom prst="rect">
            <a:avLst/>
          </a:prstGeom>
          <a:noFill/>
        </p:spPr>
      </p:pic>
      <p:sp>
        <p:nvSpPr>
          <p:cNvPr id="8" name="TextBox 7"/>
          <p:cNvSpPr txBox="1"/>
          <p:nvPr/>
        </p:nvSpPr>
        <p:spPr>
          <a:xfrm>
            <a:off x="142844" y="2571745"/>
            <a:ext cx="4143404" cy="1200329"/>
          </a:xfrm>
          <a:prstGeom prst="rect">
            <a:avLst/>
          </a:prstGeom>
          <a:noFill/>
        </p:spPr>
        <p:txBody>
          <a:bodyPr wrap="square" rtlCol="0">
            <a:spAutoFit/>
          </a:bodyPr>
          <a:lstStyle/>
          <a:p>
            <a:r>
              <a:rPr lang="kk-KZ" b="1" i="1" dirty="0" smtClean="0">
                <a:solidFill>
                  <a:schemeClr val="bg1"/>
                </a:solidFill>
                <a:latin typeface="Times New Roman" pitchFamily="18" charset="0"/>
                <a:cs typeface="Times New Roman" pitchFamily="18" charset="0"/>
              </a:rPr>
              <a:t>Бір саусағым  тіпті де,</a:t>
            </a:r>
          </a:p>
          <a:p>
            <a:r>
              <a:rPr lang="kk-KZ" b="1" i="1" dirty="0" smtClean="0">
                <a:solidFill>
                  <a:schemeClr val="bg1"/>
                </a:solidFill>
                <a:latin typeface="Times New Roman" pitchFamily="18" charset="0"/>
                <a:cs typeface="Times New Roman" pitchFamily="18" charset="0"/>
              </a:rPr>
              <a:t>Ұстайалмас жіпті де. </a:t>
            </a:r>
          </a:p>
          <a:p>
            <a:r>
              <a:rPr lang="kk-KZ" b="1" i="1" dirty="0" smtClean="0">
                <a:solidFill>
                  <a:schemeClr val="bg1"/>
                </a:solidFill>
                <a:latin typeface="Times New Roman" pitchFamily="18" charset="0"/>
                <a:cs typeface="Times New Roman" pitchFamily="18" charset="0"/>
              </a:rPr>
              <a:t>Екі  саусақ бірікті .</a:t>
            </a:r>
          </a:p>
          <a:p>
            <a:r>
              <a:rPr lang="kk-KZ" b="1" i="1" dirty="0" smtClean="0">
                <a:solidFill>
                  <a:schemeClr val="bg1"/>
                </a:solidFill>
                <a:latin typeface="Times New Roman" pitchFamily="18" charset="0"/>
                <a:cs typeface="Times New Roman" pitchFamily="18" charset="0"/>
              </a:rPr>
              <a:t>Жібім  қолға ілікті.</a:t>
            </a:r>
          </a:p>
        </p:txBody>
      </p:sp>
    </p:spTree>
  </p:cSld>
  <p:clrMapOvr>
    <a:masterClrMapping/>
  </p:clrMapOvr>
  <p:transition advTm="7925"/>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C:\Users\Ясли № 2\Documents\Новая папка\фоны\1286439757_img_08.jpg"/>
          <p:cNvPicPr>
            <a:picLocks noGrp="1"/>
          </p:cNvPicPr>
          <p:nvPr>
            <p:ph idx="1"/>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1214414" y="285728"/>
            <a:ext cx="6500858" cy="2123658"/>
          </a:xfrm>
          <a:prstGeom prst="rect">
            <a:avLst/>
          </a:prstGeom>
          <a:noFill/>
          <a:scene3d>
            <a:camera prst="perspectiveRelaxedModerately"/>
            <a:lightRig rig="threePt" dir="t"/>
          </a:scene3d>
        </p:spPr>
        <p:txBody>
          <a:bodyPr wrap="square" rtlCol="0">
            <a:spAutoFit/>
          </a:bodyPr>
          <a:lstStyle/>
          <a:p>
            <a:pPr algn="ctr"/>
            <a:r>
              <a:rPr lang="kk-KZ" sz="4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Ата-ана мен балабақша ынтымақтастығы</a:t>
            </a:r>
            <a:endParaRPr lang="ru-RU"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pic>
        <p:nvPicPr>
          <p:cNvPr id="6" name="Рисунок 5" descr="2012 февраль 024.jpg"/>
          <p:cNvPicPr>
            <a:picLocks noChangeAspect="1"/>
          </p:cNvPicPr>
          <p:nvPr/>
        </p:nvPicPr>
        <p:blipFill>
          <a:blip r:embed="rId3" cstate="print"/>
          <a:stretch>
            <a:fillRect/>
          </a:stretch>
        </p:blipFill>
        <p:spPr>
          <a:xfrm>
            <a:off x="2571736" y="2214554"/>
            <a:ext cx="4286280" cy="3643314"/>
          </a:xfrm>
          <a:prstGeom prst="rect">
            <a:avLst/>
          </a:prstGeom>
        </p:spPr>
      </p:pic>
    </p:spTree>
  </p:cSld>
  <p:clrMapOvr>
    <a:masterClrMapping/>
  </p:clrMapOvr>
  <p:transition advTm="4821">
    <p:blinds dir="ver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026" name="Picture 2" descr="C:\Users\Beka\Downloads\2.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pic>
        <p:nvPicPr>
          <p:cNvPr id="8" name="Рисунок 7" descr="2012 февраль 023.jpg"/>
          <p:cNvPicPr>
            <a:picLocks noChangeAspect="1"/>
          </p:cNvPicPr>
          <p:nvPr/>
        </p:nvPicPr>
        <p:blipFill>
          <a:blip r:embed="rId3" cstate="print"/>
          <a:stretch>
            <a:fillRect/>
          </a:stretch>
        </p:blipFill>
        <p:spPr>
          <a:xfrm>
            <a:off x="6022848" y="3000372"/>
            <a:ext cx="3121152" cy="3214710"/>
          </a:xfrm>
          <a:prstGeom prst="ellipse">
            <a:avLst/>
          </a:prstGeom>
          <a:ln>
            <a:noFill/>
          </a:ln>
          <a:effectLst>
            <a:softEdge rad="112500"/>
          </a:effectLst>
        </p:spPr>
      </p:pic>
      <p:pic>
        <p:nvPicPr>
          <p:cNvPr id="9" name="Рисунок 8" descr="2012 февраль 021.jpg"/>
          <p:cNvPicPr>
            <a:picLocks noChangeAspect="1"/>
          </p:cNvPicPr>
          <p:nvPr/>
        </p:nvPicPr>
        <p:blipFill>
          <a:blip r:embed="rId4" cstate="print"/>
          <a:stretch>
            <a:fillRect/>
          </a:stretch>
        </p:blipFill>
        <p:spPr>
          <a:xfrm>
            <a:off x="0" y="0"/>
            <a:ext cx="2500297" cy="3698186"/>
          </a:xfrm>
          <a:prstGeom prst="ellipse">
            <a:avLst/>
          </a:prstGeom>
          <a:ln>
            <a:noFill/>
          </a:ln>
          <a:effectLst>
            <a:softEdge rad="112500"/>
          </a:effectLst>
        </p:spPr>
      </p:pic>
      <p:pic>
        <p:nvPicPr>
          <p:cNvPr id="10" name="Рисунок 9" descr="DSC00574.JPG"/>
          <p:cNvPicPr>
            <a:picLocks noChangeAspect="1"/>
          </p:cNvPicPr>
          <p:nvPr/>
        </p:nvPicPr>
        <p:blipFill>
          <a:blip r:embed="rId5" cstate="print"/>
          <a:stretch>
            <a:fillRect/>
          </a:stretch>
        </p:blipFill>
        <p:spPr>
          <a:xfrm>
            <a:off x="6500826" y="-142900"/>
            <a:ext cx="2643174" cy="3214710"/>
          </a:xfrm>
          <a:prstGeom prst="ellipse">
            <a:avLst/>
          </a:prstGeom>
          <a:ln>
            <a:noFill/>
          </a:ln>
          <a:effectLst>
            <a:softEdge rad="112500"/>
          </a:effectLst>
        </p:spPr>
      </p:pic>
    </p:spTree>
  </p:cSld>
  <p:clrMapOvr>
    <a:masterClrMapping/>
  </p:clrMapOvr>
  <p:transition advTm="1419"/>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одержимое 2"/>
          <p:cNvGraphicFramePr>
            <a:graphicFrameLocks noGrp="1"/>
          </p:cNvGraphicFramePr>
          <p:nvPr>
            <p:ph idx="1"/>
          </p:nvPr>
        </p:nvGraphicFramePr>
        <p:xfrm>
          <a:off x="0" y="0"/>
          <a:ext cx="5643570" cy="6858000"/>
        </p:xfrm>
        <a:graphic>
          <a:graphicData uri="http://schemas.openxmlformats.org/drawingml/2006/table">
            <a:tbl>
              <a:tblPr/>
              <a:tblGrid>
                <a:gridCol w="5643570"/>
              </a:tblGrid>
              <a:tr h="6858000">
                <a:tc>
                  <a:txBody>
                    <a:bodyPr/>
                    <a:lstStyle/>
                    <a:p>
                      <a:pPr algn="ctr">
                        <a:lnSpc>
                          <a:spcPct val="115000"/>
                        </a:lnSpc>
                        <a:spcAft>
                          <a:spcPts val="0"/>
                        </a:spcAft>
                      </a:pPr>
                      <a:r>
                        <a:rPr lang="ru-RU" sz="2000" b="1" dirty="0" smtClean="0">
                          <a:solidFill>
                            <a:schemeClr val="bg1"/>
                          </a:solidFill>
                          <a:latin typeface="Times New Roman" pitchFamily="18" charset="0"/>
                          <a:ea typeface="Times New Roman"/>
                          <a:cs typeface="Times New Roman" pitchFamily="18" charset="0"/>
                        </a:rPr>
                        <a:t>  </a:t>
                      </a:r>
                      <a:r>
                        <a:rPr lang="ru-RU" sz="3200" b="1" dirty="0" err="1" smtClean="0">
                          <a:solidFill>
                            <a:schemeClr val="bg1"/>
                          </a:solidFill>
                          <a:latin typeface="Times New Roman" pitchFamily="18" charset="0"/>
                          <a:ea typeface="Times New Roman"/>
                          <a:cs typeface="Times New Roman" pitchFamily="18" charset="0"/>
                        </a:rPr>
                        <a:t>Санамақ</a:t>
                      </a:r>
                      <a:endParaRPr lang="ru-RU" sz="2400" b="1" dirty="0" smtClean="0">
                        <a:solidFill>
                          <a:schemeClr val="bg1"/>
                        </a:solidFill>
                        <a:latin typeface="Times New Roman" pitchFamily="18" charset="0"/>
                        <a:ea typeface="Times New Roman"/>
                        <a:cs typeface="Times New Roman" pitchFamily="18" charset="0"/>
                      </a:endParaRPr>
                    </a:p>
                    <a:p>
                      <a:pPr algn="l">
                        <a:lnSpc>
                          <a:spcPct val="115000"/>
                        </a:lnSpc>
                        <a:spcAft>
                          <a:spcPts val="0"/>
                        </a:spcAft>
                      </a:pPr>
                      <a:r>
                        <a:rPr lang="ru-RU" sz="2400" b="1" dirty="0" smtClean="0">
                          <a:solidFill>
                            <a:schemeClr val="bg1"/>
                          </a:solidFill>
                          <a:latin typeface="Times New Roman" pitchFamily="18" charset="0"/>
                          <a:ea typeface="Times New Roman"/>
                          <a:cs typeface="Times New Roman" pitchFamily="18" charset="0"/>
                        </a:rPr>
                        <a:t>Бес </a:t>
                      </a:r>
                      <a:r>
                        <a:rPr lang="ru-RU" sz="2400" b="1" dirty="0" err="1" smtClean="0">
                          <a:solidFill>
                            <a:schemeClr val="bg1"/>
                          </a:solidFill>
                          <a:latin typeface="Times New Roman" pitchFamily="18" charset="0"/>
                          <a:ea typeface="Times New Roman"/>
                          <a:cs typeface="Times New Roman" pitchFamily="18" charset="0"/>
                        </a:rPr>
                        <a:t>сауса</a:t>
                      </a:r>
                      <a:r>
                        <a:rPr lang="kk-KZ" sz="2400" b="1" dirty="0" smtClean="0">
                          <a:solidFill>
                            <a:schemeClr val="bg1"/>
                          </a:solidFill>
                          <a:latin typeface="Times New Roman" pitchFamily="18" charset="0"/>
                          <a:ea typeface="Times New Roman"/>
                          <a:cs typeface="Times New Roman" pitchFamily="18" charset="0"/>
                        </a:rPr>
                        <a:t>қ                      Қуырмаш</a:t>
                      </a:r>
                      <a:endParaRPr lang="ru-RU" sz="2400" b="1" dirty="0" smtClean="0">
                        <a:solidFill>
                          <a:schemeClr val="bg1"/>
                        </a:solidFill>
                        <a:latin typeface="Times New Roman" pitchFamily="18" charset="0"/>
                        <a:ea typeface="Times New Roman"/>
                        <a:cs typeface="Times New Roman" pitchFamily="18" charset="0"/>
                      </a:endParaRPr>
                    </a:p>
                    <a:p>
                      <a:pPr algn="l">
                        <a:lnSpc>
                          <a:spcPct val="115000"/>
                        </a:lnSpc>
                        <a:spcAft>
                          <a:spcPts val="0"/>
                        </a:spcAft>
                      </a:pPr>
                      <a:r>
                        <a:rPr lang="kk-KZ" sz="1400" b="1" dirty="0" smtClean="0">
                          <a:solidFill>
                            <a:schemeClr val="bg1"/>
                          </a:solidFill>
                          <a:latin typeface="Times New Roman" pitchFamily="18" charset="0"/>
                          <a:ea typeface="Times New Roman"/>
                          <a:cs typeface="Times New Roman" pitchFamily="18" charset="0"/>
                        </a:rPr>
                        <a:t>Бас </a:t>
                      </a:r>
                      <a:r>
                        <a:rPr lang="kk-KZ" sz="1400" b="1" dirty="0">
                          <a:solidFill>
                            <a:schemeClr val="bg1"/>
                          </a:solidFill>
                          <a:latin typeface="Times New Roman" pitchFamily="18" charset="0"/>
                          <a:ea typeface="Times New Roman"/>
                          <a:cs typeface="Times New Roman" pitchFamily="18" charset="0"/>
                        </a:rPr>
                        <a:t>бармағың — ата-анаң</a:t>
                      </a:r>
                      <a:r>
                        <a:rPr lang="kk-KZ" sz="1400" b="1" dirty="0" smtClean="0">
                          <a:solidFill>
                            <a:schemeClr val="bg1"/>
                          </a:solidFill>
                          <a:latin typeface="Times New Roman" pitchFamily="18" charset="0"/>
                          <a:ea typeface="Times New Roman"/>
                          <a:cs typeface="Times New Roman" pitchFamily="18" charset="0"/>
                        </a:rPr>
                        <a:t>,                  Бала,бала,балақан</a:t>
                      </a:r>
                      <a:r>
                        <a:rPr lang="kk-KZ" sz="1400" b="1" dirty="0">
                          <a:solidFill>
                            <a:schemeClr val="bg1"/>
                          </a:solidFill>
                          <a:latin typeface="Times New Roman" pitchFamily="18" charset="0"/>
                          <a:ea typeface="Times New Roman"/>
                          <a:cs typeface="Times New Roman" pitchFamily="18" charset="0"/>
                        </a:rPr>
                        <a:t/>
                      </a:r>
                      <a:br>
                        <a:rPr lang="kk-KZ" sz="1400" b="1" dirty="0">
                          <a:solidFill>
                            <a:schemeClr val="bg1"/>
                          </a:solidFill>
                          <a:latin typeface="Times New Roman" pitchFamily="18" charset="0"/>
                          <a:ea typeface="Times New Roman"/>
                          <a:cs typeface="Times New Roman" pitchFamily="18" charset="0"/>
                        </a:rPr>
                      </a:br>
                      <a:r>
                        <a:rPr lang="kk-KZ" sz="1400" b="1" dirty="0">
                          <a:solidFill>
                            <a:schemeClr val="bg1"/>
                          </a:solidFill>
                          <a:latin typeface="Times New Roman" pitchFamily="18" charset="0"/>
                          <a:ea typeface="Times New Roman"/>
                          <a:cs typeface="Times New Roman" pitchFamily="18" charset="0"/>
                        </a:rPr>
                        <a:t>Үлкеңдерден бата алған</a:t>
                      </a:r>
                      <a:r>
                        <a:rPr lang="kk-KZ" sz="1400" b="1" dirty="0" smtClean="0">
                          <a:solidFill>
                            <a:schemeClr val="bg1"/>
                          </a:solidFill>
                          <a:latin typeface="Times New Roman" pitchFamily="18" charset="0"/>
                          <a:ea typeface="Times New Roman"/>
                          <a:cs typeface="Times New Roman" pitchFamily="18" charset="0"/>
                        </a:rPr>
                        <a:t>.                      Қане,</a:t>
                      </a:r>
                      <a:r>
                        <a:rPr lang="kk-KZ" sz="1400" b="1" baseline="0" dirty="0" smtClean="0">
                          <a:solidFill>
                            <a:schemeClr val="bg1"/>
                          </a:solidFill>
                          <a:latin typeface="Times New Roman" pitchFamily="18" charset="0"/>
                          <a:ea typeface="Times New Roman"/>
                          <a:cs typeface="Times New Roman" pitchFamily="18" charset="0"/>
                        </a:rPr>
                        <a:t> қайсы алақан.</a:t>
                      </a:r>
                      <a:r>
                        <a:rPr lang="kk-KZ" sz="1400" b="1" dirty="0">
                          <a:solidFill>
                            <a:schemeClr val="bg1"/>
                          </a:solidFill>
                          <a:latin typeface="Times New Roman" pitchFamily="18" charset="0"/>
                          <a:ea typeface="Times New Roman"/>
                          <a:cs typeface="Times New Roman" pitchFamily="18" charset="0"/>
                        </a:rPr>
                        <a:t/>
                      </a:r>
                      <a:br>
                        <a:rPr lang="kk-KZ" sz="1400" b="1" dirty="0">
                          <a:solidFill>
                            <a:schemeClr val="bg1"/>
                          </a:solidFill>
                          <a:latin typeface="Times New Roman" pitchFamily="18" charset="0"/>
                          <a:ea typeface="Times New Roman"/>
                          <a:cs typeface="Times New Roman" pitchFamily="18" charset="0"/>
                        </a:rPr>
                      </a:br>
                      <a:r>
                        <a:rPr lang="kk-KZ" sz="1400" b="1" dirty="0">
                          <a:solidFill>
                            <a:schemeClr val="bg1"/>
                          </a:solidFill>
                          <a:latin typeface="Times New Roman" pitchFamily="18" charset="0"/>
                          <a:ea typeface="Times New Roman"/>
                          <a:cs typeface="Times New Roman" pitchFamily="18" charset="0"/>
                        </a:rPr>
                        <a:t>Аман жүрсе қалқайып</a:t>
                      </a:r>
                      <a:r>
                        <a:rPr lang="kk-KZ" sz="1400" b="1" dirty="0" smtClean="0">
                          <a:solidFill>
                            <a:schemeClr val="bg1"/>
                          </a:solidFill>
                          <a:latin typeface="Times New Roman" pitchFamily="18" charset="0"/>
                          <a:ea typeface="Times New Roman"/>
                          <a:cs typeface="Times New Roman" pitchFamily="18" charset="0"/>
                        </a:rPr>
                        <a:t>,                         Саусақтарың  әйбәт,</a:t>
                      </a:r>
                      <a:r>
                        <a:rPr lang="kk-KZ" sz="1400" b="1" dirty="0">
                          <a:solidFill>
                            <a:schemeClr val="bg1"/>
                          </a:solidFill>
                          <a:latin typeface="Times New Roman" pitchFamily="18" charset="0"/>
                          <a:ea typeface="Times New Roman"/>
                          <a:cs typeface="Times New Roman" pitchFamily="18" charset="0"/>
                        </a:rPr>
                        <a:t/>
                      </a:r>
                      <a:br>
                        <a:rPr lang="kk-KZ" sz="1400" b="1" dirty="0">
                          <a:solidFill>
                            <a:schemeClr val="bg1"/>
                          </a:solidFill>
                          <a:latin typeface="Times New Roman" pitchFamily="18" charset="0"/>
                          <a:ea typeface="Times New Roman"/>
                          <a:cs typeface="Times New Roman" pitchFamily="18" charset="0"/>
                        </a:rPr>
                      </a:br>
                      <a:r>
                        <a:rPr lang="kk-KZ" sz="1400" b="1" dirty="0">
                          <a:solidFill>
                            <a:schemeClr val="bg1"/>
                          </a:solidFill>
                          <a:latin typeface="Times New Roman" pitchFamily="18" charset="0"/>
                          <a:ea typeface="Times New Roman"/>
                          <a:cs typeface="Times New Roman" pitchFamily="18" charset="0"/>
                        </a:rPr>
                        <a:t>Қалмас елден, қатардан</a:t>
                      </a:r>
                      <a:r>
                        <a:rPr lang="kk-KZ" sz="1400" b="1" dirty="0" smtClean="0">
                          <a:solidFill>
                            <a:schemeClr val="bg1"/>
                          </a:solidFill>
                          <a:latin typeface="Times New Roman" pitchFamily="18" charset="0"/>
                          <a:ea typeface="Times New Roman"/>
                          <a:cs typeface="Times New Roman" pitchFamily="18" charset="0"/>
                        </a:rPr>
                        <a:t>.                       Былай,былай</a:t>
                      </a:r>
                      <a:r>
                        <a:rPr lang="kk-KZ" sz="1400" b="1" baseline="0" dirty="0" smtClean="0">
                          <a:solidFill>
                            <a:schemeClr val="bg1"/>
                          </a:solidFill>
                          <a:latin typeface="Times New Roman" pitchFamily="18" charset="0"/>
                          <a:ea typeface="Times New Roman"/>
                          <a:cs typeface="Times New Roman" pitchFamily="18" charset="0"/>
                        </a:rPr>
                        <a:t>  ойнап</a:t>
                      </a:r>
                      <a:endParaRPr lang="ru-RU" sz="1400" b="1" dirty="0">
                        <a:solidFill>
                          <a:schemeClr val="bg1"/>
                        </a:solidFill>
                        <a:latin typeface="Times New Roman" pitchFamily="18" charset="0"/>
                        <a:ea typeface="Calibri"/>
                        <a:cs typeface="Times New Roman" pitchFamily="18" charset="0"/>
                      </a:endParaRPr>
                    </a:p>
                    <a:p>
                      <a:pPr algn="l">
                        <a:lnSpc>
                          <a:spcPct val="115000"/>
                        </a:lnSpc>
                        <a:spcAft>
                          <a:spcPts val="0"/>
                        </a:spcAft>
                      </a:pPr>
                      <a:r>
                        <a:rPr lang="kk-KZ" sz="1400" b="1" dirty="0" smtClean="0">
                          <a:solidFill>
                            <a:schemeClr val="bg1"/>
                          </a:solidFill>
                          <a:latin typeface="Times New Roman" pitchFamily="18" charset="0"/>
                          <a:ea typeface="Times New Roman"/>
                          <a:cs typeface="Times New Roman" pitchFamily="18" charset="0"/>
                        </a:rPr>
                        <a:t>Балаң </a:t>
                      </a:r>
                      <a:r>
                        <a:rPr lang="kk-KZ" sz="1400" b="1" dirty="0">
                          <a:solidFill>
                            <a:schemeClr val="bg1"/>
                          </a:solidFill>
                          <a:latin typeface="Times New Roman" pitchFamily="18" charset="0"/>
                          <a:ea typeface="Times New Roman"/>
                          <a:cs typeface="Times New Roman" pitchFamily="18" charset="0"/>
                        </a:rPr>
                        <a:t>үйрек — </a:t>
                      </a:r>
                      <a:r>
                        <a:rPr lang="kk-KZ" sz="1400" b="1" dirty="0" smtClean="0">
                          <a:solidFill>
                            <a:schemeClr val="bg1"/>
                          </a:solidFill>
                          <a:latin typeface="Times New Roman" pitchFamily="18" charset="0"/>
                          <a:ea typeface="Times New Roman"/>
                          <a:cs typeface="Times New Roman" pitchFamily="18" charset="0"/>
                        </a:rPr>
                        <a:t>бауырың</a:t>
                      </a:r>
                      <a:r>
                        <a:rPr lang="kk-KZ" sz="1400" b="1" dirty="0">
                          <a:solidFill>
                            <a:schemeClr val="bg1"/>
                          </a:solidFill>
                          <a:latin typeface="Times New Roman" pitchFamily="18" charset="0"/>
                          <a:ea typeface="Times New Roman"/>
                          <a:cs typeface="Times New Roman" pitchFamily="18" charset="0"/>
                        </a:rPr>
                        <a:t>,</a:t>
                      </a:r>
                      <a:br>
                        <a:rPr lang="kk-KZ" sz="1400" b="1" dirty="0">
                          <a:solidFill>
                            <a:schemeClr val="bg1"/>
                          </a:solidFill>
                          <a:latin typeface="Times New Roman" pitchFamily="18" charset="0"/>
                          <a:ea typeface="Times New Roman"/>
                          <a:cs typeface="Times New Roman" pitchFamily="18" charset="0"/>
                        </a:rPr>
                      </a:br>
                      <a:r>
                        <a:rPr lang="kk-KZ" sz="1400" b="1" dirty="0">
                          <a:solidFill>
                            <a:schemeClr val="bg1"/>
                          </a:solidFill>
                          <a:latin typeface="Times New Roman" pitchFamily="18" charset="0"/>
                          <a:ea typeface="Times New Roman"/>
                          <a:cs typeface="Times New Roman" pitchFamily="18" charset="0"/>
                        </a:rPr>
                        <a:t>Ақыл қосар қауымың</a:t>
                      </a:r>
                      <a:r>
                        <a:rPr lang="kk-KZ" sz="1400" b="1" dirty="0" smtClean="0">
                          <a:solidFill>
                            <a:schemeClr val="bg1"/>
                          </a:solidFill>
                          <a:latin typeface="Times New Roman" pitchFamily="18" charset="0"/>
                          <a:ea typeface="Times New Roman"/>
                          <a:cs typeface="Times New Roman" pitchFamily="18" charset="0"/>
                        </a:rPr>
                        <a:t>.                       </a:t>
                      </a:r>
                      <a:r>
                        <a:rPr lang="kk-KZ" sz="1400" b="1" baseline="0" dirty="0" smtClean="0">
                          <a:solidFill>
                            <a:schemeClr val="bg1"/>
                          </a:solidFill>
                          <a:latin typeface="Times New Roman" pitchFamily="18" charset="0"/>
                          <a:ea typeface="Times New Roman"/>
                          <a:cs typeface="Times New Roman" pitchFamily="18" charset="0"/>
                        </a:rPr>
                        <a:t>   </a:t>
                      </a:r>
                      <a:r>
                        <a:rPr lang="kk-KZ" sz="1400" b="1" dirty="0" smtClean="0">
                          <a:solidFill>
                            <a:schemeClr val="bg1"/>
                          </a:solidFill>
                          <a:latin typeface="Times New Roman" pitchFamily="18" charset="0"/>
                          <a:ea typeface="Times New Roman"/>
                          <a:cs typeface="Times New Roman" pitchFamily="18" charset="0"/>
                        </a:rPr>
                        <a:t>Мына  жерде май бар,</a:t>
                      </a:r>
                      <a:r>
                        <a:rPr lang="kk-KZ" sz="1400" b="1" dirty="0">
                          <a:solidFill>
                            <a:schemeClr val="bg1"/>
                          </a:solidFill>
                          <a:latin typeface="Times New Roman" pitchFamily="18" charset="0"/>
                          <a:ea typeface="Times New Roman"/>
                          <a:cs typeface="Times New Roman" pitchFamily="18" charset="0"/>
                        </a:rPr>
                        <a:t/>
                      </a:r>
                      <a:br>
                        <a:rPr lang="kk-KZ" sz="1400" b="1" dirty="0">
                          <a:solidFill>
                            <a:schemeClr val="bg1"/>
                          </a:solidFill>
                          <a:latin typeface="Times New Roman" pitchFamily="18" charset="0"/>
                          <a:ea typeface="Times New Roman"/>
                          <a:cs typeface="Times New Roman" pitchFamily="18" charset="0"/>
                        </a:rPr>
                      </a:br>
                      <a:r>
                        <a:rPr lang="kk-KZ" sz="1400" b="1" dirty="0">
                          <a:solidFill>
                            <a:schemeClr val="bg1"/>
                          </a:solidFill>
                          <a:latin typeface="Times New Roman" pitchFamily="18" charset="0"/>
                          <a:ea typeface="Times New Roman"/>
                          <a:cs typeface="Times New Roman" pitchFamily="18" charset="0"/>
                        </a:rPr>
                        <a:t>Қысылғанда болысып</a:t>
                      </a:r>
                      <a:r>
                        <a:rPr lang="kk-KZ" sz="1400" b="1" dirty="0" smtClean="0">
                          <a:solidFill>
                            <a:schemeClr val="bg1"/>
                          </a:solidFill>
                          <a:latin typeface="Times New Roman" pitchFamily="18" charset="0"/>
                          <a:ea typeface="Times New Roman"/>
                          <a:cs typeface="Times New Roman" pitchFamily="18" charset="0"/>
                        </a:rPr>
                        <a:t>,                       </a:t>
                      </a:r>
                      <a:r>
                        <a:rPr lang="kk-KZ" sz="1400" b="1" baseline="0" dirty="0" smtClean="0">
                          <a:solidFill>
                            <a:schemeClr val="bg1"/>
                          </a:solidFill>
                          <a:latin typeface="Times New Roman" pitchFamily="18" charset="0"/>
                          <a:ea typeface="Times New Roman"/>
                          <a:cs typeface="Times New Roman" pitchFamily="18" charset="0"/>
                        </a:rPr>
                        <a:t>  </a:t>
                      </a:r>
                      <a:r>
                        <a:rPr lang="kk-KZ" sz="1400" b="1" dirty="0" smtClean="0">
                          <a:solidFill>
                            <a:schemeClr val="bg1"/>
                          </a:solidFill>
                          <a:latin typeface="Times New Roman" pitchFamily="18" charset="0"/>
                          <a:ea typeface="Times New Roman"/>
                          <a:cs typeface="Times New Roman" pitchFamily="18" charset="0"/>
                        </a:rPr>
                        <a:t> Мына жерде   шай бар.</a:t>
                      </a:r>
                      <a:r>
                        <a:rPr lang="kk-KZ" sz="1400" b="1" dirty="0">
                          <a:solidFill>
                            <a:schemeClr val="bg1"/>
                          </a:solidFill>
                          <a:latin typeface="Times New Roman" pitchFamily="18" charset="0"/>
                          <a:ea typeface="Times New Roman"/>
                          <a:cs typeface="Times New Roman" pitchFamily="18" charset="0"/>
                        </a:rPr>
                        <a:t/>
                      </a:r>
                      <a:br>
                        <a:rPr lang="kk-KZ" sz="1400" b="1" dirty="0">
                          <a:solidFill>
                            <a:schemeClr val="bg1"/>
                          </a:solidFill>
                          <a:latin typeface="Times New Roman" pitchFamily="18" charset="0"/>
                          <a:ea typeface="Times New Roman"/>
                          <a:cs typeface="Times New Roman" pitchFamily="18" charset="0"/>
                        </a:rPr>
                      </a:br>
                      <a:r>
                        <a:rPr lang="kk-KZ" sz="1400" b="1" dirty="0">
                          <a:solidFill>
                            <a:schemeClr val="bg1"/>
                          </a:solidFill>
                          <a:latin typeface="Times New Roman" pitchFamily="18" charset="0"/>
                          <a:ea typeface="Times New Roman"/>
                          <a:cs typeface="Times New Roman" pitchFamily="18" charset="0"/>
                        </a:rPr>
                        <a:t>Берер соңғы </a:t>
                      </a:r>
                      <a:r>
                        <a:rPr lang="kk-KZ" sz="1400" b="1" dirty="0" smtClean="0">
                          <a:solidFill>
                            <a:schemeClr val="bg1"/>
                          </a:solidFill>
                          <a:latin typeface="Times New Roman" pitchFamily="18" charset="0"/>
                          <a:ea typeface="Times New Roman"/>
                          <a:cs typeface="Times New Roman" pitchFamily="18" charset="0"/>
                        </a:rPr>
                        <a:t>тауығын                            Мына жерде аю  бар,</a:t>
                      </a:r>
                    </a:p>
                    <a:p>
                      <a:pPr algn="l">
                        <a:lnSpc>
                          <a:spcPct val="115000"/>
                        </a:lnSpc>
                        <a:spcAft>
                          <a:spcPts val="0"/>
                        </a:spcAft>
                      </a:pPr>
                      <a:r>
                        <a:rPr lang="kk-KZ" sz="1400" b="1" dirty="0" smtClean="0">
                          <a:solidFill>
                            <a:schemeClr val="bg1"/>
                          </a:solidFill>
                          <a:latin typeface="Times New Roman" pitchFamily="18" charset="0"/>
                          <a:ea typeface="Times New Roman"/>
                          <a:cs typeface="Times New Roman" pitchFamily="18" charset="0"/>
                        </a:rPr>
                        <a:t>Ортан </a:t>
                      </a:r>
                      <a:r>
                        <a:rPr lang="kk-KZ" sz="1400" b="1" dirty="0">
                          <a:solidFill>
                            <a:schemeClr val="bg1"/>
                          </a:solidFill>
                          <a:latin typeface="Times New Roman" pitchFamily="18" charset="0"/>
                          <a:ea typeface="Times New Roman"/>
                          <a:cs typeface="Times New Roman" pitchFamily="18" charset="0"/>
                        </a:rPr>
                        <a:t>терек — нағашың</a:t>
                      </a:r>
                      <a:r>
                        <a:rPr lang="kk-KZ" sz="1400" b="1" dirty="0" smtClean="0">
                          <a:solidFill>
                            <a:schemeClr val="bg1"/>
                          </a:solidFill>
                          <a:latin typeface="Times New Roman" pitchFamily="18" charset="0"/>
                          <a:ea typeface="Times New Roman"/>
                          <a:cs typeface="Times New Roman" pitchFamily="18" charset="0"/>
                        </a:rPr>
                        <a:t>,                   </a:t>
                      </a:r>
                      <a:r>
                        <a:rPr lang="kk-KZ" sz="1400" b="1" baseline="0" dirty="0" smtClean="0">
                          <a:solidFill>
                            <a:schemeClr val="bg1"/>
                          </a:solidFill>
                          <a:latin typeface="Times New Roman" pitchFamily="18" charset="0"/>
                          <a:ea typeface="Times New Roman"/>
                          <a:cs typeface="Times New Roman" pitchFamily="18" charset="0"/>
                        </a:rPr>
                        <a:t>  </a:t>
                      </a:r>
                      <a:r>
                        <a:rPr lang="kk-KZ" sz="1400" b="1" dirty="0" smtClean="0">
                          <a:solidFill>
                            <a:schemeClr val="bg1"/>
                          </a:solidFill>
                          <a:latin typeface="Times New Roman" pitchFamily="18" charset="0"/>
                          <a:ea typeface="Times New Roman"/>
                          <a:cs typeface="Times New Roman" pitchFamily="18" charset="0"/>
                        </a:rPr>
                        <a:t>Мына</a:t>
                      </a:r>
                      <a:r>
                        <a:rPr lang="kk-KZ" sz="1400" b="1" baseline="0" dirty="0" smtClean="0">
                          <a:solidFill>
                            <a:schemeClr val="bg1"/>
                          </a:solidFill>
                          <a:latin typeface="Times New Roman" pitchFamily="18" charset="0"/>
                          <a:ea typeface="Times New Roman"/>
                          <a:cs typeface="Times New Roman" pitchFamily="18" charset="0"/>
                        </a:rPr>
                        <a:t>  жерде  түлкі  бар,</a:t>
                      </a:r>
                      <a:r>
                        <a:rPr lang="kk-KZ" sz="1400" b="1" dirty="0">
                          <a:solidFill>
                            <a:schemeClr val="bg1"/>
                          </a:solidFill>
                          <a:latin typeface="Times New Roman" pitchFamily="18" charset="0"/>
                          <a:ea typeface="Times New Roman"/>
                          <a:cs typeface="Times New Roman" pitchFamily="18" charset="0"/>
                        </a:rPr>
                        <a:t/>
                      </a:r>
                      <a:br>
                        <a:rPr lang="kk-KZ" sz="1400" b="1" dirty="0">
                          <a:solidFill>
                            <a:schemeClr val="bg1"/>
                          </a:solidFill>
                          <a:latin typeface="Times New Roman" pitchFamily="18" charset="0"/>
                          <a:ea typeface="Times New Roman"/>
                          <a:cs typeface="Times New Roman" pitchFamily="18" charset="0"/>
                        </a:rPr>
                      </a:br>
                      <a:r>
                        <a:rPr lang="kk-KZ" sz="1400" b="1" dirty="0">
                          <a:solidFill>
                            <a:schemeClr val="bg1"/>
                          </a:solidFill>
                          <a:latin typeface="Times New Roman" pitchFamily="18" charset="0"/>
                          <a:ea typeface="Times New Roman"/>
                          <a:cs typeface="Times New Roman" pitchFamily="18" charset="0"/>
                        </a:rPr>
                        <a:t>Сол үйде өскен </a:t>
                      </a:r>
                      <a:r>
                        <a:rPr lang="kk-KZ" sz="1400" b="1" dirty="0" smtClean="0">
                          <a:solidFill>
                            <a:schemeClr val="bg1"/>
                          </a:solidFill>
                          <a:latin typeface="Times New Roman" pitchFamily="18" charset="0"/>
                          <a:ea typeface="Times New Roman"/>
                          <a:cs typeface="Times New Roman" pitchFamily="18" charset="0"/>
                        </a:rPr>
                        <a:t>анашьщ.</a:t>
                      </a:r>
                      <a:r>
                        <a:rPr lang="kk-KZ" sz="1400" b="1" baseline="0" dirty="0" smtClean="0">
                          <a:solidFill>
                            <a:schemeClr val="bg1"/>
                          </a:solidFill>
                          <a:latin typeface="Times New Roman" pitchFamily="18" charset="0"/>
                          <a:ea typeface="Times New Roman"/>
                          <a:cs typeface="Times New Roman" pitchFamily="18" charset="0"/>
                        </a:rPr>
                        <a:t>                       </a:t>
                      </a:r>
                      <a:r>
                        <a:rPr lang="kk-KZ" sz="1400" b="1" dirty="0" smtClean="0">
                          <a:solidFill>
                            <a:schemeClr val="bg1"/>
                          </a:solidFill>
                          <a:latin typeface="Times New Roman" pitchFamily="18" charset="0"/>
                          <a:ea typeface="Times New Roman"/>
                          <a:cs typeface="Times New Roman" pitchFamily="18" charset="0"/>
                        </a:rPr>
                        <a:t>Мына  жерде күлкі  бар.</a:t>
                      </a:r>
                      <a:r>
                        <a:rPr lang="kk-KZ" sz="1400" b="1" dirty="0">
                          <a:solidFill>
                            <a:schemeClr val="bg1"/>
                          </a:solidFill>
                          <a:latin typeface="Times New Roman" pitchFamily="18" charset="0"/>
                          <a:ea typeface="Times New Roman"/>
                          <a:cs typeface="Times New Roman" pitchFamily="18" charset="0"/>
                        </a:rPr>
                        <a:t/>
                      </a:r>
                      <a:br>
                        <a:rPr lang="kk-KZ" sz="1400" b="1" dirty="0">
                          <a:solidFill>
                            <a:schemeClr val="bg1"/>
                          </a:solidFill>
                          <a:latin typeface="Times New Roman" pitchFamily="18" charset="0"/>
                          <a:ea typeface="Times New Roman"/>
                          <a:cs typeface="Times New Roman" pitchFamily="18" charset="0"/>
                        </a:rPr>
                      </a:br>
                      <a:r>
                        <a:rPr lang="kk-KZ" sz="1400" b="1" dirty="0">
                          <a:solidFill>
                            <a:schemeClr val="bg1"/>
                          </a:solidFill>
                          <a:latin typeface="Times New Roman" pitchFamily="18" charset="0"/>
                          <a:ea typeface="Times New Roman"/>
                          <a:cs typeface="Times New Roman" pitchFamily="18" charset="0"/>
                        </a:rPr>
                        <a:t>Қамқор болып жүреді,</a:t>
                      </a:r>
                      <a:br>
                        <a:rPr lang="kk-KZ" sz="1400" b="1" dirty="0">
                          <a:solidFill>
                            <a:schemeClr val="bg1"/>
                          </a:solidFill>
                          <a:latin typeface="Times New Roman" pitchFamily="18" charset="0"/>
                          <a:ea typeface="Times New Roman"/>
                          <a:cs typeface="Times New Roman" pitchFamily="18" charset="0"/>
                        </a:rPr>
                      </a:br>
                      <a:r>
                        <a:rPr lang="kk-KZ" sz="1400" b="1" dirty="0">
                          <a:solidFill>
                            <a:schemeClr val="bg1"/>
                          </a:solidFill>
                          <a:latin typeface="Times New Roman" pitchFamily="18" charset="0"/>
                          <a:ea typeface="Times New Roman"/>
                          <a:cs typeface="Times New Roman" pitchFamily="18" charset="0"/>
                        </a:rPr>
                        <a:t>Еркелеп те аласың.</a:t>
                      </a:r>
                      <a:endParaRPr lang="ru-RU" sz="1400" b="1" dirty="0">
                        <a:solidFill>
                          <a:schemeClr val="bg1"/>
                        </a:solidFill>
                        <a:latin typeface="Times New Roman" pitchFamily="18" charset="0"/>
                        <a:ea typeface="Calibri"/>
                        <a:cs typeface="Times New Roman" pitchFamily="18" charset="0"/>
                      </a:endParaRPr>
                    </a:p>
                    <a:p>
                      <a:pPr>
                        <a:lnSpc>
                          <a:spcPct val="115000"/>
                        </a:lnSpc>
                        <a:spcAft>
                          <a:spcPts val="0"/>
                        </a:spcAft>
                      </a:pPr>
                      <a:r>
                        <a:rPr lang="kk-KZ" sz="1400" b="1" dirty="0">
                          <a:solidFill>
                            <a:schemeClr val="bg1"/>
                          </a:solidFill>
                          <a:latin typeface="Times New Roman" pitchFamily="18" charset="0"/>
                          <a:ea typeface="Times New Roman"/>
                          <a:cs typeface="Times New Roman" pitchFamily="18" charset="0"/>
                        </a:rPr>
                        <a:t> </a:t>
                      </a:r>
                      <a:r>
                        <a:rPr lang="kk-KZ" sz="1400" b="1" dirty="0" smtClean="0">
                          <a:solidFill>
                            <a:schemeClr val="bg1"/>
                          </a:solidFill>
                          <a:latin typeface="Times New Roman" pitchFamily="18" charset="0"/>
                          <a:ea typeface="Times New Roman"/>
                          <a:cs typeface="Times New Roman" pitchFamily="18" charset="0"/>
                        </a:rPr>
                        <a:t>Аты </a:t>
                      </a:r>
                      <a:r>
                        <a:rPr lang="kk-KZ" sz="1400" b="1" dirty="0">
                          <a:solidFill>
                            <a:schemeClr val="bg1"/>
                          </a:solidFill>
                          <a:latin typeface="Times New Roman" pitchFamily="18" charset="0"/>
                          <a:ea typeface="Times New Roman"/>
                          <a:cs typeface="Times New Roman" pitchFamily="18" charset="0"/>
                        </a:rPr>
                        <a:t>жоқ саусақ — достарың,</a:t>
                      </a:r>
                      <a:br>
                        <a:rPr lang="kk-KZ" sz="1400" b="1" dirty="0">
                          <a:solidFill>
                            <a:schemeClr val="bg1"/>
                          </a:solidFill>
                          <a:latin typeface="Times New Roman" pitchFamily="18" charset="0"/>
                          <a:ea typeface="Times New Roman"/>
                          <a:cs typeface="Times New Roman" pitchFamily="18" charset="0"/>
                        </a:rPr>
                      </a:br>
                      <a:r>
                        <a:rPr lang="kk-KZ" sz="1400" b="1" dirty="0">
                          <a:solidFill>
                            <a:schemeClr val="bg1"/>
                          </a:solidFill>
                          <a:latin typeface="Times New Roman" pitchFamily="18" charset="0"/>
                          <a:ea typeface="Times New Roman"/>
                          <a:cs typeface="Times New Roman" pitchFamily="18" charset="0"/>
                        </a:rPr>
                        <a:t>Жақсы болса қостағын.</a:t>
                      </a:r>
                      <a:br>
                        <a:rPr lang="kk-KZ" sz="1400" b="1" dirty="0">
                          <a:solidFill>
                            <a:schemeClr val="bg1"/>
                          </a:solidFill>
                          <a:latin typeface="Times New Roman" pitchFamily="18" charset="0"/>
                          <a:ea typeface="Times New Roman"/>
                          <a:cs typeface="Times New Roman" pitchFamily="18" charset="0"/>
                        </a:rPr>
                      </a:br>
                      <a:r>
                        <a:rPr lang="kk-KZ" sz="1400" b="1" dirty="0">
                          <a:solidFill>
                            <a:schemeClr val="bg1"/>
                          </a:solidFill>
                          <a:latin typeface="Times New Roman" pitchFamily="18" charset="0"/>
                          <a:ea typeface="Times New Roman"/>
                          <a:cs typeface="Times New Roman" pitchFamily="18" charset="0"/>
                        </a:rPr>
                        <a:t>Жаман мінез көрсетсе,</a:t>
                      </a:r>
                      <a:br>
                        <a:rPr lang="kk-KZ" sz="1400" b="1" dirty="0">
                          <a:solidFill>
                            <a:schemeClr val="bg1"/>
                          </a:solidFill>
                          <a:latin typeface="Times New Roman" pitchFamily="18" charset="0"/>
                          <a:ea typeface="Times New Roman"/>
                          <a:cs typeface="Times New Roman" pitchFamily="18" charset="0"/>
                        </a:rPr>
                      </a:br>
                      <a:r>
                        <a:rPr lang="kk-KZ" sz="1400" b="1" dirty="0">
                          <a:solidFill>
                            <a:schemeClr val="bg1"/>
                          </a:solidFill>
                          <a:latin typeface="Times New Roman" pitchFamily="18" charset="0"/>
                          <a:ea typeface="Times New Roman"/>
                          <a:cs typeface="Times New Roman" pitchFamily="18" charset="0"/>
                        </a:rPr>
                        <a:t>Қатарыңа қоспағын.</a:t>
                      </a:r>
                      <a:endParaRPr lang="ru-RU" sz="1400" b="1" dirty="0">
                        <a:solidFill>
                          <a:schemeClr val="bg1"/>
                        </a:solidFill>
                        <a:latin typeface="Times New Roman" pitchFamily="18" charset="0"/>
                        <a:ea typeface="Calibri"/>
                        <a:cs typeface="Times New Roman" pitchFamily="18" charset="0"/>
                      </a:endParaRPr>
                    </a:p>
                    <a:p>
                      <a:pPr>
                        <a:lnSpc>
                          <a:spcPct val="115000"/>
                        </a:lnSpc>
                        <a:spcAft>
                          <a:spcPts val="0"/>
                        </a:spcAft>
                      </a:pPr>
                      <a:r>
                        <a:rPr lang="kk-KZ" sz="1400" b="1" dirty="0">
                          <a:solidFill>
                            <a:schemeClr val="bg1"/>
                          </a:solidFill>
                          <a:latin typeface="Times New Roman" pitchFamily="18" charset="0"/>
                          <a:ea typeface="Times New Roman"/>
                          <a:cs typeface="Times New Roman" pitchFamily="18" charset="0"/>
                        </a:rPr>
                        <a:t> </a:t>
                      </a:r>
                      <a:r>
                        <a:rPr lang="kk-KZ" sz="1400" b="1" dirty="0" smtClean="0">
                          <a:solidFill>
                            <a:schemeClr val="bg1"/>
                          </a:solidFill>
                          <a:latin typeface="Times New Roman" pitchFamily="18" charset="0"/>
                          <a:ea typeface="Times New Roman"/>
                          <a:cs typeface="Times New Roman" pitchFamily="18" charset="0"/>
                        </a:rPr>
                        <a:t>Кіші </a:t>
                      </a:r>
                      <a:r>
                        <a:rPr lang="kk-KZ" sz="1400" b="1" dirty="0">
                          <a:solidFill>
                            <a:schemeClr val="bg1"/>
                          </a:solidFill>
                          <a:latin typeface="Times New Roman" pitchFamily="18" charset="0"/>
                          <a:ea typeface="Times New Roman"/>
                          <a:cs typeface="Times New Roman" pitchFamily="18" charset="0"/>
                        </a:rPr>
                        <a:t>бөбек — білімің,</a:t>
                      </a:r>
                      <a:br>
                        <a:rPr lang="kk-KZ" sz="1400" b="1" dirty="0">
                          <a:solidFill>
                            <a:schemeClr val="bg1"/>
                          </a:solidFill>
                          <a:latin typeface="Times New Roman" pitchFamily="18" charset="0"/>
                          <a:ea typeface="Times New Roman"/>
                          <a:cs typeface="Times New Roman" pitchFamily="18" charset="0"/>
                        </a:rPr>
                      </a:br>
                      <a:r>
                        <a:rPr lang="kk-KZ" sz="1400" b="1" dirty="0">
                          <a:solidFill>
                            <a:schemeClr val="bg1"/>
                          </a:solidFill>
                          <a:latin typeface="Times New Roman" pitchFamily="18" charset="0"/>
                          <a:ea typeface="Times New Roman"/>
                          <a:cs typeface="Times New Roman" pitchFamily="18" charset="0"/>
                        </a:rPr>
                        <a:t>Терең болсын ілімің.</a:t>
                      </a:r>
                      <a:br>
                        <a:rPr lang="kk-KZ" sz="1400" b="1" dirty="0">
                          <a:solidFill>
                            <a:schemeClr val="bg1"/>
                          </a:solidFill>
                          <a:latin typeface="Times New Roman" pitchFamily="18" charset="0"/>
                          <a:ea typeface="Times New Roman"/>
                          <a:cs typeface="Times New Roman" pitchFamily="18" charset="0"/>
                        </a:rPr>
                      </a:br>
                      <a:r>
                        <a:rPr lang="kk-KZ" sz="1400" b="1" dirty="0">
                          <a:solidFill>
                            <a:schemeClr val="bg1"/>
                          </a:solidFill>
                          <a:latin typeface="Times New Roman" pitchFamily="18" charset="0"/>
                          <a:ea typeface="Times New Roman"/>
                          <a:cs typeface="Times New Roman" pitchFamily="18" charset="0"/>
                        </a:rPr>
                        <a:t>"Ұлық болсаң — кішік бол",</a:t>
                      </a:r>
                      <a:br>
                        <a:rPr lang="kk-KZ" sz="1400" b="1" dirty="0">
                          <a:solidFill>
                            <a:schemeClr val="bg1"/>
                          </a:solidFill>
                          <a:latin typeface="Times New Roman" pitchFamily="18" charset="0"/>
                          <a:ea typeface="Times New Roman"/>
                          <a:cs typeface="Times New Roman" pitchFamily="18" charset="0"/>
                        </a:rPr>
                      </a:br>
                      <a:r>
                        <a:rPr lang="kk-KZ" sz="1400" b="1" dirty="0">
                          <a:solidFill>
                            <a:schemeClr val="bg1"/>
                          </a:solidFill>
                          <a:latin typeface="Times New Roman" pitchFamily="18" charset="0"/>
                          <a:ea typeface="Times New Roman"/>
                          <a:cs typeface="Times New Roman" pitchFamily="18" charset="0"/>
                        </a:rPr>
                        <a:t>Дей көрмегін: ірімін</a:t>
                      </a:r>
                      <a:r>
                        <a:rPr lang="kk-KZ" sz="1400" b="1" dirty="0" smtClean="0">
                          <a:solidFill>
                            <a:schemeClr val="bg1"/>
                          </a:solidFill>
                          <a:latin typeface="Times New Roman" pitchFamily="18" charset="0"/>
                          <a:ea typeface="Times New Roman"/>
                          <a:cs typeface="Times New Roman" pitchFamily="18" charset="0"/>
                        </a:rPr>
                        <a:t>.</a:t>
                      </a:r>
                      <a:endParaRPr lang="ru-RU" sz="1400" b="1" dirty="0">
                        <a:solidFill>
                          <a:schemeClr val="bg1"/>
                        </a:solidFill>
                        <a:latin typeface="Times New Roman" pitchFamily="18" charset="0"/>
                        <a:ea typeface="Calibri"/>
                        <a:cs typeface="Times New Roman" pitchFamily="18" charset="0"/>
                      </a:endParaRPr>
                    </a:p>
                  </a:txBody>
                  <a:tcPr marL="9762" marR="9762" marT="9762" marB="9762" anchor="ctr">
                    <a:lnL>
                      <a:noFill/>
                    </a:lnL>
                    <a:lnR>
                      <a:noFill/>
                    </a:lnR>
                    <a:lnT>
                      <a:noFill/>
                    </a:lnT>
                    <a:lnB>
                      <a:noFill/>
                    </a:lnB>
                    <a:solidFill>
                      <a:srgbClr val="CBE7F1"/>
                    </a:solidFill>
                  </a:tcPr>
                </a:tc>
              </a:tr>
            </a:tbl>
          </a:graphicData>
        </a:graphic>
      </p:graphicFrame>
      <p:pic>
        <p:nvPicPr>
          <p:cNvPr id="2050" name="Picture 2" descr="C:\Users\Beka\Downloads\30.jpg"/>
          <p:cNvPicPr>
            <a:picLocks noChangeAspect="1" noChangeArrowheads="1"/>
          </p:cNvPicPr>
          <p:nvPr/>
        </p:nvPicPr>
        <p:blipFill>
          <a:blip r:embed="rId2" cstate="print"/>
          <a:srcRect/>
          <a:stretch>
            <a:fillRect/>
          </a:stretch>
        </p:blipFill>
        <p:spPr bwMode="auto">
          <a:xfrm>
            <a:off x="5572132" y="0"/>
            <a:ext cx="3571868" cy="6858000"/>
          </a:xfrm>
          <a:prstGeom prst="rect">
            <a:avLst/>
          </a:prstGeom>
          <a:noFill/>
        </p:spPr>
      </p:pic>
    </p:spTree>
  </p:cSld>
  <p:clrMapOvr>
    <a:masterClrMapping/>
  </p:clrMapOvr>
  <p:transition advTm="2059"/>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800" dirty="0" smtClean="0"/>
              <a:t>.</a:t>
            </a:r>
            <a:endParaRPr lang="ru-RU" sz="800" dirty="0"/>
          </a:p>
        </p:txBody>
      </p:sp>
      <p:sp>
        <p:nvSpPr>
          <p:cNvPr id="3" name="Содержимое 2"/>
          <p:cNvSpPr>
            <a:spLocks noGrp="1"/>
          </p:cNvSpPr>
          <p:nvPr>
            <p:ph idx="1"/>
          </p:nvPr>
        </p:nvSpPr>
        <p:spPr/>
        <p:txBody>
          <a:bodyPr>
            <a:normAutofit/>
          </a:bodyPr>
          <a:lstStyle/>
          <a:p>
            <a:r>
              <a:rPr lang="kk-KZ" sz="800" dirty="0" smtClean="0"/>
              <a:t>.</a:t>
            </a:r>
            <a:endParaRPr lang="ru-RU" sz="800" dirty="0"/>
          </a:p>
        </p:txBody>
      </p:sp>
      <p:sp>
        <p:nvSpPr>
          <p:cNvPr id="5" name="Прямоугольник 4"/>
          <p:cNvSpPr/>
          <p:nvPr/>
        </p:nvSpPr>
        <p:spPr>
          <a:xfrm>
            <a:off x="0" y="500042"/>
            <a:ext cx="9144000" cy="5447645"/>
          </a:xfrm>
          <a:prstGeom prst="rect">
            <a:avLst/>
          </a:prstGeom>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2700000" scaled="0"/>
          </a:gradFill>
        </p:spPr>
        <p:txBody>
          <a:bodyPr wrap="square">
            <a:spAutoFit/>
          </a:bodyPr>
          <a:lstStyle/>
          <a:p>
            <a:pPr>
              <a:buNone/>
            </a:pPr>
            <a:endParaRPr lang="kk-KZ" sz="2000" b="1" i="1" dirty="0" smtClean="0">
              <a:latin typeface="Times New Roman" pitchFamily="18" charset="0"/>
              <a:cs typeface="Times New Roman" pitchFamily="18" charset="0"/>
            </a:endParaRPr>
          </a:p>
          <a:p>
            <a:pPr>
              <a:buNone/>
            </a:pPr>
            <a:endParaRPr lang="kk-KZ" sz="2000" b="1" i="1" dirty="0" smtClean="0">
              <a:latin typeface="Times New Roman" pitchFamily="18" charset="0"/>
              <a:cs typeface="Times New Roman" pitchFamily="18" charset="0"/>
            </a:endParaRPr>
          </a:p>
          <a:p>
            <a:pPr>
              <a:buNone/>
            </a:pPr>
            <a:endParaRPr lang="kk-KZ" sz="2000" b="1" i="1" dirty="0" smtClean="0">
              <a:latin typeface="Times New Roman" pitchFamily="18" charset="0"/>
              <a:cs typeface="Times New Roman" pitchFamily="18" charset="0"/>
            </a:endParaRPr>
          </a:p>
          <a:p>
            <a:pPr>
              <a:buNone/>
            </a:pPr>
            <a:endParaRPr lang="kk-KZ" sz="2000" b="1" i="1" dirty="0" smtClean="0">
              <a:latin typeface="Times New Roman" pitchFamily="18" charset="0"/>
              <a:cs typeface="Times New Roman" pitchFamily="18" charset="0"/>
            </a:endParaRPr>
          </a:p>
          <a:p>
            <a:pPr>
              <a:buNone/>
            </a:pPr>
            <a:endParaRPr lang="kk-KZ" sz="2000" b="1" i="1" dirty="0" smtClean="0">
              <a:latin typeface="Times New Roman" pitchFamily="18" charset="0"/>
              <a:cs typeface="Times New Roman" pitchFamily="18" charset="0"/>
            </a:endParaRPr>
          </a:p>
          <a:p>
            <a:pPr>
              <a:buNone/>
            </a:pPr>
            <a:r>
              <a:rPr lang="kk-KZ" sz="2000" b="1" i="1" dirty="0" smtClean="0">
                <a:latin typeface="Times New Roman" pitchFamily="18" charset="0"/>
                <a:cs typeface="Times New Roman" pitchFamily="18" charset="0"/>
              </a:rPr>
              <a:t>Күтілетін  нәтиже</a:t>
            </a:r>
            <a:r>
              <a:rPr lang="kk-KZ" sz="2000" i="1" dirty="0" smtClean="0">
                <a:latin typeface="Times New Roman" pitchFamily="18" charset="0"/>
                <a:cs typeface="Times New Roman" pitchFamily="18" charset="0"/>
              </a:rPr>
              <a:t>: </a:t>
            </a:r>
            <a:r>
              <a:rPr lang="kk-KZ" sz="2000" dirty="0" smtClean="0">
                <a:latin typeface="Times New Roman" pitchFamily="18" charset="0"/>
                <a:cs typeface="Times New Roman" pitchFamily="18" charset="0"/>
              </a:rPr>
              <a:t>Сонымен балалардың сөздік қорларын дамытуда ойындарды, тапсырма- жаттығуларды қолдану үлкен нәтиже береді. Ойын арқылы балалардың сөздік қоры дамып, ауызша сөйлеу машығын игереді., таным белсенділіктері қалыптаса түсіп, ақыл- ойы өсіп жетіледі, әрі адамгершілік қасиеттер бойына сіңіреді.</a:t>
            </a: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endParaRPr lang="kk-KZ" sz="2000" i="1" dirty="0" smtClean="0">
              <a:latin typeface="Times New Roman" pitchFamily="18" charset="0"/>
              <a:cs typeface="Times New Roman" pitchFamily="18" charset="0"/>
            </a:endParaRPr>
          </a:p>
          <a:p>
            <a:pPr>
              <a:buNone/>
            </a:pPr>
            <a:r>
              <a:rPr lang="kk-KZ" sz="2000" i="1"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Бала  қандай да  бір  саусақ  ойынын  жетік меңгерсе, онда  ол  міндетті  түрде бір көрініске  не өлеңге  жаңа  бір саханалау  ойлап  табуға  тырысады. Бір  жастан  екі  жасқа  дейінгі  балалар  бір  қолмен  ойналатын  саусақ  ойындарын игере  алады.</a:t>
            </a:r>
          </a:p>
          <a:p>
            <a:pPr>
              <a:buNone/>
            </a:pPr>
            <a:r>
              <a:rPr lang="kk-KZ" dirty="0" smtClean="0">
                <a:latin typeface="Times New Roman" pitchFamily="18" charset="0"/>
                <a:cs typeface="Times New Roman" pitchFamily="18" charset="0"/>
              </a:rPr>
              <a:t>       Мен  өз  тәжіребиемді  тәрбиешілерге, саусақ  ойындарын  сергіту  жаттығуларына, ертеңгілік  жаттығуларға, барлық  ұйымдастырылған  оқу іс-әрекеттері  үстінде  үнемі  пайдалануды  ұсынамын. Нәтижесінде балалардың тілі, қимыл-қозғалысымен  икемділігі  айтарлықтай  дамиды.</a:t>
            </a:r>
            <a:endParaRPr lang="ru-RU" dirty="0">
              <a:latin typeface="Times New Roman" pitchFamily="18" charset="0"/>
              <a:cs typeface="Times New Roman" pitchFamily="18" charset="0"/>
            </a:endParaRPr>
          </a:p>
        </p:txBody>
      </p:sp>
    </p:spTree>
  </p:cSld>
  <p:clrMapOvr>
    <a:masterClrMapping/>
  </p:clrMapOvr>
  <p:transition advTm="15663"/>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9.8"/>
</p:tagLst>
</file>

<file path=ppt/tags/tag2.xml><?xml version="1.0" encoding="utf-8"?>
<p:tagLst xmlns:a="http://schemas.openxmlformats.org/drawingml/2006/main" xmlns:r="http://schemas.openxmlformats.org/officeDocument/2006/relationships" xmlns:p="http://schemas.openxmlformats.org/presentationml/2006/main">
  <p:tag name="TIMING" val="|15.7|1.6|12.9"/>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Яркая">
  <a:themeElements>
    <a:clrScheme name="Яркая">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Ярк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Яркая">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843</TotalTime>
  <Words>1107</Words>
  <Application>Microsoft Office PowerPoint</Application>
  <PresentationFormat>Экран (4:3)</PresentationFormat>
  <Paragraphs>139</Paragraphs>
  <Slides>20</Slides>
  <Notes>2</Notes>
  <HiddenSlides>0</HiddenSlides>
  <MMClips>4</MMClips>
  <ScaleCrop>false</ScaleCrop>
  <HeadingPairs>
    <vt:vector size="4" baseType="variant">
      <vt:variant>
        <vt:lpstr>Тема</vt:lpstr>
      </vt:variant>
      <vt:variant>
        <vt:i4>1</vt:i4>
      </vt:variant>
      <vt:variant>
        <vt:lpstr>Заголовки слайдов</vt:lpstr>
      </vt:variant>
      <vt:variant>
        <vt:i4>20</vt:i4>
      </vt:variant>
    </vt:vector>
  </HeadingPairs>
  <TitlesOfParts>
    <vt:vector size="21" baseType="lpstr">
      <vt:lpstr>Яркая</vt:lpstr>
      <vt:lpstr>Слайд 1</vt:lpstr>
      <vt:lpstr>.</vt:lpstr>
      <vt:lpstr>                Міндеттері: *Ерте  жаста  және  мектепке дейінгі  кіші жаста  қарапайым жаттығуларды жасауда  өлеңмен,  тақпақпен  ұйқастырылған  жаттығуларды  пайдалану.  * Өзіне-өзі қызмет  ету дағдысын  қалыптастыру(тиегін  өзі ағыту,өзі салу, бауын байлау)  * Ұсақ  моторикаға  әсер  ете және оны  белсендіре  отырып,көрші орналасқан  сөйлеуге  жауап беретін  орталықты  дамыту.    *Ұсақ моторикалық жаттығуларды қолдану үлкен нәтиже береді.    Осы аталған міндеттерді тәрбиеші үнемі  тыңғылықты  жүргізуін   басшылыққа алып отыруы тиіс.                  </vt:lpstr>
      <vt:lpstr>жж</vt:lpstr>
      <vt:lpstr>\  </vt:lpstr>
      <vt:lpstr>.</vt:lpstr>
      <vt:lpstr>.</vt:lpstr>
      <vt:lpstr>  Халық даналығында «Ойнай білмеген, ойлай да білмейді», «Ойында озган, өмірде де озады» деген аталы сөздер сырына жүгінсек, мектепке дейінгі жастағы баланың ойынға деген құлқы, қарым- қатынасы, мінез- құлық көріністері олар өсіп- есейгенде де жалғасы береді. Ойын барысында бала өзін қоршаған үлкендер сияқты, өзінің сүйікті әңгімелері мен  кейіпкерлері сияқты өмір сүреді, әрекет жасайды. Ойынды қолданумен бірге ойлауға, тілді дамытуға, шығармашылық әрекетін байытуға бағыт алады. Баланың ойын кезіндегі қимыл- қозғалысы дене бітімін жетілдірсе, ал қарым- қатынастағы пайымдаулары өзіндік таным- түсінік, мінез- құлық әдептерін бекітуіне әсер етеді. Бала ойын арқылы бір әрекеттен екінші әрекетке ауыса отырып, өзіне түрлі ақпараттар алады, дүние сырын ашады.   Ойындардың  негізгі мақсаты  балалардың  ықылас  зейінін, сөздік қорын, байқампаздығын, есте сақтау, қабылдауын  дамытуғы, икемділікті арттыруға, өзінің жеке құрбыларының  іс- әрекетін б ағалай,  құрметтей,  өз ісінің дұрыстығын  дәлелдей  білуін анықтау,   қалыптастыру. Ойынға зер салып, ой жүгіртіп  қарар   болсақ, сол  ойындардан үлкен де мәнді, мағыналы   істер   туындап   өрбитінін   байқаймыз.  Өйткені  ең алдымен не  нәрсенің  болсын  жөн  бастар  қайнар  көзі   болатыны   белгілі. Сондықтан да ойын бала бойындағы қандай да  бір  өнердің  бастауы   деп білеміз.  Сонымен балалардың сөздік қорларын дамытуда ойындарды, тапсырма- жаттығуларды қолдану үлкен нәтиже береді. Ойын арқылы балалардың сөздік қоры дамып, ауызша сөйлеу машығын игереді., таным белсенділіктері қалыптаса түсіп, ақыл- ойы өсіп жетіледі, әрі адамгершілік қасиеттер бойына сіңіреді.     </vt:lpstr>
      <vt:lpstr>.</vt:lpstr>
      <vt:lpstr>.</vt:lpstr>
      <vt:lpstr>.</vt:lpstr>
      <vt:lpstr>.</vt:lpstr>
      <vt:lpstr>Слайд 13</vt:lpstr>
      <vt:lpstr>Слайд 14</vt:lpstr>
      <vt:lpstr>Слайд 15</vt:lpstr>
      <vt:lpstr>Слайд 16</vt:lpstr>
      <vt:lpstr>Слайд 17</vt:lpstr>
      <vt:lpstr>Слайд 18</vt:lpstr>
      <vt:lpstr>Слайд 19</vt:lpstr>
      <vt:lpst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Мектеп жасына дейінгі  балалардың тілін  дамытудағы  ойын  технологиясының   түрі-ұсақ моториканың  маңызы</dc:title>
  <dc:creator>Beka</dc:creator>
  <cp:lastModifiedBy>Beka</cp:lastModifiedBy>
  <cp:revision>105</cp:revision>
  <dcterms:created xsi:type="dcterms:W3CDTF">2013-11-25T12:20:44Z</dcterms:created>
  <dcterms:modified xsi:type="dcterms:W3CDTF">2013-11-29T17:29:25Z</dcterms:modified>
</cp:coreProperties>
</file>