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Default Extension="bin" ContentType="application/vnd.openxmlformats-officedocument.oleObject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4" r:id="rId7"/>
    <p:sldId id="265" r:id="rId8"/>
    <p:sldId id="266" r:id="rId9"/>
    <p:sldId id="267" r:id="rId10"/>
    <p:sldId id="268" r:id="rId11"/>
    <p:sldId id="269" r:id="rId12"/>
    <p:sldId id="270" r:id="rId13"/>
    <p:sldId id="271" r:id="rId14"/>
    <p:sldId id="272" r:id="rId15"/>
    <p:sldId id="261" r:id="rId16"/>
    <p:sldId id="262" r:id="rId17"/>
    <p:sldId id="263" r:id="rId1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4890" autoAdjust="0"/>
    <p:restoredTop sz="94660"/>
  </p:normalViewPr>
  <p:slideViewPr>
    <p:cSldViewPr>
      <p:cViewPr varScale="1">
        <p:scale>
          <a:sx n="108" d="100"/>
          <a:sy n="108" d="100"/>
        </p:scale>
        <p:origin x="-171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image" Target="../media/image2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2.png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3.png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.png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5.png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6.png"/></Relationships>
</file>

<file path=ppt/drawings/_rels/vmlDrawing7.v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image" Target="../media/image21.png"/><Relationship Id="rId4" Type="http://schemas.openxmlformats.org/officeDocument/2006/relationships/image" Target="../media/image24.png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Прямоугольник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dirty="0"/>
          </a:p>
        </p:txBody>
      </p:sp>
      <p:sp useBgFill="1">
        <p:nvSpPr>
          <p:cNvPr id="13" name="Скругленный прямоугольник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11.04.2018</a:t>
            </a:fld>
            <a:endParaRPr lang="ru-RU" dirty="0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11.04.2018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9" name="Содержимое 8"/>
          <p:cNvSpPr>
            <a:spLocks noGrp="1"/>
          </p:cNvSpPr>
          <p:nvPr>
            <p:ph sz="quarter" idx="13"/>
          </p:nvPr>
        </p:nvSpPr>
        <p:spPr>
          <a:xfrm>
            <a:off x="-857250" y="642938"/>
            <a:ext cx="914400" cy="9144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ик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dirty="0"/>
          </a:p>
        </p:txBody>
      </p:sp>
      <p:sp useBgFill="1">
        <p:nvSpPr>
          <p:cNvPr id="10" name="Скругленный прямоугольник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11.04.2018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11.04.2018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9" name="Содержимое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11.04.2018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11" name="Содержимое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  <p:transition spd="med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11.04.2018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ransition spd="med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11.04.2018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ransition spd="med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 useBgFill="1">
        <p:nvSpPr>
          <p:cNvPr id="9" name="Скругленный прямоугольник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11.04.2018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  <p:transition spd="med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11.04.2018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11" name="Прямоугольник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3" name="Прямоугольник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dirty="0" smtClean="0"/>
              <a:t>Вставка рисунка</a:t>
            </a:r>
            <a:endParaRPr kumimoji="0" lang="en-US" dirty="0"/>
          </a:p>
        </p:txBody>
      </p:sp>
    </p:spTree>
  </p:cSld>
  <p:clrMapOvr>
    <a:masterClrMapping/>
  </p:clrMapOvr>
  <p:transition spd="med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11.04.2018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ransition spd="med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11.04.2018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dirty="0"/>
          </a:p>
        </p:txBody>
      </p:sp>
      <p:sp useBgFill="1">
        <p:nvSpPr>
          <p:cNvPr id="8" name="Скругленный прямоугольник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11.04.2018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med"/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7" Type="http://schemas.openxmlformats.org/officeDocument/2006/relationships/oleObject" Target="../embeddings/oleObject5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4.bin"/><Relationship Id="rId5" Type="http://schemas.openxmlformats.org/officeDocument/2006/relationships/oleObject" Target="../embeddings/oleObject3.bin"/><Relationship Id="rId4" Type="http://schemas.openxmlformats.org/officeDocument/2006/relationships/oleObject" Target="../embeddings/oleObject2.bin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8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9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5.v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0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6.v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7.vml"/><Relationship Id="rId6" Type="http://schemas.openxmlformats.org/officeDocument/2006/relationships/oleObject" Target="../embeddings/oleObject14.bin"/><Relationship Id="rId5" Type="http://schemas.openxmlformats.org/officeDocument/2006/relationships/oleObject" Target="../embeddings/oleObject13.bin"/><Relationship Id="rId4" Type="http://schemas.openxmlformats.org/officeDocument/2006/relationships/oleObject" Target="../embeddings/oleObject12.bin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dirty="0" smtClean="0"/>
              <a:t>Правила дорожного движения</a:t>
            </a:r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 smtClean="0"/>
              <a:t>Логочас</a:t>
            </a:r>
            <a:endParaRPr lang="ru-RU" dirty="0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582594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Развитие  общей  моторики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914400" y="785794"/>
            <a:ext cx="7772400" cy="5234006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1800" dirty="0" smtClean="0"/>
              <a:t>Все машины по порядку   </a:t>
            </a:r>
            <a:r>
              <a:rPr lang="ru-RU" sz="1800" i="1" dirty="0" smtClean="0"/>
              <a:t>Крутить "руль"  движении по кругу</a:t>
            </a:r>
            <a:endParaRPr lang="ru-RU" sz="1800" dirty="0" smtClean="0"/>
          </a:p>
          <a:p>
            <a:pPr>
              <a:buNone/>
            </a:pPr>
            <a:r>
              <a:rPr lang="ru-RU" sz="1800" dirty="0" smtClean="0"/>
              <a:t>Заезжают на заправку</a:t>
            </a:r>
            <a:endParaRPr lang="ru-RU" sz="1800" b="1" dirty="0" smtClean="0"/>
          </a:p>
          <a:p>
            <a:pPr>
              <a:buNone/>
            </a:pPr>
            <a:r>
              <a:rPr lang="ru-RU" sz="1800" dirty="0" smtClean="0"/>
              <a:t>Бензовоз,  мусоровоз</a:t>
            </a:r>
          </a:p>
          <a:p>
            <a:pPr>
              <a:buNone/>
            </a:pPr>
            <a:r>
              <a:rPr lang="ru-RU" sz="1800" dirty="0" smtClean="0"/>
              <a:t>С молоком молоковоз</a:t>
            </a:r>
          </a:p>
          <a:p>
            <a:pPr>
              <a:buNone/>
            </a:pPr>
            <a:r>
              <a:rPr lang="ru-RU" sz="1800" dirty="0" smtClean="0"/>
              <a:t>С хлебом свежим </a:t>
            </a:r>
            <a:r>
              <a:rPr lang="ru-RU" sz="1800" dirty="0" err="1" smtClean="0"/>
              <a:t>хлебовоз</a:t>
            </a:r>
            <a:endParaRPr lang="ru-RU" sz="1800" dirty="0" smtClean="0"/>
          </a:p>
          <a:p>
            <a:pPr>
              <a:buNone/>
            </a:pPr>
            <a:r>
              <a:rPr lang="ru-RU" sz="1800" dirty="0" smtClean="0"/>
              <a:t>И  тяжелый лесовоз</a:t>
            </a:r>
          </a:p>
          <a:p>
            <a:endParaRPr lang="ru-RU" dirty="0"/>
          </a:p>
        </p:txBody>
      </p:sp>
      <p:graphicFrame>
        <p:nvGraphicFramePr>
          <p:cNvPr id="4" name="Объект 3"/>
          <p:cNvGraphicFramePr>
            <a:graphicFrameLocks noChangeAspect="1"/>
          </p:cNvGraphicFramePr>
          <p:nvPr/>
        </p:nvGraphicFramePr>
        <p:xfrm>
          <a:off x="214282" y="3214686"/>
          <a:ext cx="2735027" cy="1571636"/>
        </p:xfrm>
        <a:graphic>
          <a:graphicData uri="http://schemas.openxmlformats.org/presentationml/2006/ole">
            <p:oleObj spid="_x0000_s2050" name="Точечный рисунок" r:id="rId3" imgW="12317544" imgH="7078063" progId="PBrush">
              <p:embed/>
            </p:oleObj>
          </a:graphicData>
        </a:graphic>
      </p:graphicFrame>
      <p:graphicFrame>
        <p:nvGraphicFramePr>
          <p:cNvPr id="7" name="Объект 6"/>
          <p:cNvGraphicFramePr>
            <a:graphicFrameLocks noChangeAspect="1"/>
          </p:cNvGraphicFramePr>
          <p:nvPr/>
        </p:nvGraphicFramePr>
        <p:xfrm>
          <a:off x="3071802" y="3214686"/>
          <a:ext cx="2794019" cy="1571636"/>
        </p:xfrm>
        <a:graphic>
          <a:graphicData uri="http://schemas.openxmlformats.org/presentationml/2006/ole">
            <p:oleObj spid="_x0000_s2053" name="Точечный рисунок" r:id="rId4" imgW="12193702" imgH="6857143" progId="PBrush">
              <p:embed/>
            </p:oleObj>
          </a:graphicData>
        </a:graphic>
      </p:graphicFrame>
      <p:graphicFrame>
        <p:nvGraphicFramePr>
          <p:cNvPr id="8" name="Объект 7"/>
          <p:cNvGraphicFramePr>
            <a:graphicFrameLocks noChangeAspect="1"/>
          </p:cNvGraphicFramePr>
          <p:nvPr/>
        </p:nvGraphicFramePr>
        <p:xfrm>
          <a:off x="6000760" y="3143248"/>
          <a:ext cx="2793998" cy="1571624"/>
        </p:xfrm>
        <a:graphic>
          <a:graphicData uri="http://schemas.openxmlformats.org/presentationml/2006/ole">
            <p:oleObj spid="_x0000_s2055" name="Точечный рисунок" r:id="rId5" imgW="12193702" imgH="6857143" progId="PBrush">
              <p:embed/>
            </p:oleObj>
          </a:graphicData>
        </a:graphic>
      </p:graphicFrame>
      <p:graphicFrame>
        <p:nvGraphicFramePr>
          <p:cNvPr id="9" name="Объект 8"/>
          <p:cNvGraphicFramePr>
            <a:graphicFrameLocks noChangeAspect="1"/>
          </p:cNvGraphicFramePr>
          <p:nvPr/>
        </p:nvGraphicFramePr>
        <p:xfrm>
          <a:off x="785786" y="4786322"/>
          <a:ext cx="3295060" cy="1952628"/>
        </p:xfrm>
        <a:graphic>
          <a:graphicData uri="http://schemas.openxmlformats.org/presentationml/2006/ole">
            <p:oleObj spid="_x0000_s2056" name="Точечный рисунок" r:id="rId6" imgW="5144218" imgH="3048426" progId="PBrush">
              <p:embed/>
            </p:oleObj>
          </a:graphicData>
        </a:graphic>
      </p:graphicFrame>
      <p:graphicFrame>
        <p:nvGraphicFramePr>
          <p:cNvPr id="10" name="Объект 9"/>
          <p:cNvGraphicFramePr>
            <a:graphicFrameLocks noChangeAspect="1"/>
          </p:cNvGraphicFramePr>
          <p:nvPr/>
        </p:nvGraphicFramePr>
        <p:xfrm>
          <a:off x="4429124" y="4857760"/>
          <a:ext cx="2786082" cy="1857388"/>
        </p:xfrm>
        <a:graphic>
          <a:graphicData uri="http://schemas.openxmlformats.org/presentationml/2006/ole">
            <p:oleObj spid="_x0000_s2057" name="Точечный рисунок" r:id="rId7" imgW="9742857" imgH="6496957" progId="PBrush">
              <p:embed/>
            </p:oleObj>
          </a:graphicData>
        </a:graphic>
      </p:graphicFrame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. Развитие  мелкой моторики.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r>
              <a:rPr lang="ru-RU" dirty="0" smtClean="0"/>
              <a:t>Красный  - он один </a:t>
            </a:r>
            <a:r>
              <a:rPr lang="ru-RU" dirty="0" smtClean="0"/>
              <a:t>такой</a:t>
            </a:r>
            <a:endParaRPr lang="ru-RU" dirty="0" smtClean="0"/>
          </a:p>
          <a:p>
            <a:pPr>
              <a:buNone/>
            </a:pPr>
            <a:r>
              <a:rPr lang="ru-RU" dirty="0" smtClean="0"/>
              <a:t>Не иди,  а только  стой	</a:t>
            </a:r>
          </a:p>
          <a:p>
            <a:pPr>
              <a:buNone/>
            </a:pPr>
            <a:r>
              <a:rPr lang="ru-RU" dirty="0" smtClean="0"/>
              <a:t>Желтый - все еще стоим   	</a:t>
            </a:r>
            <a:endParaRPr lang="ru-RU" i="1" dirty="0" smtClean="0"/>
          </a:p>
          <a:p>
            <a:pPr>
              <a:buNone/>
            </a:pPr>
            <a:r>
              <a:rPr lang="ru-RU" dirty="0" smtClean="0"/>
              <a:t>И </a:t>
            </a:r>
            <a:r>
              <a:rPr lang="ru-RU" dirty="0" smtClean="0"/>
              <a:t>внимательно глядим</a:t>
            </a:r>
          </a:p>
          <a:p>
            <a:pPr>
              <a:buNone/>
            </a:pPr>
            <a:r>
              <a:rPr lang="ru-RU" dirty="0" smtClean="0"/>
              <a:t>А зеленые - подмигнет 	</a:t>
            </a:r>
          </a:p>
          <a:p>
            <a:pPr>
              <a:buNone/>
            </a:pPr>
            <a:r>
              <a:rPr lang="ru-RU" dirty="0" smtClean="0"/>
              <a:t>И свободен </a:t>
            </a:r>
            <a:r>
              <a:rPr lang="ru-RU" dirty="0" smtClean="0"/>
              <a:t>переход</a:t>
            </a:r>
            <a:endParaRPr lang="ru-RU" dirty="0" smtClean="0"/>
          </a:p>
          <a:p>
            <a:endParaRPr lang="ru-RU" dirty="0"/>
          </a:p>
        </p:txBody>
      </p:sp>
      <p:pic>
        <p:nvPicPr>
          <p:cNvPr id="25602" name="Picture 2" descr="http://rulibs.com/ru_zar/child_education/krupenchuk/0/img_95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29190" y="1357298"/>
            <a:ext cx="1640152" cy="1143008"/>
          </a:xfrm>
          <a:prstGeom prst="rect">
            <a:avLst/>
          </a:prstGeom>
          <a:noFill/>
        </p:spPr>
      </p:pic>
      <p:pic>
        <p:nvPicPr>
          <p:cNvPr id="25604" name="Picture 4" descr="http://poznayka.org/baza1/1891822300849.files/image22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072330" y="2500306"/>
            <a:ext cx="1066800" cy="971551"/>
          </a:xfrm>
          <a:prstGeom prst="rect">
            <a:avLst/>
          </a:prstGeom>
          <a:noFill/>
        </p:spPr>
      </p:pic>
      <p:pic>
        <p:nvPicPr>
          <p:cNvPr id="25606" name="Picture 6" descr="http://chitalochka-ru.ru/wp-content/uploads/2011/11/idet-po-parte-chelovek-mal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857752" y="3071810"/>
            <a:ext cx="1619250" cy="1428750"/>
          </a:xfrm>
          <a:prstGeom prst="rect">
            <a:avLst/>
          </a:prstGeom>
          <a:noFill/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  Развитие   артикуляционной  моторики.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ru-RU" dirty="0" smtClean="0"/>
              <a:t>Выполнять и показывать любимое артикуляционное упражнение"</a:t>
            </a:r>
          </a:p>
          <a:p>
            <a:r>
              <a:rPr lang="ru-RU" dirty="0" smtClean="0"/>
              <a:t> Д/И "Какая машинка дальше уедет" </a:t>
            </a:r>
          </a:p>
          <a:p>
            <a:pPr>
              <a:buNone/>
            </a:pPr>
            <a:r>
              <a:rPr lang="ru-RU" dirty="0" smtClean="0"/>
              <a:t>    Дуть на игрушечные машинки</a:t>
            </a:r>
          </a:p>
          <a:p>
            <a:endParaRPr lang="ru-RU" dirty="0"/>
          </a:p>
        </p:txBody>
      </p:sp>
      <p:pic>
        <p:nvPicPr>
          <p:cNvPr id="24580" name="Picture 4" descr="http://www.v3toys.ru/kiwi-public-data/Kiwi_Img/57a9a05dcfadc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28794" y="3571876"/>
            <a:ext cx="2688151" cy="2071702"/>
          </a:xfrm>
          <a:prstGeom prst="rect">
            <a:avLst/>
          </a:prstGeom>
          <a:noFill/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 </a:t>
            </a:r>
            <a:r>
              <a:rPr lang="ru-RU" dirty="0" smtClean="0"/>
              <a:t>Д\И "Доскажи словечко"  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sz="2000" dirty="0" smtClean="0"/>
              <a:t>Послушай </a:t>
            </a:r>
            <a:r>
              <a:rPr lang="ru-RU" sz="2000" dirty="0" smtClean="0"/>
              <a:t>стихотворение и добавь нужное слово. </a:t>
            </a:r>
            <a:endParaRPr lang="ru-RU" sz="2000" dirty="0" smtClean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71406" y="1447800"/>
            <a:ext cx="9072594" cy="4572000"/>
          </a:xfrm>
        </p:spPr>
        <p:txBody>
          <a:bodyPr numCol="3">
            <a:noAutofit/>
          </a:bodyPr>
          <a:lstStyle/>
          <a:p>
            <a:pPr marL="144000" indent="0">
              <a:buNone/>
            </a:pPr>
            <a:r>
              <a:rPr lang="ru-RU" sz="1400" dirty="0" smtClean="0"/>
              <a:t>1. </a:t>
            </a:r>
            <a:r>
              <a:rPr lang="ru-RU" sz="2800" dirty="0" smtClean="0"/>
              <a:t>Эту ленту не возьмешь</a:t>
            </a:r>
          </a:p>
          <a:p>
            <a:pPr marL="144000" indent="0">
              <a:buNone/>
            </a:pPr>
            <a:r>
              <a:rPr lang="ru-RU" sz="2800" dirty="0" smtClean="0"/>
              <a:t> И в косичку не вплетешь. </a:t>
            </a:r>
          </a:p>
          <a:p>
            <a:pPr marL="144000" indent="0">
              <a:buNone/>
            </a:pPr>
            <a:r>
              <a:rPr lang="ru-RU" sz="2800" dirty="0" smtClean="0"/>
              <a:t>На земле она лежит, </a:t>
            </a:r>
          </a:p>
          <a:p>
            <a:pPr marL="144000" indent="0">
              <a:buNone/>
            </a:pPr>
            <a:r>
              <a:rPr lang="ru-RU" sz="2800" dirty="0" smtClean="0"/>
              <a:t>Транспорт вдоль по ней бежит. </a:t>
            </a:r>
          </a:p>
          <a:p>
            <a:pPr marL="144000" indent="0">
              <a:buNone/>
            </a:pPr>
            <a:endParaRPr lang="ru-RU" sz="1400" dirty="0" smtClean="0"/>
          </a:p>
        </p:txBody>
      </p:sp>
      <p:sp>
        <p:nvSpPr>
          <p:cNvPr id="4" name="Прямоугольник 3"/>
          <p:cNvSpPr/>
          <p:nvPr/>
        </p:nvSpPr>
        <p:spPr>
          <a:xfrm>
            <a:off x="2286000" y="3105835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ru-RU" dirty="0"/>
          </a:p>
        </p:txBody>
      </p:sp>
      <p:pic>
        <p:nvPicPr>
          <p:cNvPr id="26627" name="Picture 3" descr="http://nibler.ru/uploads/users/2015-03-26/dorogi-krasivye-krasivye-fotografii-neobychnye-fotografii_1283515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14678" y="3000372"/>
            <a:ext cx="4825080" cy="3214710"/>
          </a:xfrm>
          <a:prstGeom prst="rect">
            <a:avLst/>
          </a:prstGeom>
          <a:noFill/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66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66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144000" indent="0">
              <a:buNone/>
            </a:pPr>
            <a:r>
              <a:rPr lang="ru-RU" sz="2800" dirty="0" smtClean="0"/>
              <a:t>2. Никогда я не сплю, </a:t>
            </a:r>
          </a:p>
          <a:p>
            <a:pPr marL="144000" indent="0">
              <a:buNone/>
            </a:pPr>
            <a:r>
              <a:rPr lang="ru-RU" sz="2800" dirty="0" smtClean="0"/>
              <a:t>На дорогу смотрю. </a:t>
            </a:r>
          </a:p>
          <a:p>
            <a:pPr marL="144000" indent="0">
              <a:buNone/>
            </a:pPr>
            <a:r>
              <a:rPr lang="ru-RU" sz="2800" dirty="0" smtClean="0"/>
              <a:t>Подскажу, когда стоять, </a:t>
            </a:r>
          </a:p>
          <a:p>
            <a:pPr marL="144000" indent="0">
              <a:buNone/>
            </a:pPr>
            <a:r>
              <a:rPr lang="ru-RU" sz="2800" dirty="0" smtClean="0"/>
              <a:t>Когда движенье начинать. </a:t>
            </a:r>
          </a:p>
          <a:p>
            <a:endParaRPr lang="ru-RU" dirty="0"/>
          </a:p>
        </p:txBody>
      </p:sp>
      <p:graphicFrame>
        <p:nvGraphicFramePr>
          <p:cNvPr id="5" name="Содержимое 4"/>
          <p:cNvGraphicFramePr>
            <a:graphicFrameLocks noChangeAspect="1"/>
          </p:cNvGraphicFramePr>
          <p:nvPr>
            <p:ph sz="quarter" idx="13"/>
          </p:nvPr>
        </p:nvGraphicFramePr>
        <p:xfrm>
          <a:off x="2214546" y="3714752"/>
          <a:ext cx="4500594" cy="2848491"/>
        </p:xfrm>
        <a:graphic>
          <a:graphicData uri="http://schemas.openxmlformats.org/presentationml/2006/ole">
            <p:oleObj spid="_x0000_s19458" name="Точечный рисунок" r:id="rId3" imgW="7621064" imgH="4819048" progId="PBrush">
              <p:embed/>
            </p:oleObj>
          </a:graphicData>
        </a:graphic>
      </p:graphicFrame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144000" indent="0">
              <a:buNone/>
            </a:pPr>
            <a:r>
              <a:rPr lang="ru-RU" sz="2800" dirty="0" smtClean="0"/>
              <a:t> 3. Тут машина не пойдет. </a:t>
            </a:r>
          </a:p>
          <a:p>
            <a:pPr marL="144000" indent="0">
              <a:buNone/>
            </a:pPr>
            <a:r>
              <a:rPr lang="ru-RU" sz="2800" dirty="0" smtClean="0"/>
              <a:t>Главный здесь – пешеход. </a:t>
            </a:r>
          </a:p>
          <a:p>
            <a:pPr marL="144000" indent="0">
              <a:buNone/>
            </a:pPr>
            <a:r>
              <a:rPr lang="ru-RU" sz="2800" dirty="0" smtClean="0"/>
              <a:t>Что друг другу не мешать, </a:t>
            </a:r>
          </a:p>
          <a:p>
            <a:pPr marL="144000" indent="0">
              <a:buNone/>
            </a:pPr>
            <a:r>
              <a:rPr lang="ru-RU" sz="2800" dirty="0" smtClean="0"/>
              <a:t>Нужно справа путь держать. </a:t>
            </a:r>
          </a:p>
          <a:p>
            <a:endParaRPr lang="ru-RU" dirty="0"/>
          </a:p>
        </p:txBody>
      </p:sp>
      <p:graphicFrame>
        <p:nvGraphicFramePr>
          <p:cNvPr id="5" name="Содержимое 4"/>
          <p:cNvGraphicFramePr>
            <a:graphicFrameLocks noChangeAspect="1"/>
          </p:cNvGraphicFramePr>
          <p:nvPr>
            <p:ph sz="quarter" idx="13"/>
          </p:nvPr>
        </p:nvGraphicFramePr>
        <p:xfrm>
          <a:off x="3000364" y="3643314"/>
          <a:ext cx="3429018" cy="2965122"/>
        </p:xfrm>
        <a:graphic>
          <a:graphicData uri="http://schemas.openxmlformats.org/presentationml/2006/ole">
            <p:oleObj spid="_x0000_s20482" name="Точечный рисунок" r:id="rId3" imgW="9742857" imgH="8430802" progId="PBrush">
              <p:embed/>
            </p:oleObj>
          </a:graphicData>
        </a:graphic>
      </p:graphicFrame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144000" indent="0">
              <a:buNone/>
            </a:pPr>
            <a:r>
              <a:rPr lang="ru-RU" sz="2800" dirty="0" smtClean="0"/>
              <a:t>4.Что за транспорт такой  </a:t>
            </a:r>
          </a:p>
          <a:p>
            <a:pPr marL="144000" indent="0">
              <a:buNone/>
            </a:pPr>
            <a:r>
              <a:rPr lang="ru-RU" sz="2800" dirty="0" smtClean="0"/>
              <a:t>Что везет тебя домой. </a:t>
            </a:r>
          </a:p>
          <a:p>
            <a:pPr marL="144000" indent="0">
              <a:buNone/>
            </a:pPr>
            <a:r>
              <a:rPr lang="ru-RU" sz="2800" dirty="0" smtClean="0"/>
              <a:t> Он бежит туда-сюда, </a:t>
            </a:r>
          </a:p>
          <a:p>
            <a:pPr marL="144000" indent="0">
              <a:buNone/>
            </a:pPr>
            <a:r>
              <a:rPr lang="ru-RU" sz="2800" dirty="0" smtClean="0"/>
              <a:t>Упираясь в провода. </a:t>
            </a:r>
          </a:p>
          <a:p>
            <a:endParaRPr lang="ru-RU" dirty="0"/>
          </a:p>
        </p:txBody>
      </p:sp>
      <p:graphicFrame>
        <p:nvGraphicFramePr>
          <p:cNvPr id="5" name="Содержимое 4"/>
          <p:cNvGraphicFramePr>
            <a:graphicFrameLocks noChangeAspect="1"/>
          </p:cNvGraphicFramePr>
          <p:nvPr>
            <p:ph sz="quarter" idx="13"/>
          </p:nvPr>
        </p:nvGraphicFramePr>
        <p:xfrm>
          <a:off x="1285852" y="3500438"/>
          <a:ext cx="5581650" cy="2927350"/>
        </p:xfrm>
        <a:graphic>
          <a:graphicData uri="http://schemas.openxmlformats.org/presentationml/2006/ole">
            <p:oleObj spid="_x0000_s21506" name="Точечный рисунок" r:id="rId3" imgW="11428571" imgH="5990476" progId="PBrush">
              <p:embed/>
            </p:oleObj>
          </a:graphicData>
        </a:graphic>
      </p:graphicFrame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144000" indent="0">
              <a:buNone/>
            </a:pPr>
            <a:r>
              <a:rPr lang="ru-RU" sz="2800" dirty="0" smtClean="0"/>
              <a:t>5. На обочинах стоят, </a:t>
            </a:r>
          </a:p>
          <a:p>
            <a:pPr marL="144000" indent="0">
              <a:buNone/>
            </a:pPr>
            <a:r>
              <a:rPr lang="ru-RU" sz="2800" dirty="0" smtClean="0"/>
              <a:t>Молча с нами говорят.</a:t>
            </a:r>
          </a:p>
          <a:p>
            <a:pPr marL="144000" indent="0">
              <a:buNone/>
            </a:pPr>
            <a:r>
              <a:rPr lang="ru-RU" sz="2800" dirty="0" smtClean="0"/>
              <a:t> Всем готовы помогать. </a:t>
            </a:r>
          </a:p>
          <a:p>
            <a:pPr marL="144000" indent="0">
              <a:buNone/>
            </a:pPr>
            <a:r>
              <a:rPr lang="ru-RU" sz="2800" dirty="0" smtClean="0"/>
              <a:t>Главное – их понимать.</a:t>
            </a:r>
          </a:p>
          <a:p>
            <a:endParaRPr lang="ru-RU" dirty="0"/>
          </a:p>
        </p:txBody>
      </p:sp>
      <p:graphicFrame>
        <p:nvGraphicFramePr>
          <p:cNvPr id="5" name="Содержимое 4"/>
          <p:cNvGraphicFramePr>
            <a:graphicFrameLocks noChangeAspect="1"/>
          </p:cNvGraphicFramePr>
          <p:nvPr>
            <p:ph sz="quarter" idx="13"/>
          </p:nvPr>
        </p:nvGraphicFramePr>
        <p:xfrm>
          <a:off x="2285984" y="3571876"/>
          <a:ext cx="4703762" cy="2646363"/>
        </p:xfrm>
        <a:graphic>
          <a:graphicData uri="http://schemas.openxmlformats.org/presentationml/2006/ole">
            <p:oleObj spid="_x0000_s22530" name="Точечный рисунок" r:id="rId3" imgW="12193702" imgH="6857143" progId="PBrush">
              <p:embed/>
            </p:oleObj>
          </a:graphicData>
        </a:graphic>
      </p:graphicFrame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144000" indent="0">
              <a:buNone/>
            </a:pPr>
            <a:r>
              <a:rPr lang="ru-RU" sz="2800" dirty="0" smtClean="0"/>
              <a:t>6. Под ногами у Сережки</a:t>
            </a:r>
          </a:p>
          <a:p>
            <a:pPr marL="144000" indent="0">
              <a:buNone/>
            </a:pPr>
            <a:r>
              <a:rPr lang="ru-RU" sz="2800" dirty="0" smtClean="0"/>
              <a:t> Полосатая дорожка. </a:t>
            </a:r>
          </a:p>
          <a:p>
            <a:pPr marL="144000" indent="0">
              <a:buNone/>
            </a:pPr>
            <a:r>
              <a:rPr lang="ru-RU" sz="2800" dirty="0" smtClean="0"/>
              <a:t>Смело он по ней идет, </a:t>
            </a:r>
          </a:p>
          <a:p>
            <a:pPr marL="144000" indent="0">
              <a:buNone/>
            </a:pPr>
            <a:r>
              <a:rPr lang="ru-RU" sz="2800" dirty="0" smtClean="0"/>
              <a:t>А за ним и весь народ. </a:t>
            </a:r>
          </a:p>
          <a:p>
            <a:endParaRPr lang="ru-RU" dirty="0"/>
          </a:p>
        </p:txBody>
      </p:sp>
      <p:graphicFrame>
        <p:nvGraphicFramePr>
          <p:cNvPr id="5" name="Содержимое 4"/>
          <p:cNvGraphicFramePr>
            <a:graphicFrameLocks noChangeAspect="1"/>
          </p:cNvGraphicFramePr>
          <p:nvPr>
            <p:ph sz="quarter" idx="13"/>
          </p:nvPr>
        </p:nvGraphicFramePr>
        <p:xfrm>
          <a:off x="2643174" y="3643314"/>
          <a:ext cx="3109912" cy="2551112"/>
        </p:xfrm>
        <a:graphic>
          <a:graphicData uri="http://schemas.openxmlformats.org/presentationml/2006/ole">
            <p:oleObj spid="_x0000_s23554" name="Точечный рисунок" r:id="rId3" imgW="2857899" imgH="2343477" progId="PBrush">
              <p:embed/>
            </p:oleObj>
          </a:graphicData>
        </a:graphic>
      </p:graphicFrame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368280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914400" y="857232"/>
            <a:ext cx="7772400" cy="5162568"/>
          </a:xfrm>
        </p:spPr>
        <p:txBody>
          <a:bodyPr/>
          <a:lstStyle/>
          <a:p>
            <a:pPr marL="144000" indent="0">
              <a:buNone/>
            </a:pPr>
            <a:r>
              <a:rPr lang="ru-RU" sz="2800" dirty="0" smtClean="0"/>
              <a:t>7. Две дороги долго шли</a:t>
            </a:r>
          </a:p>
          <a:p>
            <a:pPr marL="144000" indent="0">
              <a:buNone/>
            </a:pPr>
            <a:r>
              <a:rPr lang="ru-RU" sz="2800" dirty="0" smtClean="0"/>
              <a:t> И друг к дружке подошли. </a:t>
            </a:r>
          </a:p>
          <a:p>
            <a:pPr marL="144000" indent="0">
              <a:buNone/>
            </a:pPr>
            <a:r>
              <a:rPr lang="ru-RU" sz="2800" dirty="0" smtClean="0"/>
              <a:t>Ссориться не стали,</a:t>
            </a:r>
          </a:p>
          <a:p>
            <a:pPr marL="144000" indent="0">
              <a:buNone/>
            </a:pPr>
            <a:r>
              <a:rPr lang="ru-RU" sz="2800" dirty="0" smtClean="0"/>
              <a:t>Пересеклись и дальше побежали.</a:t>
            </a:r>
          </a:p>
          <a:p>
            <a:pPr marL="144000" indent="0">
              <a:buNone/>
            </a:pPr>
            <a:r>
              <a:rPr lang="ru-RU" sz="2800" dirty="0" smtClean="0"/>
              <a:t>Что это за место, Всем нам интересно. </a:t>
            </a:r>
          </a:p>
          <a:p>
            <a:endParaRPr lang="ru-RU" dirty="0"/>
          </a:p>
        </p:txBody>
      </p:sp>
      <p:sp>
        <p:nvSpPr>
          <p:cNvPr id="4" name="Содержимое 3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6626" name="Picture 2" descr="https://www.metod-kopilka.ru/images/doc/52/47628/hello_html_2e0f428b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43042" y="3429000"/>
            <a:ext cx="4038011" cy="2857544"/>
          </a:xfrm>
          <a:prstGeom prst="rect">
            <a:avLst/>
          </a:prstGeom>
          <a:noFill/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144000" indent="0">
              <a:buNone/>
            </a:pPr>
            <a:r>
              <a:rPr lang="ru-RU" sz="2800" dirty="0" smtClean="0"/>
              <a:t>8. Наш автобус ехал-ехал,</a:t>
            </a:r>
          </a:p>
          <a:p>
            <a:pPr marL="144000" indent="0">
              <a:buNone/>
            </a:pPr>
            <a:r>
              <a:rPr lang="ru-RU" sz="2800" dirty="0" smtClean="0"/>
              <a:t> И к </a:t>
            </a:r>
            <a:r>
              <a:rPr lang="ru-RU" sz="2800" dirty="0" err="1" smtClean="0"/>
              <a:t>площадочке</a:t>
            </a:r>
            <a:r>
              <a:rPr lang="ru-RU" sz="2800" dirty="0" smtClean="0"/>
              <a:t> подъехал.</a:t>
            </a:r>
          </a:p>
          <a:p>
            <a:pPr marL="144000" indent="0">
              <a:buNone/>
            </a:pPr>
            <a:r>
              <a:rPr lang="ru-RU" sz="2800" dirty="0" smtClean="0"/>
              <a:t>А на ней народ скучает</a:t>
            </a:r>
          </a:p>
          <a:p>
            <a:pPr marL="144000" indent="0">
              <a:buNone/>
            </a:pPr>
            <a:r>
              <a:rPr lang="ru-RU" sz="2800" dirty="0" smtClean="0"/>
              <a:t>Молча транспорт ожидает. </a:t>
            </a:r>
          </a:p>
          <a:p>
            <a:endParaRPr lang="ru-RU" dirty="0"/>
          </a:p>
        </p:txBody>
      </p:sp>
      <p:sp>
        <p:nvSpPr>
          <p:cNvPr id="4" name="Содержимое 3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7650" name="Picture 2" descr="https://d2gg9evh47fn9z.cloudfront.net/800px_COLOURBOX732892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71670" y="3571876"/>
            <a:ext cx="3989394" cy="3071834"/>
          </a:xfrm>
          <a:prstGeom prst="rect">
            <a:avLst/>
          </a:prstGeom>
          <a:noFill/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144000" indent="0">
              <a:buNone/>
            </a:pPr>
            <a:r>
              <a:rPr lang="ru-RU" sz="2800" dirty="0" smtClean="0"/>
              <a:t>9. Двух колес ему хватает,</a:t>
            </a:r>
          </a:p>
          <a:p>
            <a:pPr marL="144000" indent="0">
              <a:buNone/>
            </a:pPr>
            <a:r>
              <a:rPr lang="ru-RU" sz="2800" dirty="0" smtClean="0"/>
              <a:t>И мотор не подкачает.</a:t>
            </a:r>
          </a:p>
          <a:p>
            <a:pPr marL="144000" indent="0">
              <a:buNone/>
            </a:pPr>
            <a:r>
              <a:rPr lang="ru-RU" sz="2800" dirty="0" smtClean="0"/>
              <a:t> Нужно только завести – </a:t>
            </a:r>
          </a:p>
          <a:p>
            <a:pPr marL="144000" indent="0">
              <a:buNone/>
            </a:pPr>
            <a:r>
              <a:rPr lang="ru-RU" sz="2800" dirty="0" smtClean="0"/>
              <a:t>И счастливого пути! </a:t>
            </a:r>
          </a:p>
          <a:p>
            <a:endParaRPr lang="ru-RU" dirty="0"/>
          </a:p>
        </p:txBody>
      </p:sp>
      <p:sp>
        <p:nvSpPr>
          <p:cNvPr id="4" name="Содержимое 3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8674" name="Picture 2" descr="http://more-cliparts.net/images/E6ipG84cE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71736" y="3500438"/>
            <a:ext cx="3000396" cy="2951640"/>
          </a:xfrm>
          <a:prstGeom prst="rect">
            <a:avLst/>
          </a:prstGeom>
          <a:noFill/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86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86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914400" y="571480"/>
            <a:ext cx="7772400" cy="5448320"/>
          </a:xfrm>
        </p:spPr>
        <p:txBody>
          <a:bodyPr/>
          <a:lstStyle/>
          <a:p>
            <a:pPr marL="144000" indent="0">
              <a:buNone/>
            </a:pPr>
            <a:r>
              <a:rPr lang="ru-RU" sz="2800" dirty="0" smtClean="0"/>
              <a:t>10. Это что за магазин? </a:t>
            </a:r>
          </a:p>
          <a:p>
            <a:pPr marL="144000" indent="0">
              <a:buNone/>
            </a:pPr>
            <a:r>
              <a:rPr lang="ru-RU" sz="2800" dirty="0" smtClean="0"/>
              <a:t>Продается в нем бензин.</a:t>
            </a:r>
          </a:p>
          <a:p>
            <a:pPr marL="144000" indent="0">
              <a:buNone/>
            </a:pPr>
            <a:r>
              <a:rPr lang="ru-RU" sz="2800" dirty="0" smtClean="0"/>
              <a:t> Вот машина подъезжает,</a:t>
            </a:r>
          </a:p>
          <a:p>
            <a:pPr marL="144000" indent="0">
              <a:buNone/>
            </a:pPr>
            <a:r>
              <a:rPr lang="ru-RU" sz="2800" dirty="0" smtClean="0"/>
              <a:t> Полный бак им заливает.</a:t>
            </a:r>
          </a:p>
          <a:p>
            <a:pPr marL="144000" indent="0">
              <a:buNone/>
            </a:pPr>
            <a:r>
              <a:rPr lang="ru-RU" sz="2800" dirty="0" smtClean="0"/>
              <a:t> Завелась и побежала. </a:t>
            </a:r>
          </a:p>
          <a:p>
            <a:pPr marL="144000" indent="0">
              <a:buNone/>
            </a:pPr>
            <a:r>
              <a:rPr lang="ru-RU" sz="2800" dirty="0" smtClean="0"/>
              <a:t>Чтоб другая подъезжала. </a:t>
            </a:r>
          </a:p>
          <a:p>
            <a:endParaRPr lang="ru-RU" dirty="0"/>
          </a:p>
        </p:txBody>
      </p:sp>
      <p:sp>
        <p:nvSpPr>
          <p:cNvPr id="4" name="Содержимое 3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9698" name="Picture 2" descr="https://i.ytimg.com/vi/Inx-DGrdXgI/maxresdefault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00166" y="3714752"/>
            <a:ext cx="4953034" cy="2786082"/>
          </a:xfrm>
          <a:prstGeom prst="rect">
            <a:avLst/>
          </a:prstGeom>
          <a:noFill/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96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96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274638"/>
            <a:ext cx="6800872" cy="82528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571472" y="142852"/>
            <a:ext cx="8115328" cy="6500858"/>
          </a:xfrm>
        </p:spPr>
        <p:txBody>
          <a:bodyPr>
            <a:normAutofit/>
          </a:bodyPr>
          <a:lstStyle/>
          <a:p>
            <a:r>
              <a:rPr lang="ru-RU" dirty="0" smtClean="0"/>
              <a:t>Д/И "Длинные слова" Найди на картинке и произнеси перекресток, регулировщик, стеклоочиститель , пассажир</a:t>
            </a:r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r>
              <a:rPr lang="ru-RU" dirty="0" smtClean="0"/>
              <a:t>Д/И "Светофор" Услышать слова, начинающееся на мягкий согласный  и поднять зеленый кружок</a:t>
            </a:r>
          </a:p>
          <a:p>
            <a:endParaRPr lang="ru-RU" dirty="0"/>
          </a:p>
        </p:txBody>
      </p:sp>
      <p:graphicFrame>
        <p:nvGraphicFramePr>
          <p:cNvPr id="4" name="Объект 3"/>
          <p:cNvGraphicFramePr>
            <a:graphicFrameLocks noChangeAspect="1"/>
          </p:cNvGraphicFramePr>
          <p:nvPr/>
        </p:nvGraphicFramePr>
        <p:xfrm>
          <a:off x="1071538" y="1500174"/>
          <a:ext cx="2618298" cy="1857388"/>
        </p:xfrm>
        <a:graphic>
          <a:graphicData uri="http://schemas.openxmlformats.org/presentationml/2006/ole">
            <p:oleObj spid="_x0000_s1026" name="Точечный рисунок" r:id="rId3" imgW="6714286" imgH="4761905" progId="PBrush">
              <p:embed/>
            </p:oleObj>
          </a:graphicData>
        </a:graphic>
      </p:graphicFrame>
      <p:graphicFrame>
        <p:nvGraphicFramePr>
          <p:cNvPr id="5" name="Объект 4"/>
          <p:cNvGraphicFramePr>
            <a:graphicFrameLocks noChangeAspect="1"/>
          </p:cNvGraphicFramePr>
          <p:nvPr/>
        </p:nvGraphicFramePr>
        <p:xfrm>
          <a:off x="3786182" y="1428736"/>
          <a:ext cx="2050556" cy="1857388"/>
        </p:xfrm>
        <a:graphic>
          <a:graphicData uri="http://schemas.openxmlformats.org/presentationml/2006/ole">
            <p:oleObj spid="_x0000_s1027" name="Точечный рисунок" r:id="rId4" imgW="2629267" imgH="2381582" progId="PBrush">
              <p:embed/>
            </p:oleObj>
          </a:graphicData>
        </a:graphic>
      </p:graphicFrame>
      <p:graphicFrame>
        <p:nvGraphicFramePr>
          <p:cNvPr id="6" name="Объект 5"/>
          <p:cNvGraphicFramePr>
            <a:graphicFrameLocks noChangeAspect="1"/>
          </p:cNvGraphicFramePr>
          <p:nvPr/>
        </p:nvGraphicFramePr>
        <p:xfrm>
          <a:off x="6072198" y="1428736"/>
          <a:ext cx="2170268" cy="1714512"/>
        </p:xfrm>
        <a:graphic>
          <a:graphicData uri="http://schemas.openxmlformats.org/presentationml/2006/ole">
            <p:oleObj spid="_x0000_s1028" name="Точечный рисунок" r:id="rId5" imgW="2857899" imgH="2257740" progId="PBrush">
              <p:embed/>
            </p:oleObj>
          </a:graphicData>
        </a:graphic>
      </p:graphicFrame>
      <p:graphicFrame>
        <p:nvGraphicFramePr>
          <p:cNvPr id="7" name="Объект 6"/>
          <p:cNvGraphicFramePr>
            <a:graphicFrameLocks noChangeAspect="1"/>
          </p:cNvGraphicFramePr>
          <p:nvPr/>
        </p:nvGraphicFramePr>
        <p:xfrm>
          <a:off x="2928926" y="3500438"/>
          <a:ext cx="3109059" cy="1976431"/>
        </p:xfrm>
        <a:graphic>
          <a:graphicData uri="http://schemas.openxmlformats.org/presentationml/2006/ole">
            <p:oleObj spid="_x0000_s1029" name="Точечный рисунок" r:id="rId6" imgW="9142857" imgH="5811061" progId="PBrush">
              <p:embed/>
            </p:oleObj>
          </a:graphicData>
        </a:graphic>
      </p:graphicFrame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Развитие  лексико-грамматического строя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Д/И " Один-много" знак, дорога, пешеход, остановка, водитель</a:t>
            </a:r>
          </a:p>
          <a:p>
            <a:r>
              <a:rPr lang="ru-RU" dirty="0" smtClean="0"/>
              <a:t>Д/И "Он в семье чужой" </a:t>
            </a:r>
          </a:p>
          <a:p>
            <a:pPr>
              <a:buFont typeface="Wingdings" pitchFamily="2" charset="2"/>
              <a:buChar char="v"/>
            </a:pPr>
            <a:r>
              <a:rPr lang="ru-RU" dirty="0" smtClean="0"/>
              <a:t>знак, значок, злак</a:t>
            </a:r>
          </a:p>
          <a:p>
            <a:pPr>
              <a:buFont typeface="Wingdings" pitchFamily="2" charset="2"/>
              <a:buChar char="v"/>
            </a:pPr>
            <a:r>
              <a:rPr lang="ru-RU" dirty="0" smtClean="0"/>
              <a:t>дорога, подарок, дорожный</a:t>
            </a:r>
          </a:p>
          <a:p>
            <a:r>
              <a:rPr lang="ru-RU" dirty="0" smtClean="0"/>
              <a:t>Д/И "Скажи наоборот"</a:t>
            </a:r>
            <a:r>
              <a:rPr lang="ru-RU" i="1" dirty="0" smtClean="0"/>
              <a:t/>
            </a:r>
            <a:br>
              <a:rPr lang="ru-RU" i="1" dirty="0" smtClean="0"/>
            </a:br>
            <a:r>
              <a:rPr lang="ru-RU" dirty="0" smtClean="0"/>
              <a:t>Подъехал – отъехал, въехал – съехал, заехал – выехал, укатил – прикатил, уехал – приехал, подошёл – отошёл, пришёл – ушёл, зашёл - вышел </a:t>
            </a:r>
          </a:p>
          <a:p>
            <a:endParaRPr lang="ru-RU" dirty="0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Развитие  связной речи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type="body" sz="half" idx="2"/>
          </p:nvPr>
        </p:nvSpPr>
        <p:spPr>
          <a:xfrm>
            <a:off x="1285852" y="5500702"/>
            <a:ext cx="7315200" cy="685800"/>
          </a:xfrm>
        </p:spPr>
        <p:txBody>
          <a:bodyPr/>
          <a:lstStyle/>
          <a:p>
            <a:r>
              <a:rPr lang="ru-RU" dirty="0" smtClean="0"/>
              <a:t>Н  Калинина Как ребята улицу переходили.</a:t>
            </a:r>
          </a:p>
          <a:p>
            <a:r>
              <a:rPr lang="ru-RU" dirty="0" smtClean="0"/>
              <a:t>М. Ильин "Машины на нашей улице"</a:t>
            </a:r>
          </a:p>
          <a:p>
            <a:endParaRPr lang="ru-RU" dirty="0"/>
          </a:p>
        </p:txBody>
      </p:sp>
      <p:pic>
        <p:nvPicPr>
          <p:cNvPr id="1028" name="Picture 4" descr="http://www.libex.ru/img/x/07/16/6758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8" y="214290"/>
            <a:ext cx="3200400" cy="4267200"/>
          </a:xfrm>
          <a:prstGeom prst="rect">
            <a:avLst/>
          </a:prstGeom>
          <a:noFill/>
        </p:spPr>
      </p:pic>
      <p:pic>
        <p:nvPicPr>
          <p:cNvPr id="1030" name="Picture 6" descr="https://ruslib.net/img/8955/i_018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000496" y="1214422"/>
            <a:ext cx="4286250" cy="2743201"/>
          </a:xfrm>
          <a:prstGeom prst="rect">
            <a:avLst/>
          </a:prstGeom>
          <a:noFill/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праведливость">
  <a:themeElements>
    <a:clrScheme name="Справедливость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Городская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eorgia"/>
        <a:ea typeface=""/>
        <a:cs typeface=""/>
        <a:font script="Jpan" typeface="HG明朝B"/>
        <a:font script="Hang" typeface="맑은 고딕"/>
        <a:font script="Hans" typeface="宋体"/>
        <a:font script="Hant" typeface="新細明體"/>
        <a:font script="Arab" typeface="Arial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Изящная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97</TotalTime>
  <Words>394</Words>
  <PresentationFormat>Экран (4:3)</PresentationFormat>
  <Paragraphs>84</Paragraphs>
  <Slides>17</Slides>
  <Notes>0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19" baseType="lpstr">
      <vt:lpstr>Справедливость</vt:lpstr>
      <vt:lpstr>Точечный рисунок</vt:lpstr>
      <vt:lpstr>Логочас</vt:lpstr>
      <vt:lpstr>Развитие  общей  моторики</vt:lpstr>
      <vt:lpstr>. Развитие  мелкой моторики. </vt:lpstr>
      <vt:lpstr>           Развитие   артикуляционной  моторики.</vt:lpstr>
      <vt:lpstr>      Д\И "Доскажи словечко"   Послушай стихотворение и добавь нужное слово. 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Развитие  лексико-грамматического строя</vt:lpstr>
      <vt:lpstr>Развитие  связной речи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Логочас</dc:title>
  <dc:creator>Лиза</dc:creator>
  <cp:lastModifiedBy>Лиза</cp:lastModifiedBy>
  <cp:revision>15</cp:revision>
  <dcterms:created xsi:type="dcterms:W3CDTF">2018-03-27T04:52:37Z</dcterms:created>
  <dcterms:modified xsi:type="dcterms:W3CDTF">2018-04-11T04:11:30Z</dcterms:modified>
</cp:coreProperties>
</file>