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57" r:id="rId6"/>
    <p:sldId id="263" r:id="rId7"/>
    <p:sldId id="271" r:id="rId8"/>
    <p:sldId id="272" r:id="rId9"/>
    <p:sldId id="273" r:id="rId10"/>
    <p:sldId id="270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6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29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47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334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90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86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96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849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126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673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759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360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EEB43-DDC2-428B-A160-FF5718238478}" type="datetimeFigureOut">
              <a:rPr lang="ru-RU" smtClean="0"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27BD5-A82B-40F4-A3D2-F5759016D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64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63588" y="2132856"/>
            <a:ext cx="7772400" cy="1872208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4000" b="1" kern="1800" dirty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  <a:cs typeface="Times New Roman"/>
              </a:rPr>
              <a:t>Картотека</a:t>
            </a:r>
            <a:r>
              <a:rPr lang="ru-RU" sz="6700" b="1" kern="1800" dirty="0">
                <a:ln w="11430"/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  <a:cs typeface="Times New Roman"/>
              </a:rPr>
              <a:t> </a:t>
            </a:r>
            <a:r>
              <a:rPr lang="ru-RU" sz="5400" b="1" kern="1800" dirty="0">
                <a:ln w="11430"/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  <a:cs typeface="Times New Roman"/>
              </a:rPr>
              <a:t/>
            </a:r>
            <a:br>
              <a:rPr lang="ru-RU" sz="5400" b="1" kern="1800" dirty="0">
                <a:ln w="11430"/>
                <a:solidFill>
                  <a:srgbClr val="9BBB5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  <a:cs typeface="Times New Roman"/>
              </a:rPr>
            </a:br>
            <a:r>
              <a:rPr lang="ru-RU" sz="3600" b="1" dirty="0" smtClean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речевых игр </a:t>
            </a:r>
            <a:r>
              <a:rPr lang="ru-RU" sz="3600" b="1" dirty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и </a:t>
            </a:r>
            <a:r>
              <a:rPr lang="ru-RU" sz="3600" b="1" dirty="0" smtClean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упражнений </a:t>
            </a:r>
            <a:r>
              <a:rPr lang="ru-RU" sz="3600" b="1" dirty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ru-RU" sz="3600" b="1" dirty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r>
              <a:rPr lang="ru-RU" sz="3600" b="1" dirty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для детей старшего дошкольного возраста»</a:t>
            </a:r>
            <a:r>
              <a:rPr lang="ru-RU" sz="2700" b="1" dirty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ru-RU" sz="2700" b="1" dirty="0">
                <a:ln w="1143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</a:b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76693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Воспитатель: Минина Ирина Викторовна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33872" y="305094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Муниципальное автономное дошкольное образовательное учреждение </a:t>
            </a:r>
          </a:p>
          <a:p>
            <a:pPr lvl="0" algn="ctr"/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«Детский сад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</a:rPr>
              <a:t>С.Лидога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17902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 fontScale="90000"/>
          </a:bodyPr>
          <a:lstStyle/>
          <a:p>
            <a:pPr indent="114300"/>
            <a:r>
              <a:rPr lang="ru-RU" sz="2200" b="1" dirty="0" smtClean="0">
                <a:solidFill>
                  <a:srgbClr val="000000"/>
                </a:solidFill>
                <a:latin typeface="Times New Roman"/>
                <a:ea typeface="SimSun"/>
              </a:rPr>
              <a:t/>
            </a:r>
            <a:br>
              <a:rPr lang="ru-RU" sz="2200" b="1" dirty="0" smtClean="0">
                <a:solidFill>
                  <a:srgbClr val="000000"/>
                </a:solidFill>
                <a:latin typeface="Times New Roman"/>
                <a:ea typeface="SimSun"/>
              </a:rPr>
            </a:br>
            <a:r>
              <a:rPr lang="ru-RU" sz="2200" b="1" dirty="0">
                <a:solidFill>
                  <a:srgbClr val="000000"/>
                </a:solidFill>
                <a:latin typeface="Times New Roman"/>
                <a:ea typeface="SimSun"/>
              </a:rPr>
              <a:t/>
            </a:r>
            <a:br>
              <a:rPr lang="ru-RU" sz="2200" b="1" dirty="0">
                <a:solidFill>
                  <a:srgbClr val="000000"/>
                </a:solidFill>
                <a:latin typeface="Times New Roman"/>
                <a:ea typeface="SimSun"/>
              </a:rPr>
            </a:br>
            <a:r>
              <a:rPr lang="ru-RU" sz="2200" b="1" dirty="0" smtClean="0">
                <a:solidFill>
                  <a:srgbClr val="000000"/>
                </a:solidFill>
                <a:latin typeface="Times New Roman"/>
                <a:ea typeface="SimSun"/>
              </a:rPr>
              <a:t/>
            </a:r>
            <a:br>
              <a:rPr lang="ru-RU" sz="2200" b="1" dirty="0" smtClean="0">
                <a:solidFill>
                  <a:srgbClr val="000000"/>
                </a:solidFill>
                <a:latin typeface="Times New Roman"/>
                <a:ea typeface="SimSun"/>
              </a:rPr>
            </a:br>
            <a:r>
              <a:rPr lang="ru-RU" sz="2200" b="1" dirty="0">
                <a:solidFill>
                  <a:srgbClr val="000000"/>
                </a:solidFill>
                <a:latin typeface="Times New Roman"/>
                <a:ea typeface="SimSun"/>
              </a:rPr>
              <a:t/>
            </a:r>
            <a:br>
              <a:rPr lang="ru-RU" sz="2200" b="1" dirty="0">
                <a:solidFill>
                  <a:srgbClr val="000000"/>
                </a:solidFill>
                <a:latin typeface="Times New Roman"/>
                <a:ea typeface="SimSun"/>
              </a:rPr>
            </a:br>
            <a:r>
              <a:rPr lang="ru-RU" sz="1800" b="1" i="1" u="sng" dirty="0" smtClean="0">
                <a:solidFill>
                  <a:srgbClr val="000000"/>
                </a:solidFill>
                <a:latin typeface="Times New Roman"/>
                <a:ea typeface="SimSun"/>
              </a:rPr>
              <a:t>Цель:</a:t>
            </a: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1800" i="1" dirty="0">
                <a:solidFill>
                  <a:srgbClr val="000000"/>
                </a:solidFill>
                <a:latin typeface="Times New Roman"/>
                <a:ea typeface="SimSun"/>
              </a:rPr>
              <a:t>-Актуализация словарного запаса по пройденным лексическим </a:t>
            </a:r>
            <a:r>
              <a:rPr lang="ru-RU" sz="1800" i="1" dirty="0" smtClean="0">
                <a:solidFill>
                  <a:srgbClr val="000000"/>
                </a:solidFill>
                <a:latin typeface="Times New Roman"/>
                <a:ea typeface="SimSun"/>
              </a:rPr>
              <a:t>темам,</a:t>
            </a: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1800" i="1" dirty="0" smtClean="0">
                <a:solidFill>
                  <a:srgbClr val="000000"/>
                </a:solidFill>
                <a:latin typeface="Times New Roman"/>
                <a:ea typeface="SimSun"/>
              </a:rPr>
              <a:t>развитие </a:t>
            </a:r>
            <a:r>
              <a:rPr lang="ru-RU" sz="1800" i="1" dirty="0">
                <a:solidFill>
                  <a:srgbClr val="000000"/>
                </a:solidFill>
                <a:latin typeface="Times New Roman"/>
                <a:ea typeface="SimSun"/>
              </a:rPr>
              <a:t>навыков понятийного </a:t>
            </a:r>
            <a:r>
              <a:rPr lang="ru-RU" sz="1800" i="1" dirty="0" smtClean="0">
                <a:solidFill>
                  <a:srgbClr val="000000"/>
                </a:solidFill>
                <a:latin typeface="Times New Roman"/>
                <a:ea typeface="SimSun"/>
              </a:rPr>
              <a:t>обобщения, </a:t>
            </a:r>
            <a:r>
              <a:rPr lang="ru-RU" sz="1800" i="1" dirty="0" err="1" smtClean="0">
                <a:solidFill>
                  <a:srgbClr val="000000"/>
                </a:solidFill>
                <a:latin typeface="Times New Roman"/>
                <a:ea typeface="SimSun"/>
              </a:rPr>
              <a:t>слухо</a:t>
            </a:r>
            <a:r>
              <a:rPr lang="ru-RU" sz="1800" i="1" dirty="0" smtClean="0">
                <a:solidFill>
                  <a:srgbClr val="000000"/>
                </a:solidFill>
                <a:latin typeface="Times New Roman"/>
                <a:ea typeface="SimSun"/>
              </a:rPr>
              <a:t> </a:t>
            </a:r>
            <a:r>
              <a:rPr lang="ru-RU" sz="1800" i="1" dirty="0">
                <a:solidFill>
                  <a:srgbClr val="000000"/>
                </a:solidFill>
                <a:latin typeface="Times New Roman"/>
                <a:ea typeface="SimSun"/>
              </a:rPr>
              <a:t>– речевой </a:t>
            </a:r>
            <a:r>
              <a:rPr lang="ru-RU" sz="1800" i="1" dirty="0" smtClean="0">
                <a:solidFill>
                  <a:srgbClr val="000000"/>
                </a:solidFill>
                <a:latin typeface="Times New Roman"/>
                <a:ea typeface="SimSun"/>
              </a:rPr>
              <a:t>памяти и </a:t>
            </a: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1800" i="1" dirty="0">
                <a:solidFill>
                  <a:srgbClr val="000000"/>
                </a:solidFill>
                <a:latin typeface="Times New Roman"/>
                <a:ea typeface="SimSun"/>
              </a:rPr>
              <a:t>з</a:t>
            </a:r>
            <a:r>
              <a:rPr lang="ru-RU" sz="1800" i="1" dirty="0" smtClean="0">
                <a:solidFill>
                  <a:srgbClr val="000000"/>
                </a:solidFill>
                <a:latin typeface="Times New Roman"/>
                <a:ea typeface="SimSun"/>
              </a:rPr>
              <a:t>акрепление </a:t>
            </a:r>
            <a:r>
              <a:rPr lang="ru-RU" sz="1800" i="1" dirty="0" err="1">
                <a:solidFill>
                  <a:srgbClr val="000000"/>
                </a:solidFill>
                <a:latin typeface="Times New Roman"/>
                <a:ea typeface="SimSun"/>
              </a:rPr>
              <a:t>слухо</a:t>
            </a:r>
            <a:r>
              <a:rPr lang="ru-RU" sz="1800" i="1" dirty="0">
                <a:solidFill>
                  <a:srgbClr val="000000"/>
                </a:solidFill>
                <a:latin typeface="Times New Roman"/>
                <a:ea typeface="SimSun"/>
              </a:rPr>
              <a:t> – произносительной дифференциации свистящих  звуков</a:t>
            </a:r>
            <a:r>
              <a:rPr lang="ru-RU" sz="1800" i="1" dirty="0" smtClean="0">
                <a:solidFill>
                  <a:srgbClr val="000000"/>
                </a:solidFill>
                <a:latin typeface="Times New Roman"/>
                <a:ea typeface="SimSun"/>
              </a:rPr>
              <a:t>.</a:t>
            </a:r>
            <a:r>
              <a:rPr lang="ru-RU" sz="1800" dirty="0" smtClean="0">
                <a:latin typeface="Times New Roman"/>
                <a:ea typeface="SimSun"/>
              </a:rPr>
              <a:t/>
            </a:r>
            <a:br>
              <a:rPr lang="ru-RU" sz="1800" dirty="0" smtClean="0">
                <a:latin typeface="Times New Roman"/>
                <a:ea typeface="SimSun"/>
              </a:rPr>
            </a:b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1800" b="1" i="1" u="sng" dirty="0">
                <a:solidFill>
                  <a:srgbClr val="000000"/>
                </a:solidFill>
                <a:latin typeface="Times New Roman"/>
                <a:ea typeface="SimSun"/>
              </a:rPr>
              <a:t>Оборудование</a:t>
            </a:r>
            <a:r>
              <a:rPr lang="ru-RU" sz="1800" b="1" i="1" dirty="0">
                <a:solidFill>
                  <a:srgbClr val="000000"/>
                </a:solidFill>
                <a:latin typeface="Times New Roman"/>
                <a:ea typeface="SimSun"/>
              </a:rPr>
              <a:t>:</a:t>
            </a:r>
            <a:r>
              <a:rPr lang="ru-RU" sz="1800" i="1" dirty="0">
                <a:solidFill>
                  <a:srgbClr val="000000"/>
                </a:solidFill>
                <a:latin typeface="Times New Roman"/>
                <a:ea typeface="SimSun"/>
              </a:rPr>
              <a:t> карточка с рядами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SimSun"/>
              </a:rPr>
              <a:t> </a:t>
            </a:r>
            <a:r>
              <a:rPr lang="ru-RU" sz="1800" i="1" dirty="0">
                <a:solidFill>
                  <a:srgbClr val="000000"/>
                </a:solidFill>
                <a:latin typeface="Times New Roman"/>
                <a:ea typeface="SimSun"/>
              </a:rPr>
              <a:t>слов (для логопеда</a:t>
            </a:r>
            <a:r>
              <a:rPr lang="ru-RU" sz="1800" i="1" dirty="0" smtClean="0">
                <a:solidFill>
                  <a:srgbClr val="000000"/>
                </a:solidFill>
                <a:latin typeface="Times New Roman"/>
                <a:ea typeface="SimSun"/>
              </a:rPr>
              <a:t>)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SimSun"/>
              </a:rPr>
              <a:t> </a:t>
            </a: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2000" b="1" i="1" u="sng" dirty="0">
                <a:latin typeface="Times New Roman"/>
                <a:ea typeface="SimSun"/>
              </a:rPr>
              <a:t>Описание</a:t>
            </a:r>
            <a:r>
              <a:rPr lang="ru-RU" sz="2000" b="1" u="sng" dirty="0">
                <a:solidFill>
                  <a:srgbClr val="000000"/>
                </a:solidFill>
                <a:latin typeface="Times New Roman"/>
                <a:ea typeface="SimSun"/>
              </a:rPr>
              <a:t>:</a:t>
            </a: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2000" dirty="0">
                <a:solidFill>
                  <a:srgbClr val="000000"/>
                </a:solidFill>
                <a:latin typeface="Times New Roman"/>
                <a:ea typeface="SimSun"/>
              </a:rPr>
              <a:t>Взрослый произносит ряды слов и даёт задание ребёнку на запоминание слов определённой тематики. Образец: «Я буду называть разные слова, вам надо запомнить только названия птиц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SimSun"/>
              </a:rPr>
              <a:t>».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SimSun"/>
              </a:rPr>
              <a:t> 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SimSun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Times New Roman"/>
                <a:ea typeface="SimSun"/>
              </a:rPr>
            </a:b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2200" b="1" i="1" u="sng" dirty="0">
                <a:solidFill>
                  <a:srgbClr val="000000"/>
                </a:solidFill>
                <a:latin typeface="Times New Roman"/>
                <a:ea typeface="SimSun"/>
              </a:rPr>
              <a:t>Только птиц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SimSun"/>
              </a:rPr>
              <a:t>: аист, стрекоза, сова, снегирь, кузнечик, сокол.</a:t>
            </a:r>
            <a:r>
              <a:rPr lang="ru-RU" sz="2000" dirty="0">
                <a:latin typeface="Times New Roman"/>
                <a:ea typeface="SimSun"/>
              </a:rPr>
              <a:t/>
            </a:r>
            <a:br>
              <a:rPr lang="ru-RU" sz="2000" dirty="0">
                <a:latin typeface="Times New Roman"/>
                <a:ea typeface="SimSun"/>
              </a:rPr>
            </a:br>
            <a:r>
              <a:rPr lang="ru-RU" sz="2200" b="1" i="1" u="sng" dirty="0">
                <a:solidFill>
                  <a:srgbClr val="000000"/>
                </a:solidFill>
                <a:latin typeface="Times New Roman"/>
                <a:ea typeface="SimSun"/>
              </a:rPr>
              <a:t>Только диких </a:t>
            </a:r>
            <a:r>
              <a:rPr lang="ru-RU" sz="2200" b="1" i="1" u="sng" dirty="0" smtClean="0">
                <a:solidFill>
                  <a:srgbClr val="000000"/>
                </a:solidFill>
                <a:latin typeface="Times New Roman"/>
                <a:ea typeface="SimSun"/>
              </a:rPr>
              <a:t>животных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SimSun"/>
              </a:rPr>
              <a:t>: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SimSun"/>
              </a:rPr>
              <a:t>барсук, овца, слон, ослик, лиса.</a:t>
            </a:r>
            <a:r>
              <a:rPr lang="ru-RU" sz="2000" dirty="0">
                <a:latin typeface="Times New Roman"/>
                <a:ea typeface="SimSun"/>
              </a:rPr>
              <a:t/>
            </a:r>
            <a:br>
              <a:rPr lang="ru-RU" sz="2000" dirty="0">
                <a:latin typeface="Times New Roman"/>
                <a:ea typeface="SimSun"/>
              </a:rPr>
            </a:br>
            <a:r>
              <a:rPr lang="ru-RU" sz="2200" b="1" i="1" u="sng" dirty="0">
                <a:solidFill>
                  <a:srgbClr val="000000"/>
                </a:solidFill>
                <a:latin typeface="Times New Roman"/>
                <a:ea typeface="SimSun"/>
              </a:rPr>
              <a:t>Только овощи</a:t>
            </a:r>
            <a:r>
              <a:rPr lang="ru-RU" sz="2200" b="1" dirty="0">
                <a:solidFill>
                  <a:srgbClr val="000000"/>
                </a:solidFill>
                <a:latin typeface="Times New Roman"/>
                <a:ea typeface="SimSun"/>
              </a:rPr>
              <a:t>: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SimSun"/>
              </a:rPr>
              <a:t>свёкла, ананас, капуста, кукуруза, редис.</a:t>
            </a:r>
            <a:r>
              <a:rPr lang="ru-RU" sz="2000" dirty="0">
                <a:latin typeface="Times New Roman"/>
                <a:ea typeface="SimSun"/>
              </a:rPr>
              <a:t/>
            </a:r>
            <a:br>
              <a:rPr lang="ru-RU" sz="2000" dirty="0">
                <a:latin typeface="Times New Roman"/>
                <a:ea typeface="SimSun"/>
              </a:rPr>
            </a:br>
            <a:r>
              <a:rPr lang="ru-RU" sz="2200" b="1" i="1" u="sng" dirty="0">
                <a:solidFill>
                  <a:srgbClr val="000000"/>
                </a:solidFill>
                <a:latin typeface="Times New Roman"/>
                <a:ea typeface="SimSun"/>
              </a:rPr>
              <a:t>Только обувь</a:t>
            </a:r>
            <a:r>
              <a:rPr lang="ru-RU" sz="2200" b="1" dirty="0">
                <a:solidFill>
                  <a:srgbClr val="000000"/>
                </a:solidFill>
                <a:latin typeface="Times New Roman"/>
                <a:ea typeface="SimSun"/>
              </a:rPr>
              <a:t>: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SimSun"/>
              </a:rPr>
              <a:t>сапожки, носки, сандалии, кроссовки, колготки.</a:t>
            </a:r>
            <a:r>
              <a:rPr lang="ru-RU" sz="2000" dirty="0">
                <a:latin typeface="Times New Roman"/>
                <a:ea typeface="SimSun"/>
              </a:rPr>
              <a:t/>
            </a:r>
            <a:br>
              <a:rPr lang="ru-RU" sz="2000" dirty="0">
                <a:latin typeface="Times New Roman"/>
                <a:ea typeface="SimSun"/>
              </a:rPr>
            </a:br>
            <a:r>
              <a:rPr lang="ru-RU" sz="2200" b="1" i="1" u="sng" dirty="0">
                <a:solidFill>
                  <a:srgbClr val="000000"/>
                </a:solidFill>
                <a:latin typeface="Times New Roman"/>
                <a:ea typeface="SimSun"/>
              </a:rPr>
              <a:t>Только мебель</a:t>
            </a:r>
            <a:r>
              <a:rPr lang="ru-RU" sz="2200" b="1" dirty="0">
                <a:solidFill>
                  <a:srgbClr val="000000"/>
                </a:solidFill>
                <a:latin typeface="Times New Roman"/>
                <a:ea typeface="SimSun"/>
              </a:rPr>
              <a:t>: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SimSun"/>
              </a:rPr>
              <a:t>подоконник, сервант, стол, кресло, порог.</a:t>
            </a:r>
            <a:r>
              <a:rPr lang="ru-RU" sz="2000" dirty="0">
                <a:latin typeface="Times New Roman"/>
                <a:ea typeface="SimSun"/>
              </a:rPr>
              <a:t/>
            </a:r>
            <a:br>
              <a:rPr lang="ru-RU" sz="2000" dirty="0">
                <a:latin typeface="Times New Roman"/>
                <a:ea typeface="SimSun"/>
              </a:rPr>
            </a:br>
            <a:r>
              <a:rPr lang="ru-RU" sz="2200" b="1" i="1" u="sng" dirty="0">
                <a:solidFill>
                  <a:srgbClr val="000000"/>
                </a:solidFill>
                <a:latin typeface="Times New Roman"/>
                <a:ea typeface="SimSun"/>
              </a:rPr>
              <a:t>Только посуда</a:t>
            </a:r>
            <a:r>
              <a:rPr lang="ru-RU" sz="2200" b="1" dirty="0">
                <a:solidFill>
                  <a:srgbClr val="000000"/>
                </a:solidFill>
                <a:latin typeface="Times New Roman"/>
                <a:ea typeface="SimSun"/>
              </a:rPr>
              <a:t>: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SimSun"/>
              </a:rPr>
              <a:t>блюдце, скатерть, кастрюля, сковорода, салфетка.</a:t>
            </a:r>
            <a:r>
              <a:rPr lang="ru-RU" sz="2000" dirty="0">
                <a:latin typeface="Times New Roman"/>
                <a:ea typeface="SimSun"/>
              </a:rPr>
              <a:t/>
            </a:r>
            <a:br>
              <a:rPr lang="ru-RU" sz="2000" dirty="0">
                <a:latin typeface="Times New Roman"/>
                <a:ea typeface="SimSun"/>
              </a:rPr>
            </a:br>
            <a:r>
              <a:rPr lang="ru-RU" sz="2200" b="1" i="1" u="sng" dirty="0">
                <a:solidFill>
                  <a:srgbClr val="000000"/>
                </a:solidFill>
                <a:latin typeface="Times New Roman"/>
                <a:ea typeface="SimSun"/>
              </a:rPr>
              <a:t>Только транспорт</a:t>
            </a:r>
            <a:r>
              <a:rPr lang="ru-RU" sz="2200" b="1" dirty="0">
                <a:solidFill>
                  <a:srgbClr val="000000"/>
                </a:solidFill>
                <a:latin typeface="Times New Roman"/>
                <a:ea typeface="SimSun"/>
              </a:rPr>
              <a:t>: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SimSun"/>
              </a:rPr>
              <a:t>автобус, колесо, самосвал, такси, скамейка.</a:t>
            </a:r>
            <a:r>
              <a:rPr lang="ru-RU" sz="2000" dirty="0">
                <a:latin typeface="Times New Roman"/>
                <a:ea typeface="SimSun"/>
              </a:rPr>
              <a:t/>
            </a:r>
            <a:br>
              <a:rPr lang="ru-RU" sz="2000" dirty="0">
                <a:latin typeface="Times New Roman"/>
                <a:ea typeface="SimSun"/>
              </a:rPr>
            </a:br>
            <a:r>
              <a:rPr lang="ru-RU" sz="2000" dirty="0">
                <a:latin typeface="Times New Roman"/>
                <a:ea typeface="SimSun"/>
              </a:rPr>
              <a:t> </a:t>
            </a:r>
            <a:r>
              <a:rPr lang="ru-RU" dirty="0">
                <a:latin typeface="Times New Roman"/>
                <a:ea typeface="SimSun"/>
              </a:rPr>
              <a:t/>
            </a:r>
            <a:br>
              <a:rPr lang="ru-RU" dirty="0">
                <a:latin typeface="Times New Roman"/>
                <a:ea typeface="SimSun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10347" y="260648"/>
            <a:ext cx="359002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SimSun"/>
              </a:rPr>
              <a:t>«</a:t>
            </a:r>
            <a:r>
              <a:rPr lang="ru-RU" sz="36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SimSun"/>
              </a:rPr>
              <a:t>Запоминай-ка»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053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8852" y="583813"/>
            <a:ext cx="8229600" cy="5653499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/>
                <a:ea typeface="SimSun"/>
              </a:rPr>
              <a:t/>
            </a:r>
            <a:br>
              <a:rPr lang="ru-RU" sz="2000" b="1" dirty="0" smtClean="0">
                <a:latin typeface="Times New Roman"/>
                <a:ea typeface="SimSun"/>
              </a:rPr>
            </a:br>
            <a:r>
              <a:rPr lang="ru-RU" sz="2000" b="1" dirty="0">
                <a:latin typeface="Times New Roman"/>
                <a:ea typeface="SimSun"/>
              </a:rPr>
              <a:t/>
            </a:r>
            <a:br>
              <a:rPr lang="ru-RU" sz="2000" b="1" dirty="0">
                <a:latin typeface="Times New Roman"/>
                <a:ea typeface="SimSun"/>
              </a:rPr>
            </a:b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1800" b="1" i="1" u="sng" dirty="0" smtClean="0">
                <a:latin typeface="Times New Roman"/>
                <a:ea typeface="SimSun"/>
              </a:rPr>
              <a:t>Цель</a:t>
            </a:r>
            <a:r>
              <a:rPr lang="ru-RU" sz="1800" b="1" i="1" dirty="0" smtClean="0">
                <a:latin typeface="Times New Roman"/>
                <a:ea typeface="SimSun"/>
              </a:rPr>
              <a:t>:</a:t>
            </a:r>
            <a:r>
              <a:rPr lang="ru-RU" sz="1800" i="1" dirty="0">
                <a:latin typeface="Times New Roman"/>
                <a:ea typeface="SimSun"/>
              </a:rPr>
              <a:t> </a:t>
            </a:r>
            <a:r>
              <a:rPr lang="ru-RU" sz="1800" i="1" dirty="0" smtClean="0">
                <a:latin typeface="Times New Roman"/>
                <a:ea typeface="SimSun"/>
              </a:rPr>
              <a:t>Формирование </a:t>
            </a:r>
            <a:r>
              <a:rPr lang="ru-RU" sz="1800" i="1" dirty="0">
                <a:latin typeface="Times New Roman"/>
                <a:ea typeface="SimSun"/>
              </a:rPr>
              <a:t>навыков словесно – логического мышления.</a:t>
            </a: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1800" i="1" dirty="0">
                <a:latin typeface="Times New Roman"/>
                <a:ea typeface="SimSun"/>
              </a:rPr>
              <a:t>- Активизация  умений правильного согласования прилагательных с существительными  в Именительном   падеже</a:t>
            </a:r>
            <a:r>
              <a:rPr lang="ru-RU" sz="1800" i="1" dirty="0" smtClean="0">
                <a:latin typeface="Times New Roman"/>
                <a:ea typeface="SimSun"/>
              </a:rPr>
              <a:t>.</a:t>
            </a:r>
            <a:r>
              <a:rPr lang="ru-RU" sz="1800" i="1" dirty="0">
                <a:latin typeface="Times New Roman"/>
                <a:ea typeface="SimSun"/>
              </a:rPr>
              <a:t> </a:t>
            </a: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1800" b="1" i="1" u="sng" dirty="0">
                <a:latin typeface="Times New Roman"/>
                <a:ea typeface="SimSun"/>
              </a:rPr>
              <a:t>Оборудование</a:t>
            </a:r>
            <a:r>
              <a:rPr lang="ru-RU" sz="1800" b="1" i="1" dirty="0">
                <a:latin typeface="Times New Roman"/>
                <a:ea typeface="SimSun"/>
              </a:rPr>
              <a:t>:</a:t>
            </a:r>
            <a:r>
              <a:rPr lang="ru-RU" sz="1800" i="1" dirty="0">
                <a:latin typeface="Times New Roman"/>
                <a:ea typeface="SimSun"/>
              </a:rPr>
              <a:t> карточки с 2-мя вариантами словосочетаний (правильных и ошибочных) для логопеда. При необходимости можно использовать картинки  из предложенных словосочетаний (цапля, блюдце, козленок, капелька и т.д</a:t>
            </a:r>
            <a:r>
              <a:rPr lang="ru-RU" sz="1800" i="1" dirty="0" smtClean="0">
                <a:latin typeface="Times New Roman"/>
                <a:ea typeface="SimSun"/>
              </a:rPr>
              <a:t>.)</a:t>
            </a:r>
            <a:r>
              <a:rPr lang="ru-RU" sz="2000" dirty="0">
                <a:latin typeface="Times New Roman"/>
                <a:ea typeface="SimSun"/>
              </a:rPr>
              <a:t> </a:t>
            </a: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2000" b="1" i="1" u="sng" dirty="0">
                <a:latin typeface="Times New Roman"/>
                <a:ea typeface="SimSun"/>
              </a:rPr>
              <a:t>Описание</a:t>
            </a:r>
            <a:r>
              <a:rPr lang="ru-RU" sz="2000" b="1" u="sng" dirty="0">
                <a:latin typeface="Times New Roman"/>
                <a:ea typeface="SimSun"/>
              </a:rPr>
              <a:t>:</a:t>
            </a: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2000" dirty="0">
                <a:latin typeface="Times New Roman"/>
                <a:ea typeface="SimSun"/>
              </a:rPr>
              <a:t>Взрослый зачитывает правильный вариант словосочетаний, ребёнок их повторяет. Затем, зачитываются словосочетания, в которых сознательно допущена ошибка. Ребёнок находит ошибку и подбирает правильную  пару к каждому словосочетанию. </a:t>
            </a:r>
            <a:r>
              <a:rPr lang="ru-RU" sz="1800" dirty="0">
                <a:latin typeface="Times New Roman"/>
                <a:ea typeface="SimSun"/>
              </a:rPr>
              <a:t/>
            </a:r>
            <a:br>
              <a:rPr lang="ru-RU" sz="1800" dirty="0">
                <a:latin typeface="Times New Roman"/>
                <a:ea typeface="SimSun"/>
              </a:rPr>
            </a:br>
            <a:r>
              <a:rPr lang="ru-RU" sz="2200" i="1" u="sng" dirty="0">
                <a:latin typeface="Times New Roman"/>
                <a:ea typeface="SimSun"/>
              </a:rPr>
              <a:t>Правильный вариант</a:t>
            </a:r>
            <a:r>
              <a:rPr lang="ru-RU" sz="2200" dirty="0">
                <a:latin typeface="Times New Roman"/>
                <a:ea typeface="SimSun"/>
              </a:rPr>
              <a:t>: длинноногая цапля, желтый цыплёнок, хрустящая вафля,   круглый блинчик, весёлый козлёнок,  дождевая капля,  спелая слива,  стеклянное блюдце, сладкое суфле. </a:t>
            </a:r>
            <a:r>
              <a:rPr lang="ru-RU" sz="2000" dirty="0">
                <a:latin typeface="Times New Roman"/>
                <a:ea typeface="SimSun"/>
              </a:rPr>
              <a:t/>
            </a:r>
            <a:br>
              <a:rPr lang="ru-RU" sz="2000" dirty="0">
                <a:latin typeface="Times New Roman"/>
                <a:ea typeface="SimSun"/>
              </a:rPr>
            </a:br>
            <a:r>
              <a:rPr lang="ru-RU" sz="2200" i="1" u="sng" dirty="0">
                <a:latin typeface="Times New Roman"/>
                <a:ea typeface="SimSun"/>
              </a:rPr>
              <a:t>«Путаница»</a:t>
            </a:r>
            <a:r>
              <a:rPr lang="ru-RU" sz="2200" dirty="0">
                <a:latin typeface="Times New Roman"/>
                <a:ea typeface="SimSun"/>
              </a:rPr>
              <a:t>: длинноногая вафля, хрустящая цапля, жёлтый козлёнок, весёлый блинчик, круглый цыплёнок, дождевая слива, спелая капля, сладкое блюдце, стеклянное суфле.</a:t>
            </a:r>
            <a:r>
              <a:rPr lang="ru-RU" sz="4900" dirty="0">
                <a:latin typeface="Times New Roman"/>
                <a:ea typeface="SimSun"/>
              </a:rPr>
              <a:t/>
            </a:r>
            <a:br>
              <a:rPr lang="ru-RU" sz="4900" dirty="0">
                <a:latin typeface="Times New Roman"/>
                <a:ea typeface="SimSun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56094" y="476672"/>
            <a:ext cx="280076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SimSun"/>
              </a:rPr>
              <a:t>«</a:t>
            </a:r>
            <a:r>
              <a:rPr lang="ru-RU" sz="3600" b="1" cap="none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SimSun"/>
              </a:rPr>
              <a:t>Путаница»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817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16" y="-1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27708"/>
            <a:ext cx="8640960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marL="228600" algn="ctr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marL="228600" algn="just">
              <a:spcAft>
                <a:spcPts val="0"/>
              </a:spcAft>
            </a:pPr>
            <a:endParaRPr lang="ru-RU" sz="1600" b="1" i="1" u="sng" dirty="0" smtClean="0">
              <a:latin typeface="Times New Roman"/>
              <a:ea typeface="SimSu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b="1" i="1" u="sng" dirty="0" smtClean="0">
                <a:latin typeface="Times New Roman"/>
                <a:ea typeface="SimSun"/>
              </a:rPr>
              <a:t>Цель</a:t>
            </a:r>
            <a:r>
              <a:rPr lang="ru-RU" sz="1600" b="1" i="1" dirty="0" smtClean="0">
                <a:latin typeface="Times New Roman"/>
                <a:ea typeface="SimSun"/>
              </a:rPr>
              <a:t>:</a:t>
            </a:r>
            <a:r>
              <a:rPr lang="ru-RU" sz="1600" b="1" dirty="0" smtClean="0">
                <a:latin typeface="Times New Roman"/>
                <a:ea typeface="SimSun"/>
              </a:rPr>
              <a:t> </a:t>
            </a:r>
            <a:r>
              <a:rPr lang="ru-RU" sz="1600" i="1" dirty="0" smtClean="0">
                <a:latin typeface="Times New Roman"/>
                <a:ea typeface="SimSun"/>
              </a:rPr>
              <a:t>Формирование </a:t>
            </a:r>
            <a:r>
              <a:rPr lang="ru-RU" sz="1600" i="1" dirty="0">
                <a:latin typeface="Times New Roman"/>
                <a:ea typeface="SimSun"/>
              </a:rPr>
              <a:t>навыков словесно-логического </a:t>
            </a:r>
            <a:r>
              <a:rPr lang="ru-RU" sz="1600" i="1" dirty="0" smtClean="0">
                <a:latin typeface="Times New Roman"/>
                <a:ea typeface="SimSun"/>
              </a:rPr>
              <a:t>мышление, закрепление </a:t>
            </a:r>
          </a:p>
          <a:p>
            <a:pPr marL="228600" algn="just">
              <a:spcAft>
                <a:spcPts val="0"/>
              </a:spcAft>
            </a:pPr>
            <a:r>
              <a:rPr lang="ru-RU" sz="1600" i="1" dirty="0" smtClean="0">
                <a:latin typeface="Times New Roman"/>
                <a:ea typeface="SimSun"/>
              </a:rPr>
              <a:t>обобщающих </a:t>
            </a:r>
            <a:r>
              <a:rPr lang="ru-RU" sz="1600" i="1" dirty="0">
                <a:latin typeface="Times New Roman"/>
                <a:ea typeface="SimSun"/>
              </a:rPr>
              <a:t>функций слов.</a:t>
            </a:r>
            <a:endParaRPr lang="ru-RU" sz="1600" dirty="0">
              <a:latin typeface="Times New Roman"/>
              <a:ea typeface="SimSun"/>
            </a:endParaRPr>
          </a:p>
          <a:p>
            <a:pPr marL="228600"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b="1" i="1" u="sng" dirty="0">
                <a:latin typeface="Times New Roman"/>
                <a:ea typeface="SimSun"/>
              </a:rPr>
              <a:t>Описание:</a:t>
            </a:r>
            <a:r>
              <a:rPr lang="ru-RU" b="1" dirty="0">
                <a:latin typeface="Times New Roman"/>
                <a:ea typeface="SimSun"/>
              </a:rPr>
              <a:t> </a:t>
            </a:r>
            <a:r>
              <a:rPr lang="ru-RU" dirty="0">
                <a:latin typeface="Times New Roman"/>
                <a:ea typeface="SimSun"/>
              </a:rPr>
              <a:t>Взрослый предлагает ребёнку пару слов, связанных определёнными смысловыми отношениями (например: часть – целое, действие  - результат и т.д.) Затем ребёнку предлагается подобрать слово – пару к слову -  стимулу (например: собака – будка, птица - …). При этом, характер смысловых связей является типовым для обеих пар слов. </a:t>
            </a:r>
            <a:r>
              <a:rPr lang="ru-RU" u="sng" dirty="0">
                <a:latin typeface="Times New Roman"/>
                <a:ea typeface="SimSun"/>
              </a:rPr>
              <a:t>Если ребёнок затрудняется подобрать пару,</a:t>
            </a:r>
            <a:r>
              <a:rPr lang="ru-RU" dirty="0">
                <a:latin typeface="Times New Roman"/>
                <a:ea typeface="SimSun"/>
              </a:rPr>
              <a:t> необходимо составить предложение со словами из  первой пары и, проанализировав их отношения, задать уточняющий вопрос ко второму слову. Например: собака живёт в будке; будка – домик для собачки. Как называется домик для птицы? </a:t>
            </a:r>
            <a:endParaRPr lang="ru-RU" sz="1600" dirty="0">
              <a:latin typeface="Times New Roman"/>
              <a:ea typeface="SimSu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Смысловые пары</a:t>
            </a:r>
            <a:r>
              <a:rPr lang="ru-RU" b="1" dirty="0" smtClean="0">
                <a:latin typeface="Times New Roman"/>
                <a:ea typeface="SimSun"/>
              </a:rPr>
              <a:t>:</a:t>
            </a:r>
            <a:endParaRPr lang="ru-RU" sz="1600" b="1" dirty="0">
              <a:latin typeface="Times New Roman"/>
              <a:ea typeface="SimSu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230172"/>
            <a:ext cx="475138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«Смысловые пары»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5696" y="4202069"/>
            <a:ext cx="70567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Самолёт – пилот, поезд - …, курица – цыплёнок, овечка - …., пальто       – пуговка, ботинок - …, ножки – сапожки, ручки - …, птица – пёрышки, кошка - …, зайка – морковка,  корова - …, кораблик – причал, автобус -  …, мышка – норка, белка - …, ножницы – бумага, молоток - …, цветы – ваза, суп - …, малыш – коляска, кенгурёнок - …,  кондитер – пирожные,  художник -…,  волосы – заколочка, пальчик </a:t>
            </a:r>
          </a:p>
        </p:txBody>
      </p:sp>
    </p:spTree>
    <p:extLst>
      <p:ext uri="{BB962C8B-B14F-4D97-AF65-F5344CB8AC3E}">
        <p14:creationId xmlns:p14="http://schemas.microsoft.com/office/powerpoint/2010/main" val="395805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1540" y="908720"/>
            <a:ext cx="828092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/>
                <a:ea typeface="SimSun"/>
              </a:rPr>
              <a:t/>
            </a:r>
            <a:br>
              <a:rPr lang="ru-RU" sz="1600" dirty="0">
                <a:latin typeface="Times New Roman"/>
                <a:ea typeface="SimSun"/>
              </a:rPr>
            </a:br>
            <a:r>
              <a:rPr lang="ru-RU" sz="1600" b="1" i="1" u="sng" dirty="0" smtClean="0">
                <a:latin typeface="Times New Roman"/>
                <a:ea typeface="SimSun"/>
              </a:rPr>
              <a:t>Цель</a:t>
            </a:r>
            <a:r>
              <a:rPr lang="ru-RU" sz="1600" b="1" i="1" dirty="0" smtClean="0">
                <a:latin typeface="Times New Roman"/>
                <a:ea typeface="SimSun"/>
              </a:rPr>
              <a:t>:   </a:t>
            </a:r>
            <a:r>
              <a:rPr lang="ru-RU" sz="1600" i="1" dirty="0" smtClean="0">
                <a:latin typeface="Times New Roman"/>
                <a:ea typeface="SimSun"/>
              </a:rPr>
              <a:t>Формирование</a:t>
            </a:r>
            <a:r>
              <a:rPr lang="ru-RU" sz="1600" b="1" dirty="0" smtClean="0">
                <a:latin typeface="Times New Roman"/>
                <a:ea typeface="SimSun"/>
              </a:rPr>
              <a:t> </a:t>
            </a:r>
            <a:r>
              <a:rPr lang="ru-RU" sz="1600" i="1" dirty="0" err="1" smtClean="0">
                <a:latin typeface="Times New Roman"/>
                <a:ea typeface="SimSun"/>
              </a:rPr>
              <a:t>звуко</a:t>
            </a:r>
            <a:r>
              <a:rPr lang="ru-RU" sz="1600" i="1" dirty="0" smtClean="0">
                <a:latin typeface="Times New Roman"/>
                <a:ea typeface="SimSun"/>
              </a:rPr>
              <a:t> </a:t>
            </a:r>
            <a:r>
              <a:rPr lang="ru-RU" sz="1600" i="1" dirty="0">
                <a:latin typeface="Times New Roman"/>
                <a:ea typeface="SimSun"/>
              </a:rPr>
              <a:t>– высотной  модуляции  </a:t>
            </a:r>
            <a:r>
              <a:rPr lang="ru-RU" sz="1600" i="1" dirty="0" smtClean="0">
                <a:latin typeface="Times New Roman"/>
                <a:ea typeface="SimSun"/>
              </a:rPr>
              <a:t>голоса, </a:t>
            </a:r>
          </a:p>
          <a:p>
            <a:pPr algn="just">
              <a:spcAft>
                <a:spcPts val="0"/>
              </a:spcAft>
            </a:pPr>
            <a:r>
              <a:rPr lang="ru-RU" sz="1600" i="1" dirty="0" smtClean="0">
                <a:latin typeface="Times New Roman"/>
                <a:ea typeface="SimSun"/>
              </a:rPr>
              <a:t>закрепление  </a:t>
            </a:r>
            <a:r>
              <a:rPr lang="ru-RU" sz="1600" i="1" dirty="0">
                <a:latin typeface="Times New Roman"/>
                <a:ea typeface="SimSun"/>
              </a:rPr>
              <a:t>умений вопросительного интонирования высказываний</a:t>
            </a:r>
            <a:r>
              <a:rPr lang="ru-RU" sz="1600" i="1" dirty="0" smtClean="0">
                <a:latin typeface="Times New Roman"/>
                <a:ea typeface="SimSun"/>
              </a:rPr>
              <a:t>.</a:t>
            </a:r>
            <a:endParaRPr lang="ru-RU" sz="1600" dirty="0" smtClean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/>
            </a:r>
            <a:br>
              <a:rPr lang="ru-RU" sz="1600" i="1" dirty="0">
                <a:latin typeface="Times New Roman"/>
                <a:ea typeface="SimSun"/>
              </a:rPr>
            </a:br>
            <a:r>
              <a:rPr lang="ru-RU" sz="1600" i="1" dirty="0">
                <a:latin typeface="Times New Roman"/>
                <a:ea typeface="SimSun"/>
              </a:rPr>
              <a:t> </a:t>
            </a:r>
            <a:r>
              <a:rPr lang="ru-RU" sz="1600" dirty="0">
                <a:latin typeface="Times New Roman"/>
                <a:ea typeface="SimSun"/>
              </a:rPr>
              <a:t/>
            </a:r>
            <a:br>
              <a:rPr lang="ru-RU" sz="1600" dirty="0">
                <a:latin typeface="Times New Roman"/>
                <a:ea typeface="SimSun"/>
              </a:rPr>
            </a:br>
            <a:r>
              <a:rPr lang="ru-RU" sz="2000" b="1" i="1" u="sng" dirty="0">
                <a:latin typeface="Times New Roman"/>
                <a:ea typeface="SimSun"/>
              </a:rPr>
              <a:t>Описание:</a:t>
            </a:r>
            <a:r>
              <a:rPr lang="ru-RU" i="1" dirty="0">
                <a:latin typeface="Times New Roman"/>
                <a:ea typeface="SimSun"/>
              </a:rPr>
              <a:t> </a:t>
            </a:r>
            <a:r>
              <a:rPr lang="ru-RU" sz="2000" dirty="0">
                <a:latin typeface="Times New Roman"/>
                <a:ea typeface="SimSun"/>
              </a:rPr>
              <a:t> Взрослый предлагает ребенку вспомнить сказку "Три медведя". Затем, меняя высоту голоса, просит отгадать, кто говорит: Михайло Иванович (низкий голос), Настасья Петровна (голос средней высоты) и Мишутка (высокий голос). Одна и та же реплика произносится поочередно различным по высоте голосом, в 3-х вариантах</a:t>
            </a:r>
            <a:r>
              <a:rPr lang="ru-RU" sz="2000" dirty="0" smtClean="0">
                <a:latin typeface="Times New Roman"/>
                <a:ea typeface="SimSun"/>
              </a:rPr>
              <a:t>:</a:t>
            </a:r>
          </a:p>
          <a:p>
            <a:pPr algn="ctr">
              <a:spcAft>
                <a:spcPts val="0"/>
              </a:spcAft>
            </a:pPr>
            <a:r>
              <a:rPr lang="ru-RU" sz="2000" dirty="0">
                <a:latin typeface="Times New Roman"/>
                <a:ea typeface="SimSun"/>
              </a:rPr>
              <a:t/>
            </a:r>
            <a:br>
              <a:rPr lang="ru-RU" sz="2000" dirty="0">
                <a:latin typeface="Times New Roman"/>
                <a:ea typeface="SimSun"/>
              </a:rPr>
            </a:br>
            <a:r>
              <a:rPr lang="ru-RU" sz="2000" b="1" dirty="0">
                <a:latin typeface="Times New Roman"/>
                <a:ea typeface="SimSun"/>
              </a:rPr>
              <a:t>-Кто сидел на моем стуле?</a:t>
            </a:r>
            <a:br>
              <a:rPr lang="ru-RU" sz="2000" b="1" dirty="0">
                <a:latin typeface="Times New Roman"/>
                <a:ea typeface="SimSun"/>
              </a:rPr>
            </a:br>
            <a:r>
              <a:rPr lang="ru-RU" sz="2000" b="1" dirty="0">
                <a:latin typeface="Times New Roman"/>
                <a:ea typeface="SimSun"/>
              </a:rPr>
              <a:t>-Кто ел из моей чашки?</a:t>
            </a:r>
            <a:br>
              <a:rPr lang="ru-RU" sz="2000" b="1" dirty="0">
                <a:latin typeface="Times New Roman"/>
                <a:ea typeface="SimSun"/>
              </a:rPr>
            </a:br>
            <a:r>
              <a:rPr lang="ru-RU" sz="2000" b="1" dirty="0">
                <a:latin typeface="Times New Roman"/>
                <a:ea typeface="SimSun"/>
              </a:rPr>
              <a:t>-Кто спал на моей постели?</a:t>
            </a:r>
            <a:br>
              <a:rPr lang="ru-RU" sz="2000" b="1" dirty="0">
                <a:latin typeface="Times New Roman"/>
                <a:ea typeface="SimSun"/>
              </a:rPr>
            </a:br>
            <a:r>
              <a:rPr lang="ru-RU" sz="2000" b="1" dirty="0">
                <a:latin typeface="Times New Roman"/>
                <a:ea typeface="SimSun"/>
              </a:rPr>
              <a:t>-Кто же был в нашем доме?</a:t>
            </a:r>
            <a:endParaRPr lang="ru-RU" b="1" dirty="0">
              <a:effectLst/>
              <a:latin typeface="Times New Roman"/>
              <a:ea typeface="SimSu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44439" y="476672"/>
            <a:ext cx="32551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«Три медведя»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05064"/>
            <a:ext cx="158432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34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540" y="597455"/>
            <a:ext cx="828092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b="1" i="1" u="sng" dirty="0" smtClean="0">
                <a:latin typeface="Times New Roman"/>
                <a:ea typeface="SimSun"/>
              </a:rPr>
              <a:t>Цель:</a:t>
            </a:r>
            <a:r>
              <a:rPr lang="ru-RU" sz="1400" b="1" i="1" dirty="0" smtClean="0">
                <a:latin typeface="Tahoma"/>
                <a:ea typeface="SimSun"/>
              </a:rPr>
              <a:t> </a:t>
            </a:r>
            <a:r>
              <a:rPr lang="ru-RU" sz="1600" i="1" dirty="0" smtClean="0">
                <a:latin typeface="Times New Roman"/>
                <a:ea typeface="SimSun"/>
              </a:rPr>
              <a:t>Формирование </a:t>
            </a:r>
            <a:r>
              <a:rPr lang="ru-RU" sz="1600" i="1" dirty="0">
                <a:latin typeface="Times New Roman"/>
                <a:ea typeface="SimSun"/>
              </a:rPr>
              <a:t>навыков силовой модуляции </a:t>
            </a:r>
            <a:r>
              <a:rPr lang="ru-RU" sz="1600" i="1" dirty="0" smtClean="0">
                <a:latin typeface="Times New Roman"/>
                <a:ea typeface="SimSun"/>
              </a:rPr>
              <a:t>голоса, закрепление </a:t>
            </a:r>
            <a:r>
              <a:rPr lang="ru-RU" sz="1600" i="1" dirty="0">
                <a:latin typeface="Times New Roman"/>
                <a:ea typeface="SimSun"/>
              </a:rPr>
              <a:t>представлений  о взаимосвязи громкости звука с отдаленностью/приближенностью объекта (источника </a:t>
            </a:r>
            <a:r>
              <a:rPr lang="ru-RU" sz="1600" i="1" dirty="0" smtClean="0">
                <a:latin typeface="Times New Roman"/>
                <a:ea typeface="SimSun"/>
              </a:rPr>
              <a:t>звука)</a:t>
            </a:r>
            <a:r>
              <a:rPr lang="ru-RU" sz="1600" dirty="0" smtClean="0">
                <a:latin typeface="Times New Roman"/>
                <a:ea typeface="SimSun"/>
              </a:rPr>
              <a:t>, </a:t>
            </a:r>
            <a:r>
              <a:rPr lang="ru-RU" sz="1600" i="1" dirty="0" smtClean="0">
                <a:latin typeface="Times New Roman"/>
                <a:ea typeface="SimSun"/>
              </a:rPr>
              <a:t>активизация  </a:t>
            </a:r>
            <a:r>
              <a:rPr lang="ru-RU" sz="1600" i="1" dirty="0">
                <a:latin typeface="Times New Roman"/>
                <a:ea typeface="SimSun"/>
              </a:rPr>
              <a:t>глагольного словаря  по темам «Животные», «Птицы».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400" b="1" i="1" u="sng" dirty="0" smtClean="0">
              <a:latin typeface="Tahoma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b="1" i="1" u="sng" dirty="0">
                <a:latin typeface="Times New Roman"/>
                <a:ea typeface="SimSun"/>
              </a:rPr>
              <a:t>Описание</a:t>
            </a:r>
            <a:r>
              <a:rPr lang="ru-RU" sz="1600" b="1" i="1" dirty="0">
                <a:latin typeface="Times New Roman"/>
                <a:ea typeface="SimSun"/>
              </a:rPr>
              <a:t>:</a:t>
            </a:r>
            <a:r>
              <a:rPr lang="ru-RU" sz="1600" i="1" dirty="0">
                <a:latin typeface="Times New Roman"/>
                <a:ea typeface="SimSun"/>
              </a:rPr>
              <a:t> </a:t>
            </a:r>
            <a:r>
              <a:rPr lang="ru-RU" dirty="0">
                <a:latin typeface="Times New Roman"/>
                <a:ea typeface="SimSun"/>
              </a:rPr>
              <a:t> Взрослый предлагает ребенку определить, далеко лили близко находится звучащий объект, а затем воспроизвести </a:t>
            </a:r>
            <a:r>
              <a:rPr lang="ru-RU" dirty="0" err="1">
                <a:latin typeface="Times New Roman"/>
                <a:ea typeface="SimSun"/>
              </a:rPr>
              <a:t>звукокомплексы</a:t>
            </a:r>
            <a:r>
              <a:rPr lang="ru-RU" dirty="0">
                <a:latin typeface="Times New Roman"/>
                <a:ea typeface="SimSun"/>
              </a:rPr>
              <a:t> различным по силе голосом (громко, тихо)</a:t>
            </a:r>
            <a:endParaRPr lang="ru-RU" sz="1600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Кричат дети: АУ (громко)  АУ (тихо)</a:t>
            </a:r>
            <a:endParaRPr lang="ru-RU" sz="1600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Лает собака АВ (громко)    АВ-АВ (тихо)</a:t>
            </a:r>
            <a:endParaRPr lang="ru-RU" sz="1600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b="1" dirty="0" err="1">
                <a:latin typeface="Times New Roman"/>
                <a:ea typeface="SimSun"/>
              </a:rPr>
              <a:t>Мяучит</a:t>
            </a:r>
            <a:r>
              <a:rPr lang="ru-RU" b="1" dirty="0">
                <a:latin typeface="Times New Roman"/>
                <a:ea typeface="SimSun"/>
              </a:rPr>
              <a:t> кошка</a:t>
            </a:r>
            <a:endParaRPr lang="ru-RU" sz="1600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Мычит корова</a:t>
            </a:r>
            <a:endParaRPr lang="ru-RU" sz="1600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Поет петух</a:t>
            </a:r>
            <a:endParaRPr lang="ru-RU" sz="1600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Кудахчет курица</a:t>
            </a:r>
            <a:endParaRPr lang="ru-RU" sz="1600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Квакают лягушки</a:t>
            </a:r>
            <a:endParaRPr lang="ru-RU" sz="1600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Каркает ворона</a:t>
            </a:r>
            <a:endParaRPr lang="ru-RU" sz="1600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Блеет овечка.</a:t>
            </a:r>
            <a:endParaRPr lang="ru-RU" sz="1600" b="1" dirty="0">
              <a:effectLst/>
              <a:latin typeface="Times New Roman"/>
              <a:ea typeface="SimSu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31471" y="404664"/>
            <a:ext cx="37258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«Близко-далеко»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41" y="4077072"/>
            <a:ext cx="158432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300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540" y="597455"/>
            <a:ext cx="828092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SimSun"/>
              </a:rPr>
              <a:t>(</a:t>
            </a:r>
            <a:r>
              <a:rPr lang="ru-RU" sz="1600" dirty="0">
                <a:latin typeface="Times New Roman"/>
                <a:ea typeface="SimSun"/>
              </a:rPr>
              <a:t>Слоговой синтез)</a:t>
            </a:r>
            <a:endParaRPr lang="ru-RU" dirty="0">
              <a:latin typeface="Times New Roman"/>
              <a:ea typeface="SimSu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b="1" i="1" u="sng" dirty="0" smtClean="0">
                <a:latin typeface="Times New Roman"/>
                <a:ea typeface="SimSun"/>
              </a:rPr>
              <a:t>Цель:</a:t>
            </a:r>
            <a:r>
              <a:rPr lang="ru-RU" sz="1600" b="1" dirty="0" smtClean="0">
                <a:latin typeface="Times New Roman"/>
                <a:ea typeface="SimSun"/>
              </a:rPr>
              <a:t> </a:t>
            </a:r>
            <a:r>
              <a:rPr lang="ru-RU" sz="1600" dirty="0" smtClean="0">
                <a:latin typeface="Times New Roman"/>
                <a:ea typeface="SimSun"/>
              </a:rPr>
              <a:t>Формирование </a:t>
            </a:r>
            <a:r>
              <a:rPr lang="ru-RU" sz="1600" dirty="0">
                <a:latin typeface="Times New Roman"/>
                <a:ea typeface="SimSun"/>
              </a:rPr>
              <a:t>умений  анализа и синтеза </a:t>
            </a:r>
            <a:r>
              <a:rPr lang="ru-RU" sz="1600" dirty="0" err="1">
                <a:latin typeface="Times New Roman"/>
                <a:ea typeface="SimSun"/>
              </a:rPr>
              <a:t>звуко</a:t>
            </a:r>
            <a:r>
              <a:rPr lang="ru-RU" sz="1600" dirty="0">
                <a:latin typeface="Times New Roman"/>
                <a:ea typeface="SimSun"/>
              </a:rPr>
              <a:t> – слогового состава </a:t>
            </a:r>
            <a:r>
              <a:rPr lang="ru-RU" sz="1600" dirty="0" smtClean="0">
                <a:latin typeface="Times New Roman"/>
                <a:ea typeface="SimSun"/>
              </a:rPr>
              <a:t>слов и </a:t>
            </a:r>
            <a:r>
              <a:rPr lang="ru-RU" sz="1600" dirty="0" err="1" smtClean="0">
                <a:latin typeface="Times New Roman"/>
                <a:ea typeface="SimSun"/>
              </a:rPr>
              <a:t>оптимтизация</a:t>
            </a:r>
            <a:r>
              <a:rPr lang="ru-RU" sz="1600" dirty="0" smtClean="0">
                <a:latin typeface="Times New Roman"/>
                <a:ea typeface="SimSun"/>
              </a:rPr>
              <a:t> </a:t>
            </a:r>
            <a:r>
              <a:rPr lang="ru-RU" sz="1600" dirty="0" err="1">
                <a:latin typeface="Times New Roman"/>
                <a:ea typeface="SimSun"/>
              </a:rPr>
              <a:t>слухо</a:t>
            </a:r>
            <a:r>
              <a:rPr lang="ru-RU" sz="1600" dirty="0">
                <a:latin typeface="Times New Roman"/>
                <a:ea typeface="SimSun"/>
              </a:rPr>
              <a:t>-речевой памяти</a:t>
            </a:r>
            <a:r>
              <a:rPr lang="ru-RU" sz="1600" dirty="0" smtClean="0">
                <a:latin typeface="Times New Roman"/>
                <a:ea typeface="SimSun"/>
              </a:rPr>
              <a:t>.</a:t>
            </a: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b="1" i="1" u="sng" dirty="0">
                <a:latin typeface="Times New Roman"/>
                <a:ea typeface="SimSun"/>
              </a:rPr>
              <a:t>Описание:</a:t>
            </a:r>
            <a:endParaRPr lang="ru-RU" sz="1600" b="1" dirty="0">
              <a:latin typeface="Times New Roman"/>
              <a:ea typeface="SimSu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dirty="0">
                <a:latin typeface="Times New Roman"/>
                <a:ea typeface="SimSun"/>
              </a:rPr>
              <a:t>Игра предваряется чтением стихотворения (взрослым ребёнку).</a:t>
            </a:r>
          </a:p>
          <a:p>
            <a:pPr marL="228600" algn="just">
              <a:spcAft>
                <a:spcPts val="0"/>
              </a:spcAft>
            </a:pPr>
            <a:r>
              <a:rPr lang="ru-RU" sz="1600" dirty="0">
                <a:latin typeface="Times New Roman"/>
                <a:ea typeface="SimSun"/>
              </a:rPr>
              <a:t>         </a:t>
            </a:r>
            <a:r>
              <a:rPr lang="ru-RU" sz="1600" i="1" dirty="0">
                <a:latin typeface="Times New Roman"/>
                <a:ea typeface="SimSun"/>
              </a:rPr>
              <a:t>В грамоту мышки дружно играли:</a:t>
            </a:r>
            <a:endParaRPr lang="ru-RU" sz="1600" dirty="0">
              <a:latin typeface="Times New Roman"/>
              <a:ea typeface="SimSu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dirty="0">
                <a:latin typeface="Times New Roman"/>
                <a:ea typeface="SimSun"/>
              </a:rPr>
              <a:t>        </a:t>
            </a:r>
            <a:r>
              <a:rPr lang="ru-RU" sz="1600" i="1" dirty="0">
                <a:latin typeface="Times New Roman"/>
                <a:ea typeface="SimSun"/>
              </a:rPr>
              <a:t>Картинки смотрели, все буквы назвали,</a:t>
            </a:r>
            <a:endParaRPr lang="ru-RU" sz="1600" dirty="0">
              <a:latin typeface="Times New Roman"/>
              <a:ea typeface="SimSu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        Отгрызли кусочек от каждого слова.</a:t>
            </a:r>
            <a:endParaRPr lang="ru-RU" sz="1600" dirty="0">
              <a:latin typeface="Times New Roman"/>
              <a:ea typeface="SimSu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        Слова – горько плачут. </a:t>
            </a:r>
            <a:endParaRPr lang="ru-RU" sz="1600" dirty="0">
              <a:latin typeface="Times New Roman"/>
              <a:ea typeface="SimSu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        Составим их снова</a:t>
            </a:r>
            <a:r>
              <a:rPr lang="ru-RU" sz="1600" i="1" dirty="0" smtClean="0">
                <a:latin typeface="Times New Roman"/>
                <a:ea typeface="SimSun"/>
              </a:rPr>
              <a:t>!</a:t>
            </a:r>
            <a:r>
              <a:rPr lang="ru-RU" sz="1600" dirty="0">
                <a:latin typeface="Times New Roman"/>
                <a:ea typeface="SimSun"/>
              </a:rPr>
              <a:t> </a:t>
            </a:r>
          </a:p>
          <a:p>
            <a:pPr marL="228600" algn="just">
              <a:spcAft>
                <a:spcPts val="0"/>
              </a:spcAft>
            </a:pPr>
            <a:r>
              <a:rPr lang="ru-RU" sz="1600" b="1" u="sng" dirty="0">
                <a:latin typeface="Times New Roman"/>
                <a:ea typeface="SimSun"/>
              </a:rPr>
              <a:t>Задание/Инструкция</a:t>
            </a:r>
            <a:r>
              <a:rPr lang="ru-RU" sz="1600" b="1" dirty="0">
                <a:latin typeface="Times New Roman"/>
                <a:ea typeface="SimSun"/>
              </a:rPr>
              <a:t>: </a:t>
            </a:r>
            <a:r>
              <a:rPr lang="ru-RU" sz="1600" dirty="0">
                <a:latin typeface="Times New Roman"/>
                <a:ea typeface="SimSun"/>
              </a:rPr>
              <a:t>Мышки отгрызли и утащили слог «</a:t>
            </a:r>
            <a:r>
              <a:rPr lang="ru-RU" sz="1600" dirty="0" err="1">
                <a:latin typeface="Times New Roman"/>
                <a:ea typeface="SimSun"/>
              </a:rPr>
              <a:t>са</a:t>
            </a:r>
            <a:r>
              <a:rPr lang="ru-RU" sz="1600" dirty="0">
                <a:latin typeface="Times New Roman"/>
                <a:ea typeface="SimSun"/>
              </a:rPr>
              <a:t>» из всех слов. Сейчас я назову тебе  оставшиеся кусочки слов.   Добавь к каждому кусочку  слог «СОК»,  чтобы кусочки снова превратились в слова. Назови слово целиком</a:t>
            </a:r>
            <a:r>
              <a:rPr lang="ru-RU" sz="1600" dirty="0" smtClean="0">
                <a:latin typeface="Times New Roman"/>
                <a:ea typeface="SimSun"/>
              </a:rPr>
              <a:t>.</a:t>
            </a:r>
          </a:p>
          <a:p>
            <a:pPr marL="228600"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indent="114300" algn="just">
              <a:spcAft>
                <a:spcPts val="0"/>
              </a:spcAft>
            </a:pPr>
            <a:r>
              <a:rPr lang="ru-RU" sz="1600" i="1" dirty="0" smtClean="0">
                <a:latin typeface="Times New Roman"/>
                <a:ea typeface="SimSun"/>
              </a:rPr>
              <a:t>          Слова</a:t>
            </a:r>
            <a:r>
              <a:rPr lang="ru-RU" sz="1600" i="1" dirty="0">
                <a:latin typeface="Times New Roman"/>
                <a:ea typeface="SimSun"/>
              </a:rPr>
              <a:t>:  </a:t>
            </a:r>
            <a:r>
              <a:rPr lang="ru-RU" sz="1600" b="1" dirty="0">
                <a:latin typeface="Times New Roman"/>
                <a:ea typeface="SimSun"/>
              </a:rPr>
              <a:t>ПЕ (СОК), НО(СОК), ЛЕ(СОК), ПОЯ(СОК), ГОЛО(СОК),  КОЛО(СОК). 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b="1" i="1" dirty="0" smtClean="0">
                <a:latin typeface="Times New Roman"/>
                <a:ea typeface="SimSun"/>
              </a:rPr>
              <a:t>                               Вариант </a:t>
            </a:r>
            <a:r>
              <a:rPr lang="ru-RU" sz="1600" b="1" i="1" dirty="0">
                <a:latin typeface="Times New Roman"/>
                <a:ea typeface="SimSun"/>
              </a:rPr>
              <a:t>игры для синтеза слов со слогом «РА»</a:t>
            </a:r>
            <a:endParaRPr lang="ru-RU" sz="1600" b="1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 smtClean="0">
                <a:latin typeface="Times New Roman"/>
                <a:ea typeface="SimSun"/>
              </a:rPr>
              <a:t>                                   Слова</a:t>
            </a:r>
            <a:r>
              <a:rPr lang="ru-RU" sz="1600" b="1" dirty="0">
                <a:latin typeface="Times New Roman"/>
                <a:ea typeface="SimSun"/>
              </a:rPr>
              <a:t>: ИГ(РА), НО(РА), ГО(РА), ЖА(РА), ШКУ(РА), КАНУ(РА).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b="1" i="1" dirty="0" smtClean="0">
                <a:latin typeface="Times New Roman"/>
                <a:ea typeface="SimSun"/>
              </a:rPr>
              <a:t>                                                     Вариант </a:t>
            </a:r>
            <a:r>
              <a:rPr lang="ru-RU" sz="1600" b="1" i="1" dirty="0">
                <a:latin typeface="Times New Roman"/>
                <a:ea typeface="SimSun"/>
              </a:rPr>
              <a:t>игры для синтеза слов со слогом «ЗА»</a:t>
            </a:r>
            <a:endParaRPr lang="ru-RU" sz="1600" b="1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 smtClean="0">
                <a:latin typeface="Times New Roman"/>
                <a:ea typeface="SimSun"/>
              </a:rPr>
              <a:t>                                                      Слова</a:t>
            </a:r>
            <a:r>
              <a:rPr lang="ru-RU" sz="1600" i="1" dirty="0">
                <a:latin typeface="Times New Roman"/>
                <a:ea typeface="SimSun"/>
              </a:rPr>
              <a:t>: </a:t>
            </a:r>
            <a:r>
              <a:rPr lang="ru-RU" sz="1600" b="1" dirty="0">
                <a:latin typeface="Times New Roman"/>
                <a:ea typeface="SimSun"/>
              </a:rPr>
              <a:t>КО(ЗА), ВА(ЗА), РО(ЗА), СТРЕКО(ЗА), ГРО(ЗА), </a:t>
            </a:r>
            <a:r>
              <a:rPr lang="ru-RU" sz="1600" b="1" dirty="0" smtClean="0">
                <a:latin typeface="Times New Roman"/>
                <a:ea typeface="SimSun"/>
              </a:rPr>
              <a:t>                                                               СЛЕ(ЗА</a:t>
            </a:r>
            <a:r>
              <a:rPr lang="ru-RU" sz="1600" b="1" dirty="0">
                <a:latin typeface="Times New Roman"/>
                <a:ea typeface="SimSun"/>
              </a:rPr>
              <a:t>), МИМО(ЗА)</a:t>
            </a:r>
            <a:endParaRPr lang="ru-RU" sz="1600" dirty="0">
              <a:effectLst/>
              <a:latin typeface="Times New Roman"/>
              <a:ea typeface="SimSu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84450" y="404664"/>
            <a:ext cx="42199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«Озорные мышки»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235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540" y="597455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b="1" i="1" u="sng" dirty="0" smtClean="0">
                <a:latin typeface="Times New Roman"/>
                <a:ea typeface="SimSun"/>
              </a:rPr>
              <a:t>Цель:</a:t>
            </a:r>
            <a:r>
              <a:rPr lang="ru-RU" sz="1600" b="1" dirty="0" smtClean="0">
                <a:latin typeface="Times New Roman"/>
                <a:ea typeface="SimSun"/>
              </a:rPr>
              <a:t> </a:t>
            </a:r>
            <a:r>
              <a:rPr lang="ru-RU" sz="1600" dirty="0" smtClean="0">
                <a:latin typeface="Times New Roman"/>
                <a:ea typeface="SimSun"/>
              </a:rPr>
              <a:t>Формирование </a:t>
            </a:r>
            <a:r>
              <a:rPr lang="ru-RU" sz="1600" i="1" dirty="0" smtClean="0">
                <a:latin typeface="Times New Roman"/>
                <a:ea typeface="SimSun"/>
              </a:rPr>
              <a:t>фонематического </a:t>
            </a:r>
            <a:r>
              <a:rPr lang="ru-RU" sz="1600" i="1" dirty="0">
                <a:latin typeface="Times New Roman"/>
                <a:ea typeface="SimSun"/>
              </a:rPr>
              <a:t>анализа (выделение звука из </a:t>
            </a:r>
            <a:r>
              <a:rPr lang="ru-RU" sz="1600" i="1" dirty="0" smtClean="0">
                <a:latin typeface="Times New Roman"/>
                <a:ea typeface="SimSun"/>
              </a:rPr>
              <a:t>слов)</a:t>
            </a:r>
            <a:r>
              <a:rPr lang="ru-RU" sz="1600" dirty="0" smtClean="0">
                <a:latin typeface="Times New Roman"/>
                <a:ea typeface="SimSun"/>
              </a:rPr>
              <a:t> </a:t>
            </a:r>
            <a:r>
              <a:rPr lang="ru-RU" sz="1600" i="1" dirty="0" smtClean="0">
                <a:latin typeface="Times New Roman"/>
                <a:ea typeface="SimSun"/>
              </a:rPr>
              <a:t>и навыков  </a:t>
            </a:r>
            <a:r>
              <a:rPr lang="ru-RU" sz="1600" i="1" dirty="0">
                <a:latin typeface="Times New Roman"/>
                <a:ea typeface="SimSun"/>
              </a:rPr>
              <a:t>позиционного звукового анализа слова.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/>
                <a:ea typeface="SimSun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sz="1600" b="1" i="1" u="sng" dirty="0">
                <a:latin typeface="Times New Roman"/>
                <a:ea typeface="SimSun"/>
              </a:rPr>
              <a:t>Описание</a:t>
            </a:r>
            <a:r>
              <a:rPr lang="ru-RU" sz="1600" b="1" i="1" dirty="0">
                <a:latin typeface="Times New Roman"/>
                <a:ea typeface="SimSun"/>
              </a:rPr>
              <a:t>:  </a:t>
            </a:r>
            <a:r>
              <a:rPr lang="ru-RU" sz="1600" i="1" dirty="0">
                <a:latin typeface="Times New Roman"/>
                <a:ea typeface="SimSun"/>
              </a:rPr>
              <a:t>Определить первый звук в словах. Выделить звук, голосом, «нажать» на него.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/>
                <a:ea typeface="SimSun"/>
              </a:rPr>
              <a:t>Малина,  монета, магнит,  маска, маки, море, музыка.</a:t>
            </a: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i="1" dirty="0">
                <a:latin typeface="Times New Roman"/>
                <a:ea typeface="SimSun"/>
              </a:rPr>
              <a:t>Определить есть звук </a:t>
            </a:r>
            <a:r>
              <a:rPr lang="ru-RU" b="1" dirty="0">
                <a:latin typeface="Times New Roman"/>
                <a:ea typeface="SimSun"/>
              </a:rPr>
              <a:t>М</a:t>
            </a:r>
            <a:r>
              <a:rPr lang="ru-RU" i="1" dirty="0">
                <a:latin typeface="Times New Roman"/>
                <a:ea typeface="SimSun"/>
              </a:rPr>
              <a:t> в слове, или нет (хлопнуть в ладоши, если в слове слышится звук):</a:t>
            </a:r>
            <a:endParaRPr lang="ru-RU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Маска, рука, море, музыка, мука, пар, ракета, паста, зима, лимон, замок, вата, вагон, яма, март, цыпленок, коза.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SimSun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i="1" dirty="0">
                <a:latin typeface="Times New Roman"/>
                <a:ea typeface="SimSun"/>
              </a:rPr>
              <a:t>Определить, где слышится звук </a:t>
            </a:r>
            <a:r>
              <a:rPr lang="ru-RU" b="1" dirty="0">
                <a:latin typeface="Times New Roman"/>
                <a:ea typeface="SimSun"/>
              </a:rPr>
              <a:t>М</a:t>
            </a:r>
            <a:r>
              <a:rPr lang="ru-RU" i="1" dirty="0">
                <a:latin typeface="Times New Roman"/>
                <a:ea typeface="SimSun"/>
              </a:rPr>
              <a:t> – в начале, середине или конце слова:</a:t>
            </a:r>
            <a:endParaRPr lang="ru-RU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Монета, маска, дом, шлем, гном, лимон, комната, зима, гамак, сом, комок, маяк. мыло, крем, лом, лямка,. сумка, мука, море.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SimSun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i="1" dirty="0">
                <a:latin typeface="Times New Roman"/>
                <a:ea typeface="SimSun"/>
              </a:rPr>
              <a:t>Определить, в каком из двух (первом или втором)  слов слышится звук </a:t>
            </a:r>
            <a:r>
              <a:rPr lang="ru-RU" b="1" dirty="0">
                <a:latin typeface="Times New Roman"/>
                <a:ea typeface="SimSun"/>
              </a:rPr>
              <a:t>М:</a:t>
            </a:r>
            <a:endParaRPr lang="ru-RU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Калина-малина, море-горе, мох-пух, мухи - сухо, 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раки-маки, монета-ракета, мука-рука, магазин-бензин, мыло-шило.</a:t>
            </a:r>
          </a:p>
          <a:p>
            <a:pPr algn="just">
              <a:spcAft>
                <a:spcPts val="0"/>
              </a:spcAft>
            </a:pPr>
            <a:endParaRPr lang="ru-RU" sz="1600" b="1" dirty="0">
              <a:effectLst/>
              <a:latin typeface="Times New Roman"/>
              <a:ea typeface="SimSu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50856" y="404664"/>
            <a:ext cx="56871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«Звуковой анализ слов» -1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468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540" y="597455"/>
            <a:ext cx="828092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b="1" i="1" u="sng" dirty="0" smtClean="0">
                <a:latin typeface="Times New Roman"/>
                <a:ea typeface="SimSun"/>
              </a:rPr>
              <a:t>Цель:</a:t>
            </a:r>
            <a:r>
              <a:rPr lang="ru-RU" sz="1600" b="1" dirty="0" smtClean="0">
                <a:latin typeface="Times New Roman"/>
                <a:ea typeface="SimSun"/>
              </a:rPr>
              <a:t> </a:t>
            </a:r>
            <a:r>
              <a:rPr lang="ru-RU" sz="1600" i="1" dirty="0" smtClean="0">
                <a:latin typeface="Times New Roman"/>
                <a:ea typeface="SimSun"/>
              </a:rPr>
              <a:t>Формирование фонематического анализа </a:t>
            </a:r>
            <a:r>
              <a:rPr lang="ru-RU" sz="1600" i="1" dirty="0">
                <a:latin typeface="Times New Roman"/>
                <a:ea typeface="SimSun"/>
              </a:rPr>
              <a:t>(выделение звука из </a:t>
            </a:r>
            <a:r>
              <a:rPr lang="ru-RU" sz="1600" i="1" dirty="0" smtClean="0">
                <a:latin typeface="Times New Roman"/>
                <a:ea typeface="SimSun"/>
              </a:rPr>
              <a:t>слов)</a:t>
            </a:r>
            <a:r>
              <a:rPr lang="ru-RU" sz="1600" dirty="0" smtClean="0">
                <a:latin typeface="Times New Roman"/>
                <a:ea typeface="SimSun"/>
              </a:rPr>
              <a:t> </a:t>
            </a:r>
            <a:r>
              <a:rPr lang="ru-RU" sz="1600" i="1" dirty="0" smtClean="0">
                <a:latin typeface="Times New Roman"/>
                <a:ea typeface="SimSun"/>
              </a:rPr>
              <a:t>на </a:t>
            </a:r>
            <a:r>
              <a:rPr lang="ru-RU" sz="1600" i="1" dirty="0">
                <a:latin typeface="Times New Roman"/>
                <a:ea typeface="SimSun"/>
              </a:rPr>
              <a:t>материале коротких текстов.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b="1" i="1" u="sng" dirty="0" smtClean="0">
                <a:latin typeface="Times New Roman"/>
                <a:ea typeface="SimSun"/>
              </a:rPr>
              <a:t>Описание</a:t>
            </a:r>
            <a:r>
              <a:rPr lang="ru-RU" b="1" i="1" dirty="0" smtClean="0">
                <a:latin typeface="Times New Roman"/>
                <a:ea typeface="SimSun"/>
              </a:rPr>
              <a:t>:</a:t>
            </a:r>
            <a:r>
              <a:rPr lang="ru-RU" i="1" dirty="0" smtClean="0">
                <a:latin typeface="Times New Roman"/>
                <a:ea typeface="SimSun"/>
              </a:rPr>
              <a:t> Взрослый называет слова и просит ребенка определить первый звук в каждом слове. В задании  2 взрослый читает рассказ, ребенок запоминает слова с заданным звуком.</a:t>
            </a:r>
            <a:endParaRPr lang="ru-RU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i="1" dirty="0" smtClean="0">
                <a:latin typeface="Times New Roman"/>
                <a:ea typeface="SimSun"/>
              </a:rPr>
              <a:t> </a:t>
            </a:r>
            <a:endParaRPr lang="ru-RU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i="1" dirty="0" smtClean="0">
                <a:latin typeface="Times New Roman"/>
                <a:ea typeface="SimSun"/>
              </a:rPr>
              <a:t>1.Определить первый звук в словах:</a:t>
            </a:r>
            <a:endParaRPr lang="ru-RU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SimSun"/>
              </a:rPr>
              <a:t> </a:t>
            </a:r>
            <a:endParaRPr lang="ru-RU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SimSun"/>
              </a:rPr>
              <a:t>Оля, иволга, аист,  утка,  ослик,  этаж, автобус, обруч, улитка, абрикос, индюк.</a:t>
            </a:r>
          </a:p>
          <a:p>
            <a:pPr algn="just">
              <a:spcAft>
                <a:spcPts val="0"/>
              </a:spcAft>
            </a:pPr>
            <a:endParaRPr lang="ru-RU" b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i="1" dirty="0" smtClean="0">
                <a:latin typeface="Times New Roman"/>
                <a:ea typeface="SimSun"/>
              </a:rPr>
              <a:t>2. Прослушать рассказ и запомнить  слова со звуком </a:t>
            </a:r>
            <a:r>
              <a:rPr lang="ru-RU" b="1" dirty="0" smtClean="0">
                <a:latin typeface="Times New Roman"/>
                <a:ea typeface="SimSun"/>
              </a:rPr>
              <a:t>Р:</a:t>
            </a:r>
            <a:endParaRPr lang="ru-RU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latin typeface="Times New Roman"/>
                <a:ea typeface="SimSun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SimSun"/>
              </a:rPr>
              <a:t>Рома и Вова пошли на озеро ловить рыбу. Они поймали пять карасей и двух раков. Скоро подул ветер, и сбежались тучи. Послышались раскаты грома. Мальчики поспешили к дому. </a:t>
            </a:r>
          </a:p>
          <a:p>
            <a:pPr algn="just">
              <a:spcAft>
                <a:spcPts val="0"/>
              </a:spcAft>
            </a:pPr>
            <a:endParaRPr lang="ru-RU" b="1" dirty="0">
              <a:effectLst/>
              <a:latin typeface="Times New Roman"/>
              <a:ea typeface="SimSu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50856" y="404664"/>
            <a:ext cx="56871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«Звуковой анализ слов» -2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57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540" y="597455"/>
            <a:ext cx="8280920" cy="920251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b="1" i="1" u="sng" dirty="0" smtClean="0">
                <a:latin typeface="Times New Roman"/>
                <a:ea typeface="SimSun"/>
              </a:rPr>
              <a:t>Цель:</a:t>
            </a:r>
            <a:r>
              <a:rPr lang="ru-RU" sz="1600" b="1" dirty="0" smtClean="0">
                <a:latin typeface="Times New Roman"/>
                <a:ea typeface="SimSun"/>
              </a:rPr>
              <a:t> </a:t>
            </a:r>
            <a:r>
              <a:rPr lang="ru-RU" sz="1600" i="1" dirty="0" smtClean="0">
                <a:latin typeface="Times New Roman"/>
                <a:ea typeface="SimSun"/>
              </a:rPr>
              <a:t>Формирование навыков  </a:t>
            </a:r>
            <a:r>
              <a:rPr lang="ru-RU" sz="1600" i="1" dirty="0">
                <a:latin typeface="Times New Roman"/>
                <a:ea typeface="SimSun"/>
              </a:rPr>
              <a:t>рифмовки </a:t>
            </a:r>
            <a:r>
              <a:rPr lang="ru-RU" sz="1600" i="1" dirty="0" smtClean="0">
                <a:latin typeface="Times New Roman"/>
                <a:ea typeface="SimSun"/>
              </a:rPr>
              <a:t>слов, </a:t>
            </a:r>
            <a:r>
              <a:rPr lang="ru-RU" sz="1600" b="1" i="1" u="sng" dirty="0" smtClean="0">
                <a:latin typeface="Times New Roman"/>
                <a:ea typeface="SimSun"/>
              </a:rPr>
              <a:t>Описание</a:t>
            </a:r>
            <a:r>
              <a:rPr lang="ru-RU" sz="1600" b="1" i="1" dirty="0">
                <a:latin typeface="Times New Roman"/>
                <a:ea typeface="SimSun"/>
              </a:rPr>
              <a:t>:</a:t>
            </a:r>
            <a:r>
              <a:rPr lang="ru-RU" sz="1600" i="1" dirty="0">
                <a:latin typeface="Times New Roman"/>
                <a:ea typeface="SimSun"/>
              </a:rPr>
              <a:t> Взрослый читает двустишие с </a:t>
            </a:r>
            <a:r>
              <a:rPr lang="ru-RU" sz="1600" dirty="0">
                <a:latin typeface="Times New Roman"/>
                <a:ea typeface="SimSun"/>
              </a:rPr>
              <a:t> </a:t>
            </a:r>
          </a:p>
          <a:p>
            <a:pPr algn="just"/>
            <a:r>
              <a:rPr lang="ru-RU" sz="1600" i="1" dirty="0">
                <a:latin typeface="Times New Roman"/>
                <a:ea typeface="SimSun"/>
              </a:rPr>
              <a:t>ребенка подобрать слово в рифму.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SimSun"/>
              </a:rPr>
              <a:t>Доски </a:t>
            </a:r>
            <a:r>
              <a:rPr lang="ru-RU" b="1" dirty="0">
                <a:latin typeface="Times New Roman"/>
                <a:ea typeface="SimSun"/>
              </a:rPr>
              <a:t>на гору везем,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Будем строить новый… (дом)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                                              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Здесь красивое местечко,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Протекает  мимо… (речка)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                                              </a:t>
            </a:r>
            <a:endParaRPr lang="ru-RU" b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SimSun"/>
              </a:rPr>
              <a:t>Шел </a:t>
            </a:r>
            <a:r>
              <a:rPr lang="ru-RU" b="1" dirty="0">
                <a:latin typeface="Times New Roman"/>
                <a:ea typeface="SimSun"/>
              </a:rPr>
              <a:t>по лесу шустрый мишка</a:t>
            </a:r>
            <a:r>
              <a:rPr lang="ru-RU" b="1" dirty="0" smtClean="0">
                <a:latin typeface="Times New Roman"/>
                <a:ea typeface="SimSun"/>
              </a:rPr>
              <a:t>,                                            </a:t>
            </a:r>
          </a:p>
          <a:p>
            <a:pPr algn="just">
              <a:spcAft>
                <a:spcPts val="0"/>
              </a:spcAft>
            </a:pPr>
            <a:r>
              <a:rPr lang="ru-RU" b="1" dirty="0" smtClean="0">
                <a:latin typeface="Times New Roman"/>
                <a:ea typeface="SimSun"/>
              </a:rPr>
              <a:t>На </a:t>
            </a:r>
            <a:r>
              <a:rPr lang="ru-RU" b="1" dirty="0">
                <a:latin typeface="Times New Roman"/>
                <a:ea typeface="SimSun"/>
              </a:rPr>
              <a:t>него свалилась…(шишка)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                                                 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Как-то вечером две мышки,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/>
                <a:ea typeface="SimSun"/>
              </a:rPr>
              <a:t>Унесли у Пети…(книжки)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Times New Roman"/>
                <a:ea typeface="SimSun"/>
              </a:rPr>
              <a:t>                                               </a:t>
            </a:r>
            <a:endParaRPr lang="ru-RU" sz="1600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 </a:t>
            </a: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 smtClean="0">
                <a:latin typeface="Times New Roman"/>
                <a:ea typeface="SimSun"/>
              </a:rPr>
              <a:t> слухового </a:t>
            </a:r>
            <a:r>
              <a:rPr lang="ru-RU" sz="1600" i="1" dirty="0">
                <a:latin typeface="Times New Roman"/>
                <a:ea typeface="SimSun"/>
              </a:rPr>
              <a:t>внимания и памяти.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r>
              <a:rPr lang="ru-RU" sz="1600" i="1" dirty="0" smtClean="0">
                <a:latin typeface="Times New Roman"/>
                <a:ea typeface="SimSun"/>
              </a:rPr>
              <a:t>пропущенным </a:t>
            </a:r>
            <a:r>
              <a:rPr lang="ru-RU" sz="1600" i="1" dirty="0">
                <a:latin typeface="Times New Roman"/>
                <a:ea typeface="SimSun"/>
              </a:rPr>
              <a:t>последним словом  и  просит 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SimSun"/>
              </a:rPr>
              <a:t> </a:t>
            </a:r>
            <a:r>
              <a:rPr lang="ru-RU" sz="2000" b="1" dirty="0">
                <a:latin typeface="Times New Roman"/>
                <a:ea typeface="SimSun"/>
              </a:rPr>
              <a:t>Мама милой дочке </a:t>
            </a:r>
            <a:r>
              <a:rPr lang="ru-RU" sz="2000" b="1" dirty="0" smtClean="0">
                <a:latin typeface="Times New Roman"/>
                <a:ea typeface="SimSun"/>
              </a:rPr>
              <a:t>Оле                                                </a:t>
            </a: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SimSun"/>
              </a:rPr>
              <a:t>Суп </a:t>
            </a:r>
            <a:r>
              <a:rPr lang="ru-RU" sz="2000" b="1" dirty="0">
                <a:latin typeface="Times New Roman"/>
                <a:ea typeface="SimSun"/>
              </a:rPr>
              <a:t>сварила из (фасоли)</a:t>
            </a:r>
          </a:p>
          <a:p>
            <a:pPr algn="just">
              <a:spcAft>
                <a:spcPts val="0"/>
              </a:spcAft>
            </a:pPr>
            <a:endParaRPr lang="ru-RU" sz="2000" b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SimSun"/>
              </a:rPr>
              <a:t>Мы </a:t>
            </a:r>
            <a:r>
              <a:rPr lang="ru-RU" sz="2000" b="1" dirty="0">
                <a:latin typeface="Times New Roman"/>
                <a:ea typeface="SimSun"/>
              </a:rPr>
              <a:t>собирали васильки,</a:t>
            </a: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На головах у нас…(венки)</a:t>
            </a: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                                               </a:t>
            </a:r>
            <a:endParaRPr lang="ru-RU" sz="2000" b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SimSun"/>
              </a:rPr>
              <a:t>Сшил </a:t>
            </a:r>
            <a:r>
              <a:rPr lang="ru-RU" sz="2000" b="1" dirty="0">
                <a:latin typeface="Times New Roman"/>
                <a:ea typeface="SimSun"/>
              </a:rPr>
              <a:t>себе котенок тапки</a:t>
            </a:r>
            <a:r>
              <a:rPr lang="ru-RU" sz="2000" b="1" dirty="0" smtClean="0">
                <a:latin typeface="Times New Roman"/>
                <a:ea typeface="SimSun"/>
              </a:rPr>
              <a:t>,</a:t>
            </a: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SimSun"/>
              </a:rPr>
              <a:t>Чтоб </a:t>
            </a:r>
            <a:r>
              <a:rPr lang="ru-RU" sz="2000" b="1" dirty="0">
                <a:latin typeface="Times New Roman"/>
                <a:ea typeface="SimSun"/>
              </a:rPr>
              <a:t>зимой не мерзли (лапки)                                                    </a:t>
            </a: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Говорят, один чудак</a:t>
            </a: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В речке выловил башмак</a:t>
            </a: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Но, зато ему потом </a:t>
            </a: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На крючок попался…(сом)</a:t>
            </a:r>
            <a:endParaRPr lang="ru-RU" sz="2000" b="1" dirty="0">
              <a:effectLst/>
              <a:latin typeface="Times New Roman"/>
              <a:ea typeface="SimSu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76402" y="404663"/>
            <a:ext cx="31911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«Сочинитель»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59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540" y="597455"/>
            <a:ext cx="8280920" cy="518500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  <a:p>
            <a:pPr indent="2160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Цель</a:t>
            </a:r>
            <a:r>
              <a:rPr lang="ru-RU" sz="1600" b="1" i="1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r>
              <a:rPr lang="ru-RU" sz="1600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2000" i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Формирование умения подбирать </a:t>
            </a:r>
            <a:r>
              <a:rPr lang="ru-RU" sz="2000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слова на заданный гласный звук, который находится в начале слова.</a:t>
            </a:r>
            <a:endParaRPr lang="ru-RU" sz="1600" i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2000" b="1" i="1" u="sng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Описание:</a:t>
            </a:r>
            <a:endParaRPr lang="ru-RU" sz="1600" b="1" i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2000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Педагог задает любой гласный звук из четырех ([а], [о], [у], [и], дети подбирают слова. Игра сопровождается словами из стихотворения Л. Куклина.</a:t>
            </a:r>
            <a:endParaRPr lang="ru-RU" sz="1600" i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Педагог.</a:t>
            </a:r>
            <a:endParaRPr lang="ru-RU" sz="1600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 Вот сколько слов на [а] мы сумеем сказать!</a:t>
            </a:r>
            <a:endParaRPr lang="ru-RU" sz="1600" b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(Дети перечисляют слова на заданный звук.)</a:t>
            </a:r>
            <a:endParaRPr lang="ru-RU" sz="1600" b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 Ой, хватит! И звук тоже может устать!</a:t>
            </a:r>
            <a:endParaRPr lang="ru-RU" sz="1600" b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А вот что на [о] мы можем назвать?</a:t>
            </a:r>
            <a:endParaRPr lang="ru-RU" sz="1600" b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(Дети перечисляют слова на другой заданный звук и т. д</a:t>
            </a:r>
            <a:r>
              <a:rPr lang="ru-RU" sz="2000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.)</a:t>
            </a:r>
            <a:endParaRPr lang="ru-RU" sz="1600" b="1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12731" y="404663"/>
            <a:ext cx="451854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«Сумеешь назвать?»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188859"/>
            <a:ext cx="158432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1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1540" y="597455"/>
            <a:ext cx="8280920" cy="5118324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Цель: </a:t>
            </a:r>
            <a:r>
              <a:rPr lang="ru-RU" sz="1600" i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Формировать словарный запас  существительных </a:t>
            </a:r>
            <a:r>
              <a:rPr lang="ru-RU" sz="1600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 глаголов</a:t>
            </a:r>
            <a:r>
              <a:rPr lang="ru-RU" sz="1600" i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i="1" dirty="0">
              <a:solidFill>
                <a:srgbClr val="11111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Описание:</a:t>
            </a:r>
            <a:endParaRPr lang="ru-RU" sz="1600" b="1" i="1" u="sng" dirty="0">
              <a:solidFill>
                <a:srgbClr val="11111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Педагог </a:t>
            </a:r>
            <a:r>
              <a:rPr lang="ru-RU" sz="1600" i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предлагает </a:t>
            </a:r>
            <a:r>
              <a:rPr lang="ru-RU" sz="1600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детям по набору слов догадаться, о ком идет речь. </a:t>
            </a:r>
            <a:endParaRPr lang="ru-RU" sz="1600" i="1" dirty="0" smtClean="0">
              <a:solidFill>
                <a:srgbClr val="11111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i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Примерный </a:t>
            </a:r>
            <a:r>
              <a:rPr lang="ru-RU" sz="1600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набор слов</a:t>
            </a:r>
            <a:r>
              <a:rPr lang="ru-RU" sz="1600" i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i="1" dirty="0">
              <a:solidFill>
                <a:srgbClr val="11111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Мяукает, прыгает, крадется. Кто это</a:t>
            </a:r>
            <a:r>
              <a:rPr lang="ru-RU" b="1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rgbClr val="11111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Прыгает, летает, клюет, чирикает. Кто это?</a:t>
            </a:r>
          </a:p>
          <a:p>
            <a:pPr indent="2286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Воет, дует, гудит. Кто это?</a:t>
            </a:r>
          </a:p>
          <a:p>
            <a:pPr indent="2286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Лает, кусается, грызет. Кто это?</a:t>
            </a:r>
          </a:p>
          <a:p>
            <a:pPr indent="2286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Мычит, жует, пасется. Кто это?</a:t>
            </a:r>
          </a:p>
          <a:p>
            <a:pPr indent="22860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Прыгает, плавает, квакает. Кто это? И т. д.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61248" y="404663"/>
            <a:ext cx="34215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«Угадай слово»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957931"/>
            <a:ext cx="2405885" cy="275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491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597455"/>
            <a:ext cx="7848872" cy="5229637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                                   ( </a:t>
            </a:r>
            <a:r>
              <a:rPr lang="ru-RU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использованием листьев – </a:t>
            </a:r>
            <a:r>
              <a:rPr lang="ru-RU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поддувалочек</a:t>
            </a:r>
            <a:r>
              <a:rPr lang="ru-RU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)</a:t>
            </a:r>
            <a:endParaRPr lang="ru-RU" sz="1200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Формирование умений детей  в употреблении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пространственных предлогов </a:t>
            </a:r>
            <a:r>
              <a:rPr lang="ru-RU" sz="1600" b="1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на, под, в, за.</a:t>
            </a:r>
            <a:endParaRPr lang="ru-RU" sz="1200" b="1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  <a:endParaRPr lang="ru-RU" sz="1200" b="1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1 - й вариант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 Педагог (без детей) раскладывает </a:t>
            </a:r>
            <a:r>
              <a:rPr lang="ru-RU" sz="1600" i="1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поддувалочки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в разные места в групповой комнате. Обращает внимание детей, что, пока их не было, по группе разлетелись осенние листья. Предлагает назвать, где находится каждый листик. Ребенок, правильно назвавший местоположение листика, забирает его и вешает его на 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дерево.</a:t>
            </a:r>
            <a:r>
              <a:rPr lang="ru-RU" sz="1200" i="1" dirty="0" smtClean="0">
                <a:ea typeface="Times New Roman"/>
                <a:cs typeface="Times New Roman"/>
              </a:rPr>
              <a:t>  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Примерные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высказывания детей:</a:t>
            </a:r>
            <a:endParaRPr lang="ru-RU" sz="1200" i="1" dirty="0">
              <a:ea typeface="Calibri"/>
              <a:cs typeface="Times New Roman"/>
            </a:endParaRPr>
          </a:p>
          <a:p>
            <a:pPr marL="171450" indent="-171450">
              <a:spcBef>
                <a:spcPts val="1125"/>
              </a:spcBef>
              <a:spcAft>
                <a:spcPts val="1125"/>
              </a:spcAft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</a:t>
            </a: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«Один (желтый, оранжевый) листик улетел (упал) на (под) стол (стул, диван, подушку, полку, книгу и пр.)»,</a:t>
            </a:r>
          </a:p>
          <a:p>
            <a:pPr marL="171450" indent="-171450">
              <a:spcBef>
                <a:spcPts val="1125"/>
              </a:spcBef>
              <a:spcAft>
                <a:spcPts val="1125"/>
              </a:spcAft>
              <a:buFontTx/>
              <a:buChar char="-"/>
            </a:pPr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«Один (желтый, оранжевый) листик улетел за штору (игрушку, полку и т. д)».</a:t>
            </a:r>
          </a:p>
          <a:p>
            <a:pPr marL="171450" indent="-17145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FontTx/>
              <a:buChar char="-"/>
            </a:pP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6822" y="404663"/>
            <a:ext cx="55703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«Падают, падают листья»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848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60" y="597455"/>
            <a:ext cx="7848872" cy="514243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                                   ( </a:t>
            </a:r>
            <a:r>
              <a:rPr lang="ru-RU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использованием листьев – </a:t>
            </a:r>
            <a:r>
              <a:rPr lang="ru-RU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поддувалочек</a:t>
            </a:r>
            <a:r>
              <a:rPr lang="ru-RU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)</a:t>
            </a:r>
            <a:endParaRPr lang="ru-RU" sz="1200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Формирование умений детей  в употреблении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пространственных предлогов </a:t>
            </a:r>
            <a:r>
              <a:rPr lang="ru-RU" sz="1600" b="1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на, под, в, за.</a:t>
            </a:r>
            <a:endParaRPr lang="ru-RU" sz="1200" b="1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  <a:endParaRPr lang="ru-RU" sz="1200" b="1" i="1" dirty="0">
              <a:ea typeface="Calibri"/>
              <a:cs typeface="Times New Roman"/>
            </a:endParaRPr>
          </a:p>
          <a:p>
            <a:pPr lvl="0">
              <a:spcBef>
                <a:spcPts val="1125"/>
              </a:spcBef>
              <a:spcAft>
                <a:spcPts val="1125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2 - й вариант. </a:t>
            </a:r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Дети с листочками в руках спокойно бегают, кружатся по группе под слова </a:t>
            </a:r>
            <a:r>
              <a:rPr lang="ru-RU" sz="16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педагога.</a:t>
            </a:r>
          </a:p>
          <a:p>
            <a:pPr lvl="0" algn="ctr">
              <a:spcBef>
                <a:spcPts val="1125"/>
              </a:spcBef>
              <a:spcAft>
                <a:spcPts val="1125"/>
              </a:spcAft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Тихо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листики летали,</a:t>
            </a:r>
          </a:p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Очень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листики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устали.  Отдохнуть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они хотят.</a:t>
            </a:r>
          </a:p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Вот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просят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всех ребят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….</a:t>
            </a:r>
          </a:p>
          <a:p>
            <a:pPr marL="171450" lvl="0" indent="-171450">
              <a:spcBef>
                <a:spcPts val="1125"/>
              </a:spcBef>
              <a:spcAft>
                <a:spcPts val="1125"/>
              </a:spcAft>
              <a:buFontTx/>
              <a:buChar char="-"/>
            </a:pPr>
            <a:r>
              <a:rPr lang="ru-RU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Далее воспитатель говорит каждому ребенку (или группе детей, куда отнести и положить листья: Даша (Данила, Лиза, Артем, положи (те) меня (нас) под ковер (стол)», и т. д. Игра повторяется 3- 4 раза.</a:t>
            </a:r>
          </a:p>
          <a:p>
            <a:pPr marL="171450" indent="-17145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  <a:buFontTx/>
              <a:buChar char="-"/>
            </a:pPr>
            <a:endParaRPr lang="ru-RU" sz="1600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6822" y="404663"/>
            <a:ext cx="55703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«Падают, падают листья»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569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6690" y="597455"/>
            <a:ext cx="7141693" cy="404880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sz="1600" b="1" i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20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активизировать словарь антонимов в речи детей</a:t>
            </a:r>
            <a:r>
              <a:rPr lang="ru-RU" sz="20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600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  <a:endParaRPr lang="ru-RU" sz="1400" b="1" i="1" dirty="0">
              <a:ea typeface="Calibri"/>
              <a:cs typeface="Times New Roman"/>
            </a:endParaRPr>
          </a:p>
          <a:p>
            <a:pPr indent="228600">
              <a:spcBef>
                <a:spcPts val="1125"/>
              </a:spcBef>
              <a:spcAft>
                <a:spcPts val="1125"/>
              </a:spcAft>
            </a:pP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Внутри объемной ширмы сложены картинки, на которых изображены противоположные характеристики предметов и объектов.</a:t>
            </a:r>
            <a:endParaRPr lang="ru-RU" sz="1200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Дети по очереди опускают магнит (прикрепленный ниткой к палочке). Достают картинку и называют, что изображено на картинке (желательно в форме сложносочиненного предложения с союзом а). Например: «Воздушный шарик легкий, а гиря тяжелая. Дедушка старый, а мальчик молодой». И т. п.</a:t>
            </a:r>
            <a:endParaRPr lang="ru-RU" sz="1400" b="1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57066" y="404663"/>
            <a:ext cx="262988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«Наоборот»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091" y="4349804"/>
            <a:ext cx="158432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60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6690" y="597455"/>
            <a:ext cx="7141693" cy="504445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sz="1600" b="1" i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  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Формировать представления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детей 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родовидовых отношениях.</a:t>
            </a: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b="1" i="1" u="sng" dirty="0" smtClean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Описание: </a:t>
            </a:r>
            <a:endParaRPr lang="ru-RU" sz="1600" b="1" i="1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Педагог по очереди бросает мяч детям, при этом он произносит одно из родовых понятий. Ребенок, поймав мяч, должен подобрать видовое понятие. Родовые понятия могут повторяться. </a:t>
            </a:r>
            <a:endParaRPr lang="ru-RU" sz="1600" i="1" dirty="0" smtClean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Например:</a:t>
            </a: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b="1" i="1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Рыба –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карась                                  Дерево </a:t>
            </a: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–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клен</a:t>
            </a:r>
            <a:endParaRPr lang="ru-RU" b="1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Птица –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галка                                  Овощи </a:t>
            </a: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–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капуста</a:t>
            </a:r>
            <a:endParaRPr lang="ru-RU" b="1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Зверь –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лиса                                      Посуда </a:t>
            </a: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–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кастрюля</a:t>
            </a:r>
            <a:endParaRPr lang="ru-RU" b="1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Цветок –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гвоздика                            Мебель </a:t>
            </a: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–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кровать</a:t>
            </a:r>
            <a:endParaRPr lang="ru-RU" b="1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Ягода –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малина                                  Одежда </a:t>
            </a: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–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куртка</a:t>
            </a:r>
            <a:endParaRPr lang="ru-RU" b="1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Фрукты </a:t>
            </a: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– груша и т. д.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13698" y="404663"/>
            <a:ext cx="43166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«Что это? Кто это?»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27" y="4149080"/>
            <a:ext cx="158432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62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4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6690" y="597455"/>
            <a:ext cx="7141693" cy="454432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sz="1600" b="1" i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1600" b="1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Формировать умения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детей в составлении сложноподчиненных предложений.</a:t>
            </a:r>
            <a:endParaRPr lang="ru-RU" sz="1600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  <a:endParaRPr lang="ru-RU" sz="1600" b="1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Педагог начинает предложение,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а 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ребенок заканчивает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600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Я люблю конфеты, потому что </a:t>
            </a: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они…</a:t>
            </a:r>
            <a:endParaRPr lang="ru-RU" b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Я беспокоюсь за бабушку,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потому </a:t>
            </a: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что…</a:t>
            </a:r>
            <a:endParaRPr lang="ru-RU" b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Я хочу дружить с, потому что…</a:t>
            </a:r>
            <a:endParaRPr lang="ru-RU" b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Мы любим слушать, потому что…</a:t>
            </a:r>
            <a:endParaRPr lang="ru-RU" b="1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3006" y="404663"/>
            <a:ext cx="37580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«Закончи </a:t>
            </a:r>
            <a:r>
              <a:rPr lang="ru-RU" sz="3600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фразу»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 descr="Картинки по запросу картинки пчел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203550"/>
            <a:ext cx="2152640" cy="247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25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4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6690" y="597455"/>
            <a:ext cx="7141693" cy="507985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i="1" dirty="0" smtClean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>
                <a:latin typeface="Times New Roman"/>
                <a:ea typeface="SimSun"/>
              </a:rPr>
              <a:t> </a:t>
            </a:r>
            <a:endParaRPr lang="ru-RU" sz="1600" dirty="0"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sz="1600" b="1" i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Формировать у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детей фонематический слух; упражнять в правильном спряжении глагола хотеть.</a:t>
            </a: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  <a:endParaRPr lang="ru-RU" sz="1600" b="1" i="1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Педагог предлагает детям составить букет из цветов, названия которых начинаются со звуков [к], [г ], [х].</a:t>
            </a: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Предлагаемые названия цветов: ландыш, колокольчик, гладиолус, роза, хризантема, тюльпан.</a:t>
            </a: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 Дополните предложения словом хотеть:</a:t>
            </a: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Я этот букет (хочу) подарить … (называется имя).</a:t>
            </a: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Он этот букет (хочет) подарить … .</a:t>
            </a: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Она этот букет (хочет) подарить … .</a:t>
            </a: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Они этот букет (хотят) подарить …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b="1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Вы этот букет (хотите) подарить … </a:t>
            </a:r>
            <a:r>
              <a:rPr lang="ru-RU" b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b="1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Мы этот букет (хотим) подарить … 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43971" y="404663"/>
            <a:ext cx="185608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«Букет»</a:t>
            </a:r>
          </a:p>
        </p:txBody>
      </p:sp>
      <p:pic>
        <p:nvPicPr>
          <p:cNvPr id="4098" name="Picture 2" descr="Картинки по запросу картинки пчело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77072"/>
            <a:ext cx="1583390" cy="181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3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4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6868" y="1268760"/>
            <a:ext cx="7141693" cy="334707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spcAft>
                <a:spcPts val="0"/>
              </a:spcAft>
            </a:pPr>
            <a:endParaRPr lang="ru-RU" sz="1600" dirty="0">
              <a:latin typeface="Times New Roman" panose="02020603050405020304" pitchFamily="18" charset="0"/>
              <a:ea typeface="SimSun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sz="1600" b="1" i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Формировать умения детей  работать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над обобщенным значением слов.</a:t>
            </a: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b="1" i="1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Дети встают в круг и начинают передавать друг другу платочек. По сигналу педагога (хлопок) ребенок, у которого в руках оказался платок, отвечает на вопрос педагога «Кто знает пять названий предметов одежды (деревьев, ягод, фруктов, овощей, птиц, домашних животных, диких животных, посуды, мебели и т. д. ?»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04457" y="404663"/>
            <a:ext cx="53351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«Я </a:t>
            </a:r>
            <a:r>
              <a:rPr lang="ru-RU" sz="36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знаю пять названий»</a:t>
            </a:r>
          </a:p>
        </p:txBody>
      </p:sp>
      <p:pic>
        <p:nvPicPr>
          <p:cNvPr id="3074" name="Picture 2" descr="Картинки по запросу картинки пчело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652" y="4594157"/>
            <a:ext cx="1409840" cy="161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37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4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6867" y="836712"/>
            <a:ext cx="7141693" cy="537769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sz="1600" b="1" i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Формировать умения детей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находить в ближайшем окружении и правильно называть предметы, в названии которых есть названные звуки.</a:t>
            </a:r>
            <a:endParaRPr lang="ru-RU" sz="1600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  <a:endParaRPr lang="ru-RU" sz="1600" b="1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Педагог предлагает детям совершить путешествие по группе и поискать предметы, в названиях которых есть звуки 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b="1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[</a:t>
            </a:r>
            <a:r>
              <a:rPr lang="ru-RU" b="1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c], [з], [ц].</a:t>
            </a:r>
            <a:endParaRPr lang="ru-RU" b="1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Можно усложнить задание: разбить детей на тир подгруппы, каждая из которых ищет предметы, в названии которых слышится определенный звук </a:t>
            </a:r>
            <a:r>
              <a:rPr lang="ru-RU" b="1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(или звук [с], или звук [з], или звук [ц]).</a:t>
            </a:r>
            <a:endParaRPr lang="ru-RU" b="1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Дети, найдя предмет, вежливо приглашают Незнайку к себе: «Незнайка, подойди, пожалуйста, ко мне. Я нашел предмет со звуком [ц] – цветок.</a:t>
            </a:r>
            <a:endParaRPr lang="ru-RU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Отдельных детей Незнайка может спросить, где находится звук в слове (в начале, середине или в конце слова).</a:t>
            </a:r>
            <a:endParaRPr lang="ru-RU" i="1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85205" y="404663"/>
            <a:ext cx="19736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«Поиск»</a:t>
            </a:r>
          </a:p>
        </p:txBody>
      </p:sp>
    </p:spTree>
    <p:extLst>
      <p:ext uri="{BB962C8B-B14F-4D97-AF65-F5344CB8AC3E}">
        <p14:creationId xmlns:p14="http://schemas.microsoft.com/office/powerpoint/2010/main" val="338903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" y="-20317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6867" y="836712"/>
            <a:ext cx="7141693" cy="504497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sz="1600" b="1" i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1600" b="1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упражнять детей в умении выделять лишний предмет из группы однородных предметов (объектов, обобщенных родовитыми связями.</a:t>
            </a:r>
            <a:endParaRPr lang="ru-RU" sz="1600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  <a:endParaRPr lang="ru-RU" sz="1600" b="1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Упражнение используется на слух. Картинки используются по мере необходимости.</a:t>
            </a:r>
            <a:endParaRPr lang="ru-RU" sz="1600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Педагог называет цепочку слов, состоящую из четырех слов. В цепочке одно слово лишнее. При этом на первых порах лишнее слово ставится в конец цепочки. Постепенно, по мере освоения детьми упражнения, место лишнего слова в цепочке может меняться. Ребенок определяет это слово и объясняет, почему он считает его лишним.</a:t>
            </a:r>
            <a:endParaRPr lang="ru-RU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b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Например: клен – береза – дуб – стол. (Клен – береза – дуб – это деревья. Стол – это мебель. Значит, лишнее слово – стол.)</a:t>
            </a:r>
            <a:endParaRPr lang="ru-RU" b="1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85334" y="404663"/>
            <a:ext cx="337336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«Что лишнее?»</a:t>
            </a:r>
          </a:p>
        </p:txBody>
      </p:sp>
    </p:spTree>
    <p:extLst>
      <p:ext uri="{BB962C8B-B14F-4D97-AF65-F5344CB8AC3E}">
        <p14:creationId xmlns:p14="http://schemas.microsoft.com/office/powerpoint/2010/main" val="1836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" y="-45903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6867" y="836712"/>
            <a:ext cx="7141693" cy="3206519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u="sng" dirty="0" smtClean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u="sng" dirty="0">
              <a:solidFill>
                <a:srgbClr val="111111"/>
              </a:solidFill>
              <a:latin typeface="Times New Roman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sz="1600" b="1" i="1" u="sng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600" i="1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Формировать умения детей согласовывать прилагательные с </a:t>
            </a:r>
            <a:r>
              <a:rPr lang="ru-RU" sz="1600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существительными.</a:t>
            </a:r>
            <a:endParaRPr lang="ru-RU" sz="1600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b="1" i="1" u="sng" dirty="0" smtClean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Описание:</a:t>
            </a: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sz="1600" b="1" i="1" dirty="0">
              <a:ea typeface="Calibri"/>
              <a:cs typeface="Times New Roman"/>
            </a:endParaRPr>
          </a:p>
          <a:p>
            <a:pPr indent="228600">
              <a:lnSpc>
                <a:spcPct val="115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i="1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Педагог предлагает детям ответить на вопросы: что бывает твердым? Что бывает мягким? Что бывает сладким? Что бывает острым? Что бывает холодным? Что бывает белым? Что бывает холодным?</a:t>
            </a:r>
            <a:endParaRPr lang="ru-RU" i="1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03545" y="404663"/>
            <a:ext cx="473693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«Что каким бывает?»</a:t>
            </a:r>
          </a:p>
        </p:txBody>
      </p:sp>
      <p:pic>
        <p:nvPicPr>
          <p:cNvPr id="2054" name="Picture 6" descr="Картинки по запросу картинки пчел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235" y="3645024"/>
            <a:ext cx="2232249" cy="256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52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35696" y="1459230"/>
            <a:ext cx="662473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i="1" u="sng" dirty="0" smtClean="0">
                <a:latin typeface="Times New Roman"/>
                <a:ea typeface="SimSun"/>
              </a:rPr>
              <a:t>Цель</a:t>
            </a:r>
            <a:r>
              <a:rPr lang="ru-RU" sz="1600" b="1" i="1" dirty="0" smtClean="0">
                <a:latin typeface="Times New Roman"/>
                <a:ea typeface="SimSun"/>
              </a:rPr>
              <a:t>:</a:t>
            </a:r>
            <a:r>
              <a:rPr lang="ru-RU" b="1" dirty="0" smtClean="0">
                <a:latin typeface="Times New Roman"/>
                <a:ea typeface="SimSun"/>
              </a:rPr>
              <a:t> </a:t>
            </a:r>
            <a:r>
              <a:rPr lang="ru-RU" sz="1600" i="1" dirty="0" smtClean="0">
                <a:latin typeface="Times New Roman"/>
                <a:ea typeface="SimSun"/>
              </a:rPr>
              <a:t>Формирование</a:t>
            </a:r>
            <a:r>
              <a:rPr lang="ru-RU" b="1" dirty="0" smtClean="0">
                <a:latin typeface="Times New Roman"/>
                <a:ea typeface="SimSun"/>
              </a:rPr>
              <a:t> </a:t>
            </a:r>
            <a:r>
              <a:rPr lang="ru-RU" sz="1600" i="1" dirty="0" smtClean="0">
                <a:latin typeface="Times New Roman"/>
                <a:ea typeface="SimSun"/>
              </a:rPr>
              <a:t>навыков  </a:t>
            </a:r>
            <a:r>
              <a:rPr lang="ru-RU" sz="1600" i="1" dirty="0">
                <a:latin typeface="Times New Roman"/>
                <a:ea typeface="SimSun"/>
              </a:rPr>
              <a:t>слуховой дифференциации длинных и коротких </a:t>
            </a:r>
            <a:r>
              <a:rPr lang="ru-RU" sz="1600" i="1" dirty="0" smtClean="0">
                <a:latin typeface="Times New Roman"/>
                <a:ea typeface="SimSun"/>
              </a:rPr>
              <a:t>слов, развитие   </a:t>
            </a:r>
            <a:r>
              <a:rPr lang="ru-RU" sz="1600" i="1" dirty="0" err="1">
                <a:latin typeface="Times New Roman"/>
                <a:ea typeface="SimSun"/>
              </a:rPr>
              <a:t>слухо</a:t>
            </a:r>
            <a:r>
              <a:rPr lang="ru-RU" sz="1600" i="1" dirty="0">
                <a:latin typeface="Times New Roman"/>
                <a:ea typeface="SimSun"/>
              </a:rPr>
              <a:t> – </a:t>
            </a:r>
            <a:r>
              <a:rPr lang="ru-RU" sz="1600" i="1" dirty="0" smtClean="0">
                <a:latin typeface="Times New Roman"/>
                <a:ea typeface="SimSun"/>
              </a:rPr>
              <a:t>речевой памяти.</a:t>
            </a:r>
            <a:endParaRPr lang="ru-RU" sz="1600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r>
              <a:rPr lang="ru-RU" sz="2000" b="1" i="1" u="sng" dirty="0">
                <a:latin typeface="Times New Roman"/>
                <a:ea typeface="SimSun"/>
              </a:rPr>
              <a:t>Описание</a:t>
            </a:r>
            <a:r>
              <a:rPr lang="ru-RU" b="1" i="1" dirty="0">
                <a:latin typeface="Times New Roman"/>
                <a:ea typeface="SimSun"/>
              </a:rPr>
              <a:t>: </a:t>
            </a:r>
            <a:r>
              <a:rPr lang="ru-RU" sz="2000" b="1" dirty="0">
                <a:latin typeface="Times New Roman"/>
                <a:ea typeface="SimSun"/>
              </a:rPr>
              <a:t> </a:t>
            </a:r>
            <a:r>
              <a:rPr lang="ru-RU" sz="2000" dirty="0">
                <a:latin typeface="Times New Roman"/>
                <a:ea typeface="SimSun"/>
              </a:rPr>
              <a:t>Из каждых четырех названных взрослым слов, ребенок должен выбрать слово, которое по звуковому составу не похоже на остальные три:</a:t>
            </a:r>
            <a:endParaRPr lang="ru-RU" dirty="0">
              <a:latin typeface="Times New Roman"/>
              <a:ea typeface="SimSun"/>
            </a:endParaRPr>
          </a:p>
          <a:p>
            <a:pPr algn="just">
              <a:spcAft>
                <a:spcPts val="0"/>
              </a:spcAft>
            </a:pPr>
            <a:endParaRPr lang="ru-RU" sz="1600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Мак  -  бак  - так  - банан</a:t>
            </a:r>
            <a:endParaRPr lang="ru-RU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Сом  -  ком  - индюк - дом</a:t>
            </a:r>
            <a:endParaRPr lang="ru-RU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Лимон  -  вагон  -  кот - бутон</a:t>
            </a:r>
            <a:endParaRPr lang="ru-RU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Мак  -  бак  -  веник - рак</a:t>
            </a:r>
            <a:endParaRPr lang="ru-RU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Совок  -  гном  -  венок - каток</a:t>
            </a:r>
            <a:endParaRPr lang="ru-RU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Пятка  -  ватка  -  лимон - кадка</a:t>
            </a:r>
            <a:endParaRPr lang="ru-RU" b="1" dirty="0">
              <a:latin typeface="Times New Roman"/>
              <a:ea typeface="SimSun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/>
                <a:ea typeface="SimSun"/>
              </a:rPr>
              <a:t>Ветка  -  диван  - клетка - сетка</a:t>
            </a:r>
            <a:endParaRPr lang="ru-RU" b="1" dirty="0">
              <a:effectLst/>
              <a:latin typeface="Times New Roman"/>
              <a:ea typeface="SimSu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620688"/>
            <a:ext cx="45724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SimSun"/>
              </a:rPr>
              <a:t>Четвертый лишний»</a:t>
            </a:r>
            <a:endParaRPr lang="ru-RU" sz="3600" b="1" cap="none" spc="0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189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373</Words>
  <Application>Microsoft Office PowerPoint</Application>
  <PresentationFormat>Экран (4:3)</PresentationFormat>
  <Paragraphs>283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Картотека  речевых игр и упражнений  для детей старшего дошкольного возраста» </vt:lpstr>
      <vt:lpstr>    Цель: -Актуализация словарного запаса по пройденным лексическим темам, развитие навыков понятийного обобщения, слухо – речевой памяти и  закрепление слухо – произносительной дифференциации свистящих  звуков.  Оборудование: карточка с рядами слов (для логопеда)  Описание: Взрослый произносит ряды слов и даёт задание ребёнку на запоминание слов определённой тематики. Образец: «Я буду называть разные слова, вам надо запомнить только названия птиц».   Только птиц: аист, стрекоза, сова, снегирь, кузнечик, сокол. Только диких животных: барсук, овца, слон, ослик, лиса. Только овощи: свёкла, ананас, капуста, кукуруза, редис. Только обувь: сапожки, носки, сандалии, кроссовки, колготки. Только мебель: подоконник, сервант, стол, кресло, порог. Только посуда: блюдце, скатерть, кастрюля, сковорода, салфетка. Только транспорт: автобус, колесо, самосвал, такси, скамейка.   </vt:lpstr>
      <vt:lpstr>   Цель: Формирование навыков словесно – логического мышления. - Активизация  умений правильного согласования прилагательных с существительными  в Именительном   падеже.  Оборудование: карточки с 2-мя вариантами словосочетаний (правильных и ошибочных) для логопеда. При необходимости можно использовать картинки  из предложенных словосочетаний (цапля, блюдце, козленок, капелька и т.д.)  Описание: Взрослый зачитывает правильный вариант словосочетаний, ребёнок их повторяет. Затем, зачитываются словосочетания, в которых сознательно допущена ошибка. Ребёнок находит ошибку и подбирает правильную  пару к каждому словосочетанию.  Правильный вариант: длинноногая цапля, желтый цыплёнок, хрустящая вафля,   круглый блинчик, весёлый козлёнок,  дождевая капля,  спелая слива,  стеклянное блюдце, сладкое суфле.  «Путаница»: длинноногая вафля, хрустящая цапля, жёлтый козлёнок, весёлый блинчик, круглый цыплёнок, дождевая слива, спелая капля, сладкое блюдце, стеклянное суфле.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1</dc:creator>
  <cp:lastModifiedBy>admin</cp:lastModifiedBy>
  <cp:revision>38</cp:revision>
  <dcterms:created xsi:type="dcterms:W3CDTF">2017-02-02T19:35:59Z</dcterms:created>
  <dcterms:modified xsi:type="dcterms:W3CDTF">2018-03-14T09:11:13Z</dcterms:modified>
</cp:coreProperties>
</file>