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61" r:id="rId3"/>
    <p:sldId id="256" r:id="rId4"/>
    <p:sldId id="257" r:id="rId5"/>
    <p:sldId id="258" r:id="rId6"/>
    <p:sldId id="259" r:id="rId7"/>
    <p:sldId id="260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080" y="-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26.02.2016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282" y="642918"/>
            <a:ext cx="8643998" cy="2554545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Атырау </a:t>
            </a:r>
            <a:r>
              <a:rPr lang="ru-RU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облысы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Қызылқоға ауданы</a:t>
            </a:r>
            <a:endParaRPr lang="ru-RU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ru-RU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Қоныстану селосы</a:t>
            </a:r>
            <a:endParaRPr lang="ru-RU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ru-RU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Жаңашаруа қазақ 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орта </a:t>
            </a:r>
            <a:r>
              <a:rPr lang="ru-RU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мектебінің</a:t>
            </a:r>
            <a:endParaRPr lang="ru-RU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ru-RU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Бейнелеу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ru-RU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өнері және 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технология, </a:t>
            </a:r>
            <a:r>
              <a:rPr lang="ru-RU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сызу</a:t>
            </a:r>
            <a:endParaRPr lang="ru-RU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a:endParaRPr>
          </a:p>
          <a:p>
            <a:pPr algn="ctr"/>
            <a:r>
              <a:rPr lang="ru-RU" sz="32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пәндерінің мұғалімі</a:t>
            </a:r>
            <a:endParaRPr lang="ru-RU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1538" y="4143380"/>
            <a:ext cx="685200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8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  <a:reflection blurRad="6350" stA="55000" endA="50" endPos="85000" dist="29997" dir="5400000" sy="-100000" algn="bl" rotWithShape="0"/>
                </a:effectLst>
              </a:rPr>
              <a:t>Балмұханов Нұрболат</a:t>
            </a:r>
            <a:endParaRPr lang="ru-RU" sz="4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  <a:reflection blurRad="6350" stA="55000" endA="50" endPos="85000" dist="29997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Users\Школа\Desktop\6f81419d9f26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58282" cy="757235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357166"/>
            <a:ext cx="9429784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kk-KZ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Сыйкәделік  әшекей  домбыра  жасау </a:t>
            </a:r>
          </a:p>
          <a:p>
            <a:r>
              <a:rPr lang="kk-KZ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kk-KZ" sz="2000" b="1" i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Сабақтың  мақсаты:</a:t>
            </a:r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сарамандық  жұмыс  барысында  өлшем  дәлдігімен  бұйым  жасап  шығаруға  үйрету.  					 </a:t>
            </a:r>
            <a:r>
              <a:rPr lang="kk-KZ" sz="2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Білімділік :</a:t>
            </a:r>
            <a:r>
              <a:rPr lang="kk-KZ" sz="2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қолда  бар  ағаш  материалдарын  дұрыс  таңдап  ұлттық  музыкалық  аспабымыз – домбыраны  және  оған  арналған  тұғыр  және  қосалқы  әшекейлеу  бөлшектерін  жасауға  үйрету;  			</a:t>
            </a:r>
            <a:r>
              <a:rPr lang="kk-KZ" sz="2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Дамытушылық:</a:t>
            </a:r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оқушының  шеберлік  деңгейін  дамытып,  шығармашылық  қабілетін  ұштау.    						</a:t>
            </a:r>
            <a:r>
              <a:rPr lang="kk-KZ" sz="2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Тәрбиелік:</a:t>
            </a:r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ұлттық  қолөнерге  деген  сүйіспеншілігін  оятып,  эстетикалық  талғамын  қалыптастыру.     					</a:t>
            </a:r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Көрнекілігі:</a:t>
            </a:r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сыйкәделік  домбыра,  технологиялық  карта.</a:t>
            </a:r>
          </a:p>
          <a:p>
            <a:r>
              <a:rPr lang="kk-KZ" sz="2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Сабақтың  </a:t>
            </a:r>
            <a:r>
              <a:rPr lang="kk-KZ" sz="2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әдісі:</a:t>
            </a:r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түсіндіру,  сұрақ – жауап,  сарамандық  	   </a:t>
            </a:r>
            <a:endParaRPr lang="kk-KZ" sz="2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Сабақтың  барысы:</a:t>
            </a:r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І. Ұйымдастыру  бөлімі:  					    	а) Оқушылардың  сабаққа  қатысуы,  түгендеу.    				ә) Жұмыс  киімін,  сабаққа  дайындығын  тексеру. </a:t>
            </a:r>
          </a:p>
          <a:p>
            <a:endParaRPr lang="kk-KZ" sz="2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kk-KZ" sz="2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kk-KZ" sz="2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5572140"/>
            <a:ext cx="935834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ІІ. Өткен  материалды  қайталау.</a:t>
            </a:r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</a:t>
            </a:r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					           Алдыңғы  сабақта  үйренген,  білгенін  сұрақтар  қою  арқылы  тексеру.  </a:t>
            </a:r>
          </a:p>
          <a:p>
            <a:pPr>
              <a:buFontTx/>
              <a:buChar char="-"/>
            </a:pPr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Музыкалық  аспаптардың  қандай  түрлерін  білесіңдер?   	</a:t>
            </a:r>
          </a:p>
          <a:p>
            <a:pPr>
              <a:buFontTx/>
              <a:buChar char="-"/>
            </a:pPr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Ағашты  өңдеуге  арналған  құралдарды  кім  атайды ?  	       	</a:t>
            </a:r>
          </a:p>
          <a:p>
            <a:pPr>
              <a:buFontTx/>
              <a:buChar char="-"/>
            </a:pPr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Қашау  не  үшін  қажет ?     						</a:t>
            </a:r>
          </a:p>
          <a:p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- Егеудің  түрлерін  ата ? 	</a:t>
            </a:r>
            <a:endParaRPr lang="ru-RU" sz="20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C:\Users\Админ\Downloads\64041117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85720" y="142852"/>
            <a:ext cx="8715404" cy="871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ІІІ.  Жаңа  сабақ:</a:t>
            </a:r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Ой  қозғау.  Жұмбақ  шешу.  				</a:t>
            </a:r>
          </a:p>
          <a:p>
            <a:pPr marL="342900" indent="-342900">
              <a:buAutoNum type="arabicPeriod"/>
            </a:pPr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Тыпырлаған  сайын  толысқан  					</a:t>
            </a:r>
          </a:p>
          <a:p>
            <a:pPr marL="342900" indent="-342900"/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Секеңдеген  сайын  семірген.     (Ұршық)   				</a:t>
            </a:r>
          </a:p>
          <a:p>
            <a:pPr marL="342900" indent="-342900">
              <a:buAutoNum type="arabicPeriod" startAt="2"/>
            </a:pPr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Бір  құрсақты  екі  құлақты           					</a:t>
            </a:r>
          </a:p>
          <a:p>
            <a:pPr marL="342900" indent="-342900"/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Он  екі  белбеулі,     							</a:t>
            </a:r>
          </a:p>
          <a:p>
            <a:pPr marL="342900" indent="-342900"/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Бір  түймелі,  екі  желілі     					</a:t>
            </a:r>
          </a:p>
          <a:p>
            <a:pPr marL="342900" indent="-342900"/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Күйдің  көрігі,  әннің  көлігі      (Домбыра)     		 		</a:t>
            </a:r>
          </a:p>
          <a:p>
            <a:pPr marL="342900" indent="-342900"/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а)  Домбыраның  тарихы   туралы  әңгімелеу.   				</a:t>
            </a:r>
          </a:p>
          <a:p>
            <a:pPr marL="342900" indent="-342900"/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ә)  Дайын  домбыраның  үлгі  көрсетілімі.  				</a:t>
            </a:r>
          </a:p>
          <a:p>
            <a:pPr marL="342900" indent="-342900"/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б)  Домбыраның  жасалу  технологиялық  картасымен  танысу,  талдау. </a:t>
            </a:r>
          </a:p>
          <a:p>
            <a:pPr marL="342900" indent="-342900"/>
            <a:endParaRPr lang="kk-KZ" sz="2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ҮІ</a:t>
            </a:r>
            <a:r>
              <a:rPr lang="kk-KZ" sz="2000" b="1" i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 Сергіту  сәті.</a:t>
            </a:r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Мақал – мәтелдердің  қалып  кеткен  сөзін  табу. 	</a:t>
            </a:r>
          </a:p>
          <a:p>
            <a:pPr marL="342900" indent="-342900">
              <a:buAutoNum type="arabicPeriod"/>
            </a:pPr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Қанша  жуан  болсада , 						</a:t>
            </a:r>
          </a:p>
          <a:p>
            <a:pPr marL="342900" indent="-342900"/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Жалғыз  .............  үй  болмас.    ( Ағаш,   дерево )   			</a:t>
            </a:r>
          </a:p>
          <a:p>
            <a:pPr marL="342900" indent="-342900">
              <a:buAutoNum type="arabicPeriod" startAt="2"/>
            </a:pPr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Жігітке  жеті  ..........  де  аз,   					</a:t>
            </a:r>
          </a:p>
          <a:p>
            <a:pPr marL="342900" indent="-342900"/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Жетпіс  ........  көп  емес.    ( Өнер,   искусство )  			</a:t>
            </a:r>
          </a:p>
          <a:p>
            <a:pPr marL="342900" indent="-342900">
              <a:buAutoNum type="arabicPeriod" startAt="3"/>
            </a:pPr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Өнерлінің  қолы  алтын,    					</a:t>
            </a:r>
          </a:p>
          <a:p>
            <a:pPr marL="342900" indent="-342900"/>
            <a:r>
              <a:rPr lang="kk-KZ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Өлеңшінің  ...........  алтын.    ( Сөзі,  слово )</a:t>
            </a:r>
          </a:p>
          <a:p>
            <a:pPr marL="342900" indent="-342900"/>
            <a:endParaRPr lang="kk-KZ" sz="2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endParaRPr lang="kk-KZ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C:\Users\Админ\Downloads\6733395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28596" y="500042"/>
            <a:ext cx="8429684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Ү. </a:t>
            </a:r>
            <a:r>
              <a:rPr lang="kk-KZ" sz="20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Сарамандық  жұмыс:</a:t>
            </a:r>
            <a:r>
              <a:rPr lang="kk-KZ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Домбыра  жасау. Әшекейлі  сыйкәделік   домбыраны  жасаудың  нұсқау  картасына  орай  оқушылар  жұмыс  жасайды.  Жұмыс  орнының  дұрыс  ұйымдастырылуын  қадағалау.  		Домбыра  жасау  үшін  қандай  құрал – жабдықтар  қажет.  		 Жұмыс жасағанда техника  кауіпсіздік  ережелерін  сақтау. </a:t>
            </a:r>
          </a:p>
          <a:p>
            <a:endParaRPr lang="kk-KZ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kk-KZ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kk-KZ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kk-KZ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kk-KZ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kk-KZ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kk-KZ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2357430"/>
            <a:ext cx="850112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kk-KZ" sz="2000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ҮІ</a:t>
            </a:r>
            <a:r>
              <a:rPr lang="kk-KZ" sz="2000" i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 Сабақты  қорытындылау.</a:t>
            </a:r>
            <a:r>
              <a:rPr lang="kk-KZ" sz="2000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</a:t>
            </a:r>
            <a:r>
              <a:rPr lang="kk-KZ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		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kk-KZ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</a:t>
            </a:r>
            <a:r>
              <a:rPr lang="kk-KZ" sz="2000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Оқушылардың  топ  бойынша  жасаған  бұйымдарының  сапасын  тексеріп,  жұмыстарының   нәтижесін,  кемшіліктерін  көрсетіп  шығамын.  		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kk-KZ" sz="2000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Міне  оқушылар ағаштардың  қалдықтарының  өзінен </a:t>
            </a:r>
            <a:r>
              <a:rPr lang="kk-KZ" sz="2000" dirty="0" smtClean="0">
                <a:solidFill>
                  <a:srgbClr val="7030A0"/>
                </a:solidFill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lang="kk-KZ" sz="2000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ақ әсем  бұйым  жасауға  болады.  Туған  жер  табиғатын  аялап,  күтуге  үйреніңдер. Ағашты  дұрыс  өңдеп,  небір  әсем  бұйым  жасауға  болатынына  көздерің  жетті.	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kk-KZ" sz="2000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Сабақтың теориялық және практикалық бөлімін қорытындылау мақсатында сын тұрғысынан ойлау стратегиясының </a:t>
            </a:r>
            <a:r>
              <a:rPr lang="kk-KZ" sz="2000" dirty="0" smtClean="0">
                <a:solidFill>
                  <a:srgbClr val="7030A0"/>
                </a:solidFill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lang="kk-KZ" sz="2000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 білдім?</a:t>
            </a:r>
            <a:r>
              <a:rPr lang="kk-KZ" sz="2000" dirty="0" smtClean="0">
                <a:solidFill>
                  <a:srgbClr val="7030A0"/>
                </a:solidFill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lang="kk-KZ" sz="2000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kk-KZ" sz="2000" dirty="0" smtClean="0">
                <a:solidFill>
                  <a:srgbClr val="7030A0"/>
                </a:solidFill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lang="kk-KZ" sz="2000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Нені үйрендім?</a:t>
            </a:r>
            <a:r>
              <a:rPr lang="kk-KZ" sz="2000" dirty="0" smtClean="0">
                <a:solidFill>
                  <a:srgbClr val="7030A0"/>
                </a:solidFill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lang="kk-KZ" sz="2000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kk-KZ" sz="2000" dirty="0" smtClean="0">
                <a:solidFill>
                  <a:srgbClr val="7030A0"/>
                </a:solidFill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lang="kk-KZ" sz="2000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Нені білгім келеді?</a:t>
            </a:r>
            <a:r>
              <a:rPr lang="kk-KZ" sz="2000" dirty="0" smtClean="0">
                <a:solidFill>
                  <a:srgbClr val="7030A0"/>
                </a:solidFill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lang="kk-KZ" sz="2000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кестесін  қолдану арқылы білімдерін бекіту.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kk-KZ" sz="2000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 r="-27" b="92"/>
          <a:stretch>
            <a:fillRect/>
          </a:stretch>
        </p:blipFill>
        <p:spPr bwMode="auto">
          <a:xfrm>
            <a:off x="0" y="-142852"/>
            <a:ext cx="9144000" cy="7000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142976" y="1000108"/>
          <a:ext cx="6376673" cy="1893107"/>
        </p:xfrm>
        <a:graphic>
          <a:graphicData uri="http://schemas.openxmlformats.org/drawingml/2006/table">
            <a:tbl>
              <a:tblPr/>
              <a:tblGrid>
                <a:gridCol w="2010963"/>
                <a:gridCol w="2182515"/>
                <a:gridCol w="2183195"/>
              </a:tblGrid>
              <a:tr h="10001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  </a:t>
                      </a:r>
                      <a:r>
                        <a:rPr lang="ru-RU" sz="2000" dirty="0" err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білдім</a:t>
                      </a:r>
                      <a:r>
                        <a:rPr lang="ru-RU" sz="20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?</a:t>
                      </a:r>
                      <a:endParaRPr lang="ru-RU" sz="2000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Нені</a:t>
                      </a:r>
                      <a:r>
                        <a:rPr lang="ru-RU" sz="20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2000" dirty="0" err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үйрендім </a:t>
                      </a:r>
                      <a:r>
                        <a:rPr lang="ru-RU" sz="20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?</a:t>
                      </a:r>
                      <a:endParaRPr lang="ru-RU" sz="2000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Нені</a:t>
                      </a:r>
                      <a:r>
                        <a:rPr lang="ru-RU" sz="20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2000" dirty="0" err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білгім</a:t>
                      </a:r>
                      <a:r>
                        <a:rPr lang="ru-RU" sz="20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  <a:r>
                        <a:rPr lang="ru-RU" sz="2000" dirty="0" err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келеді</a:t>
                      </a:r>
                      <a:r>
                        <a:rPr lang="ru-RU" sz="20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?</a:t>
                      </a:r>
                      <a:endParaRPr lang="ru-RU" sz="2000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297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C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 rot="10800000" flipV="1">
            <a:off x="0" y="4071942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</a:t>
            </a:r>
            <a:r>
              <a:rPr kumimoji="0" lang="kk-KZ" sz="2000" b="0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ҮІ. </a:t>
            </a:r>
            <a:r>
              <a:rPr lang="kk-KZ" sz="2000" i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Бағалау.</a:t>
            </a:r>
            <a:r>
              <a:rPr lang="kk-KZ" sz="2000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lang="kk-KZ" sz="20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Оқушылардың  жұмысын  бағалау.   					          Жұмыс  орнын  жинау.</a:t>
            </a:r>
            <a:r>
              <a:rPr kumimoji="0" lang="kk-KZ" sz="2000" b="0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kk-KZ" sz="2000" b="0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kk-KZ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kk-KZ" sz="20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r>
              <a:rPr kumimoji="0" lang="kk-KZ" sz="2000" b="0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ҮІІ. </a:t>
            </a:r>
            <a:r>
              <a:rPr lang="kk-KZ" sz="2000" i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Үйге  тапсырма:</a:t>
            </a:r>
            <a:r>
              <a:rPr lang="kk-KZ" sz="2000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Домбыраның  жасалу  жолдарымен  танысу.</a:t>
            </a:r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kk-KZ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Школа\Desktop\88fbd4c1f843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142984"/>
            <a:ext cx="3857652" cy="2500330"/>
          </a:xfrm>
          <a:prstGeom prst="ellipse">
            <a:avLst/>
          </a:prstGeom>
          <a:ln>
            <a:solidFill>
              <a:srgbClr val="002060"/>
            </a:solidFill>
          </a:ln>
          <a:effectLst>
            <a:softEdge rad="112500"/>
          </a:effectLst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1142984"/>
            <a:ext cx="3871819" cy="250033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7030A0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4000504"/>
            <a:ext cx="3857652" cy="2571768"/>
          </a:xfrm>
          <a:prstGeom prst="rect">
            <a:avLst/>
          </a:prstGeom>
          <a:ln w="88900" cap="sq" cmpd="thickThin">
            <a:solidFill>
              <a:srgbClr val="0070C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1643042" y="214290"/>
            <a:ext cx="56436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k-KZ" sz="32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Технология сабағында</a:t>
            </a:r>
            <a:endParaRPr lang="ru-RU" sz="32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6315" y="4000504"/>
            <a:ext cx="3929090" cy="25717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24</TotalTime>
  <Words>94</Words>
  <PresentationFormat>Экран (4:3)</PresentationFormat>
  <Paragraphs>62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8" baseType="lpstr">
      <vt:lpstr>Тема Office</vt:lpstr>
      <vt:lpstr>Бумажная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Нурболат</dc:creator>
  <cp:lastModifiedBy>Нурболат</cp:lastModifiedBy>
  <cp:revision>3</cp:revision>
  <dcterms:created xsi:type="dcterms:W3CDTF">2016-01-14T09:57:42Z</dcterms:created>
  <dcterms:modified xsi:type="dcterms:W3CDTF">2016-02-26T17:57:43Z</dcterms:modified>
</cp:coreProperties>
</file>