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Caveat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470D20BF-7800-42CF-90D9-7733C74B80D8}">
  <a:tblStyle styleId="{470D20BF-7800-42CF-90D9-7733C74B80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vea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Cave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ru.wikipedia.org/wiki/%D0%92%D0%B8%D0%BA%D0%B8%D0%BF%D0%B5%D0%B4%D0%B8%D1%8F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3.jpg"/><Relationship Id="rId5" Type="http://schemas.openxmlformats.org/officeDocument/2006/relationships/image" Target="../media/image19.jpg"/><Relationship Id="rId6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7.jpg"/><Relationship Id="rId6" Type="http://schemas.openxmlformats.org/officeDocument/2006/relationships/image" Target="../media/image14.jpg"/><Relationship Id="rId7" Type="http://schemas.openxmlformats.org/officeDocument/2006/relationships/image" Target="../media/image20.jpg"/><Relationship Id="rId8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Relationship Id="rId4" Type="http://schemas.openxmlformats.org/officeDocument/2006/relationships/image" Target="../media/image13.jpg"/><Relationship Id="rId5" Type="http://schemas.openxmlformats.org/officeDocument/2006/relationships/image" Target="../media/image11.jpg"/><Relationship Id="rId6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24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22.jpg"/><Relationship Id="rId9" Type="http://schemas.openxmlformats.org/officeDocument/2006/relationships/image" Target="../media/image18.jpg"/><Relationship Id="rId5" Type="http://schemas.openxmlformats.org/officeDocument/2006/relationships/image" Target="../media/image10.jpg"/><Relationship Id="rId6" Type="http://schemas.openxmlformats.org/officeDocument/2006/relationships/image" Target="../media/image15.jpg"/><Relationship Id="rId7" Type="http://schemas.openxmlformats.org/officeDocument/2006/relationships/image" Target="../media/image12.jpg"/><Relationship Id="rId8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0" y="744575"/>
            <a:ext cx="8520600" cy="3492000"/>
          </a:xfrm>
          <a:prstGeom prst="rect">
            <a:avLst/>
          </a:prstGeom>
          <a:solidFill>
            <a:schemeClr val="lt2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0">
                <a:latin typeface="Caveat"/>
                <a:ea typeface="Caveat"/>
                <a:cs typeface="Caveat"/>
                <a:sym typeface="Caveat"/>
              </a:rPr>
              <a:t>Использование приложения </a:t>
            </a:r>
            <a:endParaRPr b="1" sz="60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6000">
                <a:latin typeface="Caveat"/>
                <a:ea typeface="Caveat"/>
                <a:cs typeface="Caveat"/>
                <a:sym typeface="Caveat"/>
              </a:rPr>
              <a:t>по </a:t>
            </a:r>
            <a:r>
              <a:rPr b="1" lang="ru" sz="6000" u="sng">
                <a:latin typeface="Caveat"/>
                <a:ea typeface="Caveat"/>
                <a:cs typeface="Caveat"/>
                <a:sym typeface="Caveat"/>
              </a:rPr>
              <a:t>созданию коллажей</a:t>
            </a:r>
            <a:r>
              <a:rPr b="1" lang="ru" sz="6000">
                <a:latin typeface="Caveat"/>
                <a:ea typeface="Caveat"/>
                <a:cs typeface="Caveat"/>
                <a:sym typeface="Caveat"/>
              </a:rPr>
              <a:t> на смартфонах в системе  </a:t>
            </a:r>
            <a:r>
              <a:rPr b="1" lang="ru" sz="3600">
                <a:latin typeface="Caveat"/>
                <a:ea typeface="Caveat"/>
                <a:cs typeface="Caveat"/>
                <a:sym typeface="Caveat"/>
              </a:rPr>
              <a:t>web 2.0</a:t>
            </a:r>
            <a:endParaRPr b="1" sz="36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400">
                <a:latin typeface="Caveat"/>
                <a:ea typeface="Caveat"/>
                <a:cs typeface="Caveat"/>
                <a:sym typeface="Caveat"/>
              </a:rPr>
              <a:t>Колмакова Юлия Владиславовна</a:t>
            </a:r>
            <a:endParaRPr b="1" sz="14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400">
                <a:latin typeface="Caveat"/>
                <a:ea typeface="Caveat"/>
                <a:cs typeface="Caveat"/>
                <a:sym typeface="Caveat"/>
              </a:rPr>
              <a:t>учитель английского языка</a:t>
            </a:r>
            <a:endParaRPr b="1" sz="14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400">
                <a:latin typeface="Caveat"/>
                <a:ea typeface="Caveat"/>
                <a:cs typeface="Caveat"/>
                <a:sym typeface="Caveat"/>
              </a:rPr>
              <a:t>2018</a:t>
            </a:r>
            <a:endParaRPr b="1" sz="36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0668" y="1264143"/>
            <a:ext cx="860375" cy="86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idx="1" type="subTitle"/>
          </p:nvPr>
        </p:nvSpPr>
        <p:spPr>
          <a:xfrm>
            <a:off x="311700" y="586750"/>
            <a:ext cx="8520600" cy="30399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Коллаж используется главным образом для получения эффекта </a:t>
            </a:r>
            <a:r>
              <a:rPr b="1" lang="ru" sz="3600" u="sng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неожиданности</a:t>
            </a:r>
            <a:r>
              <a:rPr b="1" lang="ru" sz="3600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 от сочетания разнородных материалов, а также ради э</a:t>
            </a:r>
            <a:r>
              <a:rPr b="1" lang="ru" sz="3600" u="sng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моциональной насыщенности </a:t>
            </a:r>
            <a:r>
              <a:rPr b="1" lang="ru" sz="3600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и </a:t>
            </a:r>
            <a:r>
              <a:rPr b="1" lang="ru" sz="3600" u="sng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остроты</a:t>
            </a:r>
            <a:r>
              <a:rPr b="1" lang="ru" sz="3600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 произведения</a:t>
            </a:r>
            <a:endParaRPr b="1" sz="36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idx="1" type="body"/>
          </p:nvPr>
        </p:nvSpPr>
        <p:spPr>
          <a:xfrm>
            <a:off x="255050" y="113350"/>
            <a:ext cx="8577300" cy="49311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50">
                <a:solidFill>
                  <a:schemeClr val="dk1"/>
                </a:solidFill>
                <a:highlight>
                  <a:srgbClr val="D9D2E9"/>
                </a:highlight>
                <a:latin typeface="Caveat"/>
                <a:ea typeface="Caveat"/>
                <a:cs typeface="Caveat"/>
                <a:sym typeface="Caveat"/>
              </a:rPr>
              <a:t>Коллаж как метод обучения способен реализовывать важнейшие педагогические функции:</a:t>
            </a:r>
            <a:endParaRPr b="1" sz="2400">
              <a:solidFill>
                <a:schemeClr val="dk1"/>
              </a:solidFill>
              <a:highlight>
                <a:srgbClr val="D9D2E9"/>
              </a:highlight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-</a:t>
            </a: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1" lang="ru" sz="2400" u="sng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развитие </a:t>
            </a: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эстетического вкуса и художественного воображения;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b="1" lang="ru" sz="2400" u="sng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развитие </a:t>
            </a: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конструкторского мышления;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- знакомство с понятием «технология» как поэтапного выполнения задания;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b="1" lang="ru" sz="2400" u="sng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умение создавать</a:t>
            </a: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красивые и эстетически грамотные композиции;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b="1" lang="ru" sz="2400" u="sng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формирование</a:t>
            </a: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колористического восприятия;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b="1" lang="ru" sz="2400" u="sng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развитие </a:t>
            </a: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творческих способностей и коммуникативных навыков;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b="1" lang="ru" sz="2400" u="sng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умение о</a:t>
            </a: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брабатывать и подавать информацию в сжатом, лаконичном виде;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b="1" lang="ru" sz="2400" u="sng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навыки</a:t>
            </a: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планирования деятельности;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b="1" lang="ru" sz="2400" u="sng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умение </a:t>
            </a:r>
            <a:r>
              <a:rPr lang="ru" sz="24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предвидеть конечный результат и оценивание результата труда.</a:t>
            </a:r>
            <a:endParaRPr sz="24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>
              <a:spcBef>
                <a:spcPts val="8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>
            <p:ph type="title"/>
          </p:nvPr>
        </p:nvSpPr>
        <p:spPr>
          <a:xfrm>
            <a:off x="311700" y="445025"/>
            <a:ext cx="8520600" cy="34800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800">
                <a:latin typeface="Caveat"/>
                <a:ea typeface="Caveat"/>
                <a:cs typeface="Caveat"/>
                <a:sym typeface="Caveat"/>
              </a:rPr>
              <a:t>Коллажирование – универсальный и многоступенчатый процесс, предполагающий </a:t>
            </a:r>
            <a:endParaRPr b="1" sz="18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latin typeface="Caveat"/>
                <a:ea typeface="Caveat"/>
                <a:cs typeface="Caveat"/>
                <a:sym typeface="Caveat"/>
              </a:rPr>
              <a:t>- о</a:t>
            </a:r>
            <a:r>
              <a:rPr b="1" lang="ru" sz="2400" u="sng">
                <a:latin typeface="Caveat"/>
                <a:ea typeface="Caveat"/>
                <a:cs typeface="Caveat"/>
                <a:sym typeface="Caveat"/>
              </a:rPr>
              <a:t>тбор материалов </a:t>
            </a:r>
            <a:r>
              <a:rPr lang="ru" sz="2400">
                <a:latin typeface="Caveat"/>
                <a:ea typeface="Caveat"/>
                <a:cs typeface="Caveat"/>
                <a:sym typeface="Caveat"/>
              </a:rPr>
              <a:t>изобразительного, графического и текстового ряда;</a:t>
            </a:r>
            <a:endParaRPr sz="24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latin typeface="Caveat"/>
                <a:ea typeface="Caveat"/>
                <a:cs typeface="Caveat"/>
                <a:sym typeface="Caveat"/>
              </a:rPr>
              <a:t>- </a:t>
            </a:r>
            <a:r>
              <a:rPr b="1" lang="ru" sz="2400" u="sng">
                <a:latin typeface="Caveat"/>
                <a:ea typeface="Caveat"/>
                <a:cs typeface="Caveat"/>
                <a:sym typeface="Caveat"/>
              </a:rPr>
              <a:t>организацию отобранных материалов в блок-коллаж</a:t>
            </a:r>
            <a:r>
              <a:rPr lang="ru" sz="2400">
                <a:latin typeface="Caveat"/>
                <a:ea typeface="Caveat"/>
                <a:cs typeface="Caveat"/>
                <a:sym typeface="Caveat"/>
              </a:rPr>
              <a:t>, учебный параграф, составляемый в зависимости от всей иерархии целей и задач;</a:t>
            </a:r>
            <a:endParaRPr sz="24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latin typeface="Caveat"/>
                <a:ea typeface="Caveat"/>
                <a:cs typeface="Caveat"/>
                <a:sym typeface="Caveat"/>
              </a:rPr>
              <a:t>- непосредственное </a:t>
            </a:r>
            <a:r>
              <a:rPr b="1" lang="ru" sz="2400" u="sng">
                <a:latin typeface="Caveat"/>
                <a:ea typeface="Caveat"/>
                <a:cs typeface="Caveat"/>
                <a:sym typeface="Caveat"/>
              </a:rPr>
              <a:t>дизайнерское исполнение коллажа </a:t>
            </a:r>
            <a:r>
              <a:rPr lang="ru" sz="2400">
                <a:latin typeface="Caveat"/>
                <a:ea typeface="Caveat"/>
                <a:cs typeface="Caveat"/>
                <a:sym typeface="Caveat"/>
              </a:rPr>
              <a:t>и представление результатов деятельности.</a:t>
            </a:r>
            <a:endParaRPr sz="2400">
              <a:latin typeface="Caveat"/>
              <a:ea typeface="Caveat"/>
              <a:cs typeface="Caveat"/>
              <a:sym typeface="Caveat"/>
            </a:endParaRPr>
          </a:p>
          <a:p>
            <a:pPr indent="0" lvl="0" marL="0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226700" y="240900"/>
            <a:ext cx="8520600" cy="4661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222222"/>
                </a:solidFill>
                <a:latin typeface="Caveat"/>
                <a:ea typeface="Caveat"/>
                <a:cs typeface="Caveat"/>
                <a:sym typeface="Caveat"/>
              </a:rPr>
              <a:t>Современную глобальную сеть вряд ли уже можно представить без блогов, социальных сетей, облака сервисов какой-либо поисковой системы (Яндекс, </a:t>
            </a:r>
            <a:r>
              <a:rPr b="1" lang="ru" sz="1800" u="sng">
                <a:solidFill>
                  <a:srgbClr val="222222"/>
                </a:solidFill>
                <a:latin typeface="Caveat"/>
                <a:ea typeface="Caveat"/>
                <a:cs typeface="Caveat"/>
                <a:sym typeface="Caveat"/>
              </a:rPr>
              <a:t>Google </a:t>
            </a:r>
            <a:r>
              <a:rPr lang="ru" sz="1800">
                <a:solidFill>
                  <a:srgbClr val="222222"/>
                </a:solidFill>
                <a:latin typeface="Caveat"/>
                <a:ea typeface="Caveat"/>
                <a:cs typeface="Caveat"/>
                <a:sym typeface="Caveat"/>
              </a:rPr>
              <a:t>и т. д.), </a:t>
            </a:r>
            <a:r>
              <a:rPr lang="ru" sz="1800" u="sng">
                <a:solidFill>
                  <a:srgbClr val="663366"/>
                </a:solidFill>
                <a:latin typeface="Caveat"/>
                <a:ea typeface="Caveat"/>
                <a:cs typeface="Caveat"/>
                <a:sym typeface="Caveat"/>
                <a:hlinkClick r:id="rId3"/>
              </a:rPr>
              <a:t>Википедии</a:t>
            </a:r>
            <a:r>
              <a:rPr lang="ru" sz="1800">
                <a:solidFill>
                  <a:srgbClr val="222222"/>
                </a:solidFill>
                <a:latin typeface="Caveat"/>
                <a:ea typeface="Caveat"/>
                <a:cs typeface="Caveat"/>
                <a:sym typeface="Caveat"/>
              </a:rPr>
              <a:t>, и подобных ей ресурсов.</a:t>
            </a:r>
            <a:endParaRPr sz="1800">
              <a:solidFill>
                <a:srgbClr val="22222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2222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222222"/>
                </a:solidFill>
                <a:latin typeface="Caveat"/>
                <a:ea typeface="Caveat"/>
                <a:cs typeface="Caveat"/>
                <a:sym typeface="Caveat"/>
              </a:rPr>
              <a:t>Технологии Web 2.0 </a:t>
            </a:r>
            <a:r>
              <a:rPr lang="ru" sz="1800">
                <a:solidFill>
                  <a:srgbClr val="222222"/>
                </a:solidFill>
                <a:latin typeface="Caveat"/>
                <a:ea typeface="Caveat"/>
                <a:cs typeface="Caveat"/>
                <a:sym typeface="Caveat"/>
              </a:rPr>
              <a:t>прочно укрепились в нашей повседневной жизни, как средства коммуникации (социальные сети: Facebook, Twitter, Вконтакте), быстрого поиска нужной информации, средства «коллективного авторства» (Wiki, блоги).</a:t>
            </a:r>
            <a:endParaRPr sz="1800">
              <a:solidFill>
                <a:srgbClr val="22222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2222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Основное изменение учебного процесса связано с активным </a:t>
            </a:r>
            <a:r>
              <a:rPr b="1" lang="ru" sz="2400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участием учеников в создании собственных материалов.</a:t>
            </a:r>
            <a:r>
              <a:rPr lang="ru" sz="2400">
                <a:solidFill>
                  <a:srgbClr val="222222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 Во всех сферах технологии Web 2.0, наибольшее значение для обучения имеет совместная созидательная деятельность.</a:t>
            </a:r>
            <a:endParaRPr sz="2400">
              <a:solidFill>
                <a:srgbClr val="222222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310600" y="445025"/>
            <a:ext cx="8521800" cy="5727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aveat"/>
                <a:ea typeface="Caveat"/>
                <a:cs typeface="Caveat"/>
                <a:sym typeface="Caveat"/>
              </a:rPr>
              <a:t>Задачи учеников на уроке (урок 40 минут)</a:t>
            </a:r>
            <a:endParaRPr b="1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715450" y="1095800"/>
            <a:ext cx="7946700" cy="3416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latin typeface="Caveat"/>
                <a:ea typeface="Caveat"/>
                <a:cs typeface="Caveat"/>
                <a:sym typeface="Caveat"/>
              </a:rPr>
              <a:t> </a:t>
            </a:r>
            <a:endParaRPr sz="1400">
              <a:latin typeface="Caveat"/>
              <a:ea typeface="Caveat"/>
              <a:cs typeface="Caveat"/>
              <a:sym typeface="Caveat"/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accent2"/>
              </a:solidFill>
              <a:highlight>
                <a:srgbClr val="FFFFFF"/>
              </a:highlight>
              <a:latin typeface="Caveat"/>
              <a:ea typeface="Caveat"/>
              <a:cs typeface="Caveat"/>
              <a:sym typeface="Caveat"/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50">
              <a:solidFill>
                <a:schemeClr val="accent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50">
              <a:solidFill>
                <a:schemeClr val="accent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50">
              <a:solidFill>
                <a:schemeClr val="accent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250">
              <a:solidFill>
                <a:schemeClr val="accent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82" name="Shape 82"/>
          <p:cNvGraphicFramePr/>
          <p:nvPr/>
        </p:nvGraphicFramePr>
        <p:xfrm>
          <a:off x="648338" y="1075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{470D20BF-7800-42CF-90D9-7733C74B80D8}</a:tableStyleId>
              </a:tblPr>
              <a:tblGrid>
                <a:gridCol w="3924175"/>
                <a:gridCol w="4022525"/>
              </a:tblGrid>
              <a:tr h="19073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u="sng">
                          <a:solidFill>
                            <a:schemeClr val="dk2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Этап 1</a:t>
                      </a:r>
                      <a:endParaRPr b="1" u="sng">
                        <a:solidFill>
                          <a:schemeClr val="dk2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-304800" lvl="0" marL="457200" rtl="0">
                        <a:lnSpc>
                          <a:spcPct val="115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SzPts val="1200"/>
                        <a:buFont typeface="Caveat"/>
                        <a:buChar char="●"/>
                      </a:pPr>
                      <a:r>
                        <a:rPr b="1" lang="ru" sz="1200">
                          <a:solidFill>
                            <a:schemeClr val="dk2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Скачать бесплатное приложение </a:t>
                      </a:r>
                      <a:r>
                        <a:rPr b="1" lang="ru" sz="1200">
                          <a:solidFill>
                            <a:schemeClr val="accent2"/>
                          </a:solidFill>
                          <a:highlight>
                            <a:srgbClr val="FFFFFF"/>
                          </a:highlight>
                          <a:latin typeface="Caveat"/>
                          <a:ea typeface="Caveat"/>
                          <a:cs typeface="Caveat"/>
                          <a:sym typeface="Caveat"/>
                        </a:rPr>
                        <a:t>PicsArt Photo Studio: </a:t>
                      </a:r>
                      <a:endParaRPr b="1" sz="1200">
                        <a:solidFill>
                          <a:schemeClr val="accent2"/>
                        </a:solidFill>
                        <a:highlight>
                          <a:srgbClr val="FFFFFF"/>
                        </a:highlight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-304800" lvl="0" marL="45720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200"/>
                        <a:buFont typeface="Caveat"/>
                        <a:buChar char="●"/>
                      </a:pPr>
                      <a:r>
                        <a:rPr b="1" lang="ru" sz="1200">
                          <a:solidFill>
                            <a:schemeClr val="accent2"/>
                          </a:solidFill>
                          <a:highlight>
                            <a:srgbClr val="FFFFFF"/>
                          </a:highlight>
                          <a:latin typeface="Caveat"/>
                          <a:ea typeface="Caveat"/>
                          <a:cs typeface="Caveat"/>
                          <a:sym typeface="Caveat"/>
                        </a:rPr>
                        <a:t>Найти в интернете до 8 картинок или фото по заданной теме</a:t>
                      </a:r>
                      <a:endParaRPr b="1" sz="1200">
                        <a:solidFill>
                          <a:schemeClr val="accent2"/>
                        </a:solidFill>
                        <a:highlight>
                          <a:srgbClr val="FFFFFF"/>
                        </a:highlight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-304800" lvl="0" marL="45720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200"/>
                        <a:buFont typeface="Caveat"/>
                        <a:buChar char="●"/>
                      </a:pPr>
                      <a:r>
                        <a:rPr b="1" lang="ru" sz="1200">
                          <a:solidFill>
                            <a:schemeClr val="accent2"/>
                          </a:solidFill>
                          <a:highlight>
                            <a:srgbClr val="FFFFFF"/>
                          </a:highlight>
                          <a:latin typeface="Caveat"/>
                          <a:ea typeface="Caveat"/>
                          <a:cs typeface="Caveat"/>
                          <a:sym typeface="Caveat"/>
                        </a:rPr>
                        <a:t>Составить коллаж из картинок, сохранить в своем смартфоне (дети работали в группах по 2-4 человека)</a:t>
                      </a:r>
                      <a:endParaRPr b="1" sz="1200"/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u="sng">
                          <a:latin typeface="Caveat"/>
                          <a:ea typeface="Caveat"/>
                          <a:cs typeface="Caveat"/>
                          <a:sym typeface="Caveat"/>
                        </a:rPr>
                        <a:t>Этап 3</a:t>
                      </a:r>
                      <a:endParaRPr b="1" u="sng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highlight>
                          <a:srgbClr val="000000"/>
                        </a:highlight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-317500" lvl="0" marL="4572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veat"/>
                        <a:buChar char="●"/>
                      </a:pPr>
                      <a:r>
                        <a:rPr lang="ru">
                          <a:latin typeface="Caveat"/>
                          <a:ea typeface="Caveat"/>
                          <a:cs typeface="Caveat"/>
                          <a:sym typeface="Caveat"/>
                        </a:rPr>
                        <a:t>Разместить свой коллаж на слайде</a:t>
                      </a:r>
                      <a:endParaRPr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-317500" lvl="0" marL="4572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veat"/>
                        <a:buChar char="●"/>
                      </a:pPr>
                      <a:r>
                        <a:rPr lang="ru">
                          <a:latin typeface="Caveat"/>
                          <a:ea typeface="Caveat"/>
                          <a:cs typeface="Caveat"/>
                          <a:sym typeface="Caveat"/>
                        </a:rPr>
                        <a:t>Изменить фон слайда</a:t>
                      </a:r>
                      <a:endParaRPr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-317500" lvl="0" marL="4572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veat"/>
                        <a:buChar char="●"/>
                      </a:pPr>
                      <a:r>
                        <a:rPr lang="ru">
                          <a:latin typeface="Caveat"/>
                          <a:ea typeface="Caveat"/>
                          <a:cs typeface="Caveat"/>
                          <a:sym typeface="Caveat"/>
                        </a:rPr>
                        <a:t>Добавить текст (надпись)</a:t>
                      </a:r>
                      <a:endParaRPr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/>
                </a:tc>
              </a:tr>
              <a:tr h="15487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u="sng">
                          <a:latin typeface="Caveat"/>
                          <a:ea typeface="Caveat"/>
                          <a:cs typeface="Caveat"/>
                          <a:sym typeface="Caveat"/>
                        </a:rPr>
                        <a:t>Этап 2</a:t>
                      </a:r>
                      <a:endParaRPr b="1" u="sng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-317500" lvl="0" marL="4572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veat"/>
                        <a:buChar char="●"/>
                      </a:pPr>
                      <a:r>
                        <a:rPr lang="ru">
                          <a:latin typeface="Caveat"/>
                          <a:ea typeface="Caveat"/>
                          <a:cs typeface="Caveat"/>
                          <a:sym typeface="Caveat"/>
                        </a:rPr>
                        <a:t>получить по email ссылку на общую презентацию</a:t>
                      </a:r>
                      <a:endParaRPr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-317500" lvl="0" marL="4572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veat"/>
                        <a:buChar char="●"/>
                      </a:pPr>
                      <a:r>
                        <a:rPr lang="ru">
                          <a:latin typeface="Caveat"/>
                          <a:ea typeface="Caveat"/>
                          <a:cs typeface="Caveat"/>
                          <a:sym typeface="Caveat"/>
                        </a:rPr>
                        <a:t>пройти по ссылке и скачать приложение гугл презентация</a:t>
                      </a:r>
                      <a:endParaRPr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-317500" lvl="0" marL="45720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veat"/>
                        <a:buChar char="●"/>
                      </a:pPr>
                      <a:r>
                        <a:rPr lang="ru">
                          <a:latin typeface="Caveat"/>
                          <a:ea typeface="Caveat"/>
                          <a:cs typeface="Caveat"/>
                          <a:sym typeface="Caveat"/>
                        </a:rPr>
                        <a:t>найти свой слайд в общей презентации</a:t>
                      </a:r>
                      <a:endParaRPr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Caveat"/>
                          <a:ea typeface="Caveat"/>
                          <a:cs typeface="Caveat"/>
                          <a:sym typeface="Caveat"/>
                        </a:rPr>
                        <a:t>*Те, кто всё успел, оставляли комментарии на чужих слайдах.</a:t>
                      </a:r>
                      <a:endParaRPr b="1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7295" y="1658245"/>
            <a:ext cx="1344900" cy="134487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Shape 84"/>
          <p:cNvSpPr/>
          <p:nvPr/>
        </p:nvSpPr>
        <p:spPr>
          <a:xfrm>
            <a:off x="4907450" y="2285400"/>
            <a:ext cx="2099700" cy="572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aveat"/>
                <a:ea typeface="Caveat"/>
                <a:cs typeface="Caveat"/>
                <a:sym typeface="Caveat"/>
              </a:rPr>
              <a:t>наше приложение</a:t>
            </a:r>
            <a:endParaRPr b="1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85" name="Shape 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1450" y="3644725"/>
            <a:ext cx="719700" cy="80065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" name="Shape 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9675" y="3643650"/>
            <a:ext cx="787500" cy="800650"/>
          </a:xfrm>
          <a:prstGeom prst="rect">
            <a:avLst/>
          </a:prstGeom>
          <a:noFill/>
          <a:ln cap="flat" cmpd="sng" w="762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" name="Shape 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63536" y="3644725"/>
            <a:ext cx="1113764" cy="800650"/>
          </a:xfrm>
          <a:prstGeom prst="rect">
            <a:avLst/>
          </a:prstGeom>
          <a:noFill/>
          <a:ln cap="flat" cmpd="sng" w="762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Shape 92"/>
          <p:cNvGraphicFramePr/>
          <p:nvPr/>
        </p:nvGraphicFramePr>
        <p:xfrm>
          <a:off x="523850" y="196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{470D20BF-7800-42CF-90D9-7733C74B80D8}</a:tableStyleId>
              </a:tblPr>
              <a:tblGrid>
                <a:gridCol w="2814725"/>
                <a:gridCol w="2814725"/>
                <a:gridCol w="2814725"/>
              </a:tblGrid>
              <a:tr h="449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Удачный слайд 6в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Удачный слайд 6б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Caveat"/>
                          <a:ea typeface="Caveat"/>
                          <a:cs typeface="Caveat"/>
                          <a:sym typeface="Caveat"/>
                        </a:rPr>
                        <a:t>Не самый удачный слайд 6в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</a:tr>
              <a:tr h="1146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</a:tr>
              <a:tr h="474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Удачный слайд 6а</a:t>
                      </a:r>
                      <a:endParaRPr b="1" sz="18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Не самый удачный слайд 6б</a:t>
                      </a:r>
                      <a:endParaRPr b="1" sz="18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Не самый удачный слайд 6а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</a:tr>
              <a:tr h="20520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</a:tr>
            </a:tbl>
          </a:graphicData>
        </a:graphic>
      </p:graphicFrame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7300" y="738700"/>
            <a:ext cx="1810150" cy="9920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Shape 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9425" y="679962"/>
            <a:ext cx="2064975" cy="101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475" y="2759800"/>
            <a:ext cx="2064975" cy="1275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 rotWithShape="1">
          <a:blip r:embed="rId6">
            <a:alphaModFix/>
          </a:blip>
          <a:srcRect b="-4009" l="2659" r="-2660" t="4010"/>
          <a:stretch/>
        </p:blipFill>
        <p:spPr>
          <a:xfrm>
            <a:off x="6570175" y="2809049"/>
            <a:ext cx="2269224" cy="12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80443" y="646050"/>
            <a:ext cx="1935857" cy="10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13500" y="2755800"/>
            <a:ext cx="2269225" cy="1237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Shape 103"/>
          <p:cNvGraphicFramePr/>
          <p:nvPr/>
        </p:nvGraphicFramePr>
        <p:xfrm>
          <a:off x="1542600" y="4692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{470D20BF-7800-42CF-90D9-7733C74B80D8}</a:tableStyleId>
              </a:tblPr>
              <a:tblGrid>
                <a:gridCol w="2814725"/>
                <a:gridCol w="2814725"/>
              </a:tblGrid>
              <a:tr h="4493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Удачный слайд 10а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latin typeface="Caveat"/>
                          <a:ea typeface="Caveat"/>
                          <a:cs typeface="Caveat"/>
                          <a:sym typeface="Caveat"/>
                        </a:rPr>
                        <a:t>Не самый удачный слайд 10а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</a:tr>
              <a:tr h="12196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</a:tr>
              <a:tr h="474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Удачный слайд 11а</a:t>
                      </a:r>
                      <a:endParaRPr b="1" sz="18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Не самый удачный слайд 11а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</a:tr>
              <a:tr h="20520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</a:tr>
            </a:tbl>
          </a:graphicData>
        </a:graphic>
      </p:graphicFrame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922" y="984288"/>
            <a:ext cx="1992427" cy="11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1750" y="956350"/>
            <a:ext cx="1992425" cy="112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3800" y="2758850"/>
            <a:ext cx="2193550" cy="1246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0350" y="2789962"/>
            <a:ext cx="2067576" cy="1184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" name="Shape 112"/>
          <p:cNvGraphicFramePr/>
          <p:nvPr/>
        </p:nvGraphicFramePr>
        <p:xfrm>
          <a:off x="349900" y="125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{470D20BF-7800-42CF-90D9-7733C74B80D8}</a:tableStyleId>
              </a:tblPr>
              <a:tblGrid>
                <a:gridCol w="2111050"/>
                <a:gridCol w="2111050"/>
                <a:gridCol w="2111050"/>
                <a:gridCol w="2111050"/>
              </a:tblGrid>
              <a:tr h="7071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Удачный слайд 7а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Удачный слайд 7б</a:t>
                      </a:r>
                      <a:endParaRPr b="1" sz="18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Удачный слайд 7в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Удачный слайд 7 г</a:t>
                      </a:r>
                      <a:endParaRPr b="1" sz="18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</a:tr>
              <a:tr h="11728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</a:tr>
              <a:tr h="9727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Не самый удачный слайд 7а</a:t>
                      </a:r>
                      <a:endParaRPr b="1" sz="18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Не самый удачный слайд 7б</a:t>
                      </a:r>
                      <a:endParaRPr b="1" sz="18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Не самый удачный слайд 7в</a:t>
                      </a:r>
                      <a:endParaRPr b="1" sz="18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Не самый удачный слайд </a:t>
                      </a:r>
                      <a:r>
                        <a:rPr b="1" lang="ru" sz="18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7 г</a:t>
                      </a:r>
                      <a:endParaRPr b="1" sz="1800"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</a:tr>
              <a:tr h="1973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B8AF"/>
                    </a:solidFill>
                  </a:tcPr>
                </a:tc>
              </a:tr>
            </a:tbl>
          </a:graphicData>
        </a:graphic>
      </p:graphicFrame>
      <p:pic>
        <p:nvPicPr>
          <p:cNvPr id="113" name="Shape 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5800" y="905550"/>
            <a:ext cx="1866776" cy="103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9412" y="3304713"/>
            <a:ext cx="1848649" cy="1014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4633" y="909800"/>
            <a:ext cx="1866768" cy="10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5352" y="3328188"/>
            <a:ext cx="1717525" cy="96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Shape 1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8688" y="908900"/>
            <a:ext cx="1854875" cy="1030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55338" y="917139"/>
            <a:ext cx="1854894" cy="101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8710" y="3293149"/>
            <a:ext cx="1634765" cy="103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52376" y="3320086"/>
            <a:ext cx="1717525" cy="98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Caveat"/>
                <a:ea typeface="Caveat"/>
                <a:cs typeface="Caveat"/>
                <a:sym typeface="Caveat"/>
              </a:rPr>
              <a:t>Выводы личные:</a:t>
            </a:r>
            <a:endParaRPr b="1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311700" y="1152475"/>
            <a:ext cx="8520600" cy="3680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Caveat"/>
              <a:buChar char="●"/>
            </a:pPr>
            <a:r>
              <a:rPr lang="ru">
                <a:latin typeface="Caveat"/>
                <a:ea typeface="Caveat"/>
                <a:cs typeface="Caveat"/>
                <a:sym typeface="Caveat"/>
              </a:rPr>
              <a:t>Дети были </a:t>
            </a:r>
            <a:r>
              <a:rPr lang="ru">
                <a:latin typeface="Caveat"/>
                <a:ea typeface="Caveat"/>
                <a:cs typeface="Caveat"/>
                <a:sym typeface="Caveat"/>
              </a:rPr>
              <a:t>мотивированы</a:t>
            </a:r>
            <a:r>
              <a:rPr lang="ru">
                <a:latin typeface="Caveat"/>
                <a:ea typeface="Caveat"/>
                <a:cs typeface="Caveat"/>
                <a:sym typeface="Caveat"/>
              </a:rPr>
              <a:t> 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Caveat"/>
              <a:buChar char="●"/>
            </a:pPr>
            <a:r>
              <a:rPr lang="ru">
                <a:latin typeface="Caveat"/>
                <a:ea typeface="Caveat"/>
                <a:cs typeface="Caveat"/>
                <a:sym typeface="Caveat"/>
              </a:rPr>
              <a:t>Больше чем половина учеников с заданием справилась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Caveat"/>
              <a:buChar char="●"/>
            </a:pPr>
            <a:r>
              <a:rPr lang="ru">
                <a:latin typeface="Caveat"/>
                <a:ea typeface="Caveat"/>
                <a:cs typeface="Caveat"/>
                <a:sym typeface="Caveat"/>
              </a:rPr>
              <a:t>Задание требовало использования навыков ИКТ,поэтому “неуспешные” ученики смогли себя проявить  наравне с отличниками и хорошистами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Caveat"/>
              <a:buChar char="●"/>
            </a:pPr>
            <a:r>
              <a:rPr lang="ru">
                <a:latin typeface="Caveat"/>
                <a:ea typeface="Caveat"/>
                <a:cs typeface="Caveat"/>
                <a:sym typeface="Caveat"/>
              </a:rPr>
              <a:t>Я бы в следующий раз попросила дома заранее скачать нужные приложения, но с другой стороны они не воспользовались возможностью скачать уже чужой, готовый коллаж дома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>
                <a:latin typeface="Caveat"/>
                <a:ea typeface="Caveat"/>
                <a:cs typeface="Caveat"/>
                <a:sym typeface="Caveat"/>
              </a:rPr>
              <a:t>Так как, все классы (5-11) пробовали свои силы в создании коллажей, по своему личному восприятию я бы рекомендовала данный вид деятельности ученикам 6-8 классов. Старшие классы сделали задание слишком быстро,5 классу не удалось достигнуть даже этапа 2, но почти все ученики 6-8 справились и получили удовольствие от создания своего </a:t>
            </a:r>
            <a:r>
              <a:rPr lang="ru">
                <a:latin typeface="Caveat"/>
                <a:ea typeface="Caveat"/>
                <a:cs typeface="Caveat"/>
                <a:sym typeface="Caveat"/>
              </a:rPr>
              <a:t>собственного</a:t>
            </a:r>
            <a:r>
              <a:rPr lang="ru">
                <a:latin typeface="Caveat"/>
                <a:ea typeface="Caveat"/>
                <a:cs typeface="Caveat"/>
                <a:sym typeface="Caveat"/>
              </a:rPr>
              <a:t> продукта.</a:t>
            </a:r>
            <a:endParaRPr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311700" y="445025"/>
            <a:ext cx="8520600" cy="4102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Caveat"/>
                <a:ea typeface="Caveat"/>
                <a:cs typeface="Caveat"/>
                <a:sym typeface="Caveat"/>
              </a:rPr>
              <a:t>Основные выводы (использовалась статья)</a:t>
            </a:r>
            <a:endParaRPr b="1" sz="18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 u="sng">
                <a:latin typeface="Caveat"/>
                <a:ea typeface="Caveat"/>
                <a:cs typeface="Caveat"/>
                <a:sym typeface="Caveat"/>
              </a:rPr>
              <a:t>(</a:t>
            </a:r>
            <a:r>
              <a:rPr b="1" lang="ru" sz="1200" u="sng">
                <a:latin typeface="Caveat"/>
                <a:ea typeface="Caveat"/>
                <a:cs typeface="Caveat"/>
                <a:sym typeface="Caveat"/>
              </a:rPr>
              <a:t>Статья опубликована в №19 (марта) 2015 </a:t>
            </a:r>
            <a:r>
              <a:rPr b="1" i="1" lang="ru" sz="1200" u="sng">
                <a:latin typeface="Caveat"/>
                <a:ea typeface="Caveat"/>
                <a:cs typeface="Caveat"/>
                <a:sym typeface="Caveat"/>
              </a:rPr>
              <a:t>Разделы: Педагогика </a:t>
            </a:r>
            <a:r>
              <a:rPr b="1" lang="ru" sz="1200" u="sng">
                <a:latin typeface="Caveat"/>
                <a:ea typeface="Caveat"/>
                <a:cs typeface="Caveat"/>
                <a:sym typeface="Caveat"/>
              </a:rPr>
              <a:t>Размещена 29.03.2015. </a:t>
            </a:r>
            <a:endParaRPr b="1" sz="1200" u="sng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 u="sng">
                <a:solidFill>
                  <a:srgbClr val="664E3C"/>
                </a:solidFill>
                <a:latin typeface="Caveat"/>
                <a:ea typeface="Caveat"/>
                <a:cs typeface="Caveat"/>
                <a:sym typeface="Caveat"/>
              </a:rPr>
              <a:t>МЕТОД КОЛЛАЖА КАК ТЕХНОЛОГИЯ И СРЕДСТВО ФОРМИРОВАНИЯ ТВОРЧЕСКИХ СПОСОБНОСТЕЙ БУДУЩИХ УЧИТЕЛЕЙ)</a:t>
            </a:r>
            <a:endParaRPr b="1" sz="1200" u="sng">
              <a:latin typeface="Caveat"/>
              <a:ea typeface="Caveat"/>
              <a:cs typeface="Caveat"/>
              <a:sym typeface="Caveat"/>
            </a:endParaRPr>
          </a:p>
          <a:p>
            <a:pPr indent="0" lvl="0" marL="0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veat"/>
              <a:ea typeface="Caveat"/>
              <a:cs typeface="Caveat"/>
              <a:sym typeface="Caveat"/>
            </a:endParaRPr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Caveat"/>
              <a:buChar char="●"/>
            </a:pPr>
            <a:r>
              <a:rPr b="1" lang="ru" sz="1800"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ru" sz="1800">
                <a:latin typeface="Caveat"/>
                <a:ea typeface="Caveat"/>
                <a:cs typeface="Caveat"/>
                <a:sym typeface="Caveat"/>
              </a:rPr>
              <a:t>Прием коллажирования </a:t>
            </a:r>
            <a:r>
              <a:rPr b="1" lang="ru" sz="1800">
                <a:latin typeface="Caveat"/>
                <a:ea typeface="Caveat"/>
                <a:cs typeface="Caveat"/>
                <a:sym typeface="Caveat"/>
              </a:rPr>
              <a:t>способствует</a:t>
            </a:r>
            <a:r>
              <a:rPr lang="ru" sz="1800">
                <a:latin typeface="Caveat"/>
                <a:ea typeface="Caveat"/>
                <a:cs typeface="Caveat"/>
                <a:sym typeface="Caveat"/>
              </a:rPr>
              <a:t> накоплению опыта построения зрительных логических опор, создает предпосылки для развития абстрактного мышления, а также навыков самостоятельной работы учеников.</a:t>
            </a:r>
            <a:endParaRPr sz="1800">
              <a:latin typeface="Caveat"/>
              <a:ea typeface="Caveat"/>
              <a:cs typeface="Caveat"/>
              <a:sym typeface="Caveat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veat"/>
              <a:ea typeface="Caveat"/>
              <a:cs typeface="Caveat"/>
              <a:sym typeface="Caveat"/>
            </a:endParaRPr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Caveat"/>
              <a:buChar char="●"/>
            </a:pPr>
            <a:r>
              <a:rPr lang="ru" sz="1800">
                <a:latin typeface="Caveat"/>
                <a:ea typeface="Caveat"/>
                <a:cs typeface="Caveat"/>
                <a:sym typeface="Caveat"/>
              </a:rPr>
              <a:t> Коллажирование </a:t>
            </a:r>
            <a:r>
              <a:rPr b="1" lang="ru" sz="1800">
                <a:latin typeface="Caveat"/>
                <a:ea typeface="Caveat"/>
                <a:cs typeface="Caveat"/>
                <a:sym typeface="Caveat"/>
              </a:rPr>
              <a:t>развивает</a:t>
            </a:r>
            <a:r>
              <a:rPr lang="ru" sz="1800">
                <a:latin typeface="Caveat"/>
                <a:ea typeface="Caveat"/>
                <a:cs typeface="Caveat"/>
                <a:sym typeface="Caveat"/>
              </a:rPr>
              <a:t> умение собирать, систематизировать и обобщать информацию, необходимую для изготовления коллажа. </a:t>
            </a:r>
            <a:endParaRPr sz="1800">
              <a:latin typeface="Caveat"/>
              <a:ea typeface="Caveat"/>
              <a:cs typeface="Caveat"/>
              <a:sym typeface="Caveat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veat"/>
              <a:ea typeface="Caveat"/>
              <a:cs typeface="Caveat"/>
              <a:sym typeface="Caveat"/>
            </a:endParaRPr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Caveat"/>
              <a:buChar char="●"/>
            </a:pPr>
            <a:r>
              <a:rPr lang="ru" sz="1800">
                <a:latin typeface="Caveat"/>
                <a:ea typeface="Caveat"/>
                <a:cs typeface="Caveat"/>
                <a:sym typeface="Caveat"/>
              </a:rPr>
              <a:t>Т</a:t>
            </a:r>
            <a:r>
              <a:rPr lang="ru" sz="1800">
                <a:latin typeface="Caveat"/>
                <a:ea typeface="Caveat"/>
                <a:cs typeface="Caveat"/>
                <a:sym typeface="Caveat"/>
              </a:rPr>
              <a:t>аким образом, коллаж может быть использован в системе школьного образования, </a:t>
            </a:r>
            <a:r>
              <a:rPr b="1" lang="ru" sz="1800">
                <a:latin typeface="Caveat"/>
                <a:ea typeface="Caveat"/>
                <a:cs typeface="Caveat"/>
                <a:sym typeface="Caveat"/>
              </a:rPr>
              <a:t>формируя</a:t>
            </a:r>
            <a:r>
              <a:rPr lang="ru" sz="1800">
                <a:latin typeface="Caveat"/>
                <a:ea typeface="Caveat"/>
                <a:cs typeface="Caveat"/>
                <a:sym typeface="Caveat"/>
              </a:rPr>
              <a:t> у учеников творческое и </a:t>
            </a:r>
            <a:r>
              <a:rPr lang="ru" sz="1800">
                <a:latin typeface="Caveat"/>
                <a:ea typeface="Caveat"/>
                <a:cs typeface="Caveat"/>
                <a:sym typeface="Caveat"/>
              </a:rPr>
              <a:t>креативное мышление.</a:t>
            </a:r>
            <a:endParaRPr sz="1800">
              <a:latin typeface="Caveat"/>
              <a:ea typeface="Caveat"/>
              <a:cs typeface="Caveat"/>
              <a:sym typeface="Caveat"/>
            </a:endParaRPr>
          </a:p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664E3C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