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70" r:id="rId2"/>
    <p:sldId id="259" r:id="rId3"/>
    <p:sldId id="281" r:id="rId4"/>
    <p:sldId id="289" r:id="rId5"/>
    <p:sldId id="265" r:id="rId6"/>
    <p:sldId id="267" r:id="rId7"/>
    <p:sldId id="264" r:id="rId8"/>
    <p:sldId id="278" r:id="rId9"/>
    <p:sldId id="260" r:id="rId10"/>
    <p:sldId id="272" r:id="rId11"/>
    <p:sldId id="27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-1406" y="-23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r>
              <a:rPr lang="ru-RU" sz="1600" dirty="0"/>
              <a:t>Показатели уровня общей военно-профессиональной</a:t>
            </a:r>
            <a:r>
              <a:rPr lang="ru-RU" sz="1600" baseline="0" dirty="0"/>
              <a:t> мотивации</a:t>
            </a:r>
            <a:r>
              <a:rPr lang="ru-RU" sz="1600" dirty="0"/>
              <a:t> кадет </a:t>
            </a:r>
            <a:r>
              <a:rPr lang="ru-RU" sz="1600" dirty="0" smtClean="0"/>
              <a:t> </a:t>
            </a:r>
            <a:r>
              <a:rPr lang="ru-RU" sz="1600" dirty="0" smtClean="0"/>
              <a:t>учебной роты</a:t>
            </a:r>
            <a:endParaRPr lang="ru-RU" sz="1600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539982502187235E-2"/>
          <c:y val="0.30615109157866899"/>
          <c:w val="0.89775051124744409"/>
          <c:h val="0.3325686789151359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Показатели уровня ВПМ кадет 31класса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Низкий уровень </c:v>
                </c:pt>
                <c:pt idx="1">
                  <c:v>Ниже среднего</c:v>
                </c:pt>
                <c:pt idx="2">
                  <c:v>Норма</c:v>
                </c:pt>
                <c:pt idx="3">
                  <c:v>Уровень выше среднего</c:v>
                </c:pt>
                <c:pt idx="4">
                  <c:v>Высокий уровень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0.1</c:v>
                </c:pt>
                <c:pt idx="1">
                  <c:v>5.000000000000001E-2</c:v>
                </c:pt>
                <c:pt idx="2">
                  <c:v>0.30000000000000004</c:v>
                </c:pt>
                <c:pt idx="3">
                  <c:v>0.15000000000000002</c:v>
                </c:pt>
                <c:pt idx="4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"/>
          <c:y val="0.70318745040590869"/>
          <c:w val="1"/>
          <c:h val="0.29681254959409148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Показатели уровня военно-профессиональной направленности кадет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учебной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роты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20873426823584E-2"/>
          <c:y val="0.23601029515018229"/>
          <c:w val="0.98279126573176412"/>
          <c:h val="0.3654128014665967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Показатели уровня ВПН кадет 31 класса.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Уровень ниже среднего</c:v>
                </c:pt>
                <c:pt idx="1">
                  <c:v>Низкий уровень </c:v>
                </c:pt>
                <c:pt idx="2">
                  <c:v>Норма</c:v>
                </c:pt>
                <c:pt idx="3">
                  <c:v>Уровень выше среднего</c:v>
                </c:pt>
                <c:pt idx="4">
                  <c:v>Высокий уровень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0.30000000000000004</c:v>
                </c:pt>
                <c:pt idx="1">
                  <c:v>0.05</c:v>
                </c:pt>
                <c:pt idx="2">
                  <c:v>0.35000000000000003</c:v>
                </c:pt>
                <c:pt idx="3">
                  <c:v>0.2</c:v>
                </c:pt>
                <c:pt idx="4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"/>
          <c:y val="0.63443812975306801"/>
          <c:w val="0.50168044870984174"/>
          <c:h val="0.36002911743478438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F8416-9169-4CFD-B4E0-F5ED83B570E7}" type="datetimeFigureOut">
              <a:rPr lang="ru-RU" smtClean="0"/>
              <a:t>13.04.2018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020D4-CFC4-4A88-9139-55ACF1E8AC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896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85DED0D-3EAF-4254-8F74-2CF3450B0649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7A13454-C252-406C-BB1A-3E3E9C98DC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3958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5400" b="1" dirty="0" smtClean="0"/>
              <a:t>ПСИХОЛОГИЧЕСКИЕ ОСОБЕННОСТИ </a:t>
            </a:r>
            <a:r>
              <a:rPr lang="ru-RU" sz="5400" b="1" dirty="0" smtClean="0"/>
              <a:t>ПОДРОСТКОВ-ШЕСТИКЛАССНИКОВ</a:t>
            </a:r>
            <a:r>
              <a:rPr lang="ru-RU" sz="5400" b="1" dirty="0" smtClean="0"/>
              <a:t>. </a:t>
            </a:r>
            <a:r>
              <a:rPr lang="ru-RU" sz="5400" b="1" dirty="0" smtClean="0"/>
              <a:t>АГРЕССИВНОЕ ПОВЕДЕНИЕ ПОДРОСТКОВ.</a:t>
            </a:r>
          </a:p>
          <a:p>
            <a:pPr algn="ctr">
              <a:buNone/>
            </a:pPr>
            <a:endParaRPr lang="ru-RU" sz="5400" dirty="0" smtClean="0"/>
          </a:p>
          <a:p>
            <a:pPr algn="ctr">
              <a:buNone/>
            </a:pPr>
            <a:endParaRPr lang="ru-RU" sz="5400" dirty="0" smtClean="0"/>
          </a:p>
          <a:p>
            <a:pPr algn="ctr">
              <a:buNone/>
            </a:pPr>
            <a:endParaRPr lang="ru-RU" sz="5400" dirty="0" smtClean="0"/>
          </a:p>
          <a:p>
            <a:pPr algn="r">
              <a:buNone/>
            </a:pPr>
            <a:r>
              <a:rPr lang="ru-RU" sz="1200" dirty="0" smtClean="0"/>
              <a:t>.</a:t>
            </a:r>
            <a:endParaRPr lang="ru-RU" sz="1200" dirty="0"/>
          </a:p>
        </p:txBody>
      </p:sp>
      <p:pic>
        <p:nvPicPr>
          <p:cNvPr id="1030" name="Picture 6" descr="C:\Users\БукаБяка\AppData\Local\Microsoft\Windows\Temporary Internet Files\Content.IE5\W3CC6LBQ\MCj0428285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4143380"/>
            <a:ext cx="1844675" cy="1571625"/>
          </a:xfrm>
          <a:prstGeom prst="rect">
            <a:avLst/>
          </a:prstGeom>
          <a:noFill/>
        </p:spPr>
      </p:pic>
      <p:pic>
        <p:nvPicPr>
          <p:cNvPr id="1031" name="Picture 7" descr="C:\Users\БукаБяка\AppData\Local\Microsoft\Windows\Temporary Internet Files\Content.IE5\YY05EOJ7\MCj042830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4071942"/>
            <a:ext cx="1643074" cy="1617578"/>
          </a:xfrm>
          <a:prstGeom prst="rect">
            <a:avLst/>
          </a:prstGeom>
          <a:noFill/>
        </p:spPr>
      </p:pic>
      <p:pic>
        <p:nvPicPr>
          <p:cNvPr id="1032" name="Picture 8" descr="C:\Users\БукаБяка\AppData\Local\Microsoft\Windows\Temporary Internet Files\Content.IE5\IF29Z864\MCj0428281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4143380"/>
            <a:ext cx="1610510" cy="157163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536281" y="6049972"/>
            <a:ext cx="414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Выступление подготовлено педагогом-психологом КМКВК АФАНАСЬЕВОЙ Н.В.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БукаБяка\AppData\Local\Microsoft\Windows\Temporary Internet Files\Content.IE5\W3CC6LBQ\MCj041028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056" y="3049854"/>
            <a:ext cx="1763688" cy="1841500"/>
          </a:xfrm>
          <a:prstGeom prst="rect">
            <a:avLst/>
          </a:prstGeom>
          <a:noFill/>
        </p:spPr>
      </p:pic>
      <p:sp>
        <p:nvSpPr>
          <p:cNvPr id="7" name="Объект 2"/>
          <p:cNvSpPr txBox="1">
            <a:spLocks/>
          </p:cNvSpPr>
          <p:nvPr/>
        </p:nvSpPr>
        <p:spPr bwMode="auto">
          <a:xfrm>
            <a:off x="436105" y="548680"/>
            <a:ext cx="822960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547688" indent="-411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363" indent="-2825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itchFamily="18" charset="2"/>
              <a:buChar char="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Char char="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25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463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ysClr val="window" lastClr="FFFFFF">
                  <a:shade val="95000"/>
                </a:sys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6 класс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ysClr val="window" lastClr="FFFFFF">
                  <a:shade val="95000"/>
                </a:sys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Возраст «зенита любознательности»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ysClr val="window" lastClr="FFFFFF">
                  <a:shade val="95000"/>
                </a:sysClr>
              </a:buClr>
              <a:buSzPct val="65000"/>
              <a:buFont typeface="Wingdings 2"/>
              <a:buChar char="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Характеризуются  возрастанием </a:t>
            </a:r>
          </a:p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ysClr val="window" lastClr="FFFFFF">
                  <a:shade val="95000"/>
                </a:sysClr>
              </a:buClr>
              <a:buSzPct val="6500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познавательной активности и </a:t>
            </a:r>
          </a:p>
          <a:p>
            <a:pPr marL="13716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ysClr val="window" lastClr="FFFFFF">
                  <a:shade val="95000"/>
                </a:sysClr>
              </a:buClr>
              <a:buSzPct val="6500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любознательности. 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ysClr val="window" lastClr="FFFFFF">
                  <a:shade val="95000"/>
                </a:sysClr>
              </a:buClr>
              <a:buSzPct val="65000"/>
              <a:buFont typeface="Wingdings 2"/>
              <a:buChar char=""/>
              <a:tabLst/>
              <a:defRPr/>
            </a:pPr>
            <a:endParaRPr lang="ru-RU" sz="2400" dirty="0">
              <a:solidFill>
                <a:schemeClr val="bg1"/>
              </a:solidFill>
              <a:latin typeface="Times New Roman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ysClr val="window" lastClr="FFFFFF">
                  <a:shade val="95000"/>
                </a:sysClr>
              </a:buClr>
              <a:buSzPct val="65000"/>
              <a:buFont typeface="Wingdings 2"/>
              <a:buChar char="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00808"/>
            <a:ext cx="3284984" cy="127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67744" y="2983238"/>
            <a:ext cx="6696744" cy="238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640" lvl="0" indent="-411480">
              <a:spcBef>
                <a:spcPct val="20000"/>
              </a:spcBef>
              <a:buClr>
                <a:sysClr val="window" lastClr="FFFFFF">
                  <a:shade val="95000"/>
                </a:sysClr>
              </a:buClr>
              <a:buSzPct val="65000"/>
              <a:buFont typeface="Wingdings 2"/>
              <a:buChar char=""/>
              <a:defRPr/>
            </a:pPr>
            <a:r>
              <a:rPr lang="ru-RU" sz="2400" dirty="0">
                <a:solidFill>
                  <a:prstClr val="black"/>
                </a:solidFill>
                <a:latin typeface="Times New Roman"/>
              </a:rPr>
              <a:t>Интересуются вопросами прошлого и будущего, проблемами воины и мира, жизни и смерти, экологическими и социальными темами, возможностями познания мира, инопланетян, ведьм и гороскопов. </a:t>
            </a:r>
          </a:p>
          <a:p>
            <a:pPr marL="548640" lvl="0" indent="-411480">
              <a:spcBef>
                <a:spcPct val="20000"/>
              </a:spcBef>
              <a:buClr>
                <a:sysClr val="window" lastClr="FFFFFF">
                  <a:shade val="95000"/>
                </a:sysClr>
              </a:buClr>
              <a:buSzPct val="65000"/>
              <a:buFont typeface="Wingdings 2"/>
              <a:buChar char=""/>
              <a:defRPr/>
            </a:pPr>
            <a:endParaRPr lang="ru-RU" sz="2400" dirty="0">
              <a:solidFill>
                <a:sysClr val="window" lastClr="FFFFFF"/>
              </a:solidFill>
              <a:latin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1846" y="4919008"/>
            <a:ext cx="63102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640" lvl="0" indent="-411480">
              <a:spcBef>
                <a:spcPct val="20000"/>
              </a:spcBef>
              <a:buClr>
                <a:sysClr val="window" lastClr="FFFFFF">
                  <a:shade val="95000"/>
                </a:sysClr>
              </a:buClr>
              <a:buSzPct val="65000"/>
              <a:buFont typeface="Wingdings 2"/>
              <a:buChar char=""/>
              <a:defRPr/>
            </a:pPr>
            <a:r>
              <a:rPr lang="ru-RU" sz="2400" dirty="0">
                <a:solidFill>
                  <a:prstClr val="black"/>
                </a:solidFill>
                <a:latin typeface="Times New Roman"/>
              </a:rPr>
              <a:t>Подросток безоглядно увлекается тем, что и его друзья и та компания, с которой он дружит. Чаще всего этот интерес не входит в школьную программу.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133092"/>
            <a:ext cx="2376264" cy="146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6956" y="188640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/>
              <a:t>Особенности возраста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36912"/>
            <a:ext cx="8229600" cy="4709160"/>
          </a:xfrm>
        </p:spPr>
        <p:txBody>
          <a:bodyPr/>
          <a:lstStyle/>
          <a:p>
            <a:pPr>
              <a:buClr>
                <a:schemeClr val="bg1"/>
              </a:buClr>
              <a:buFont typeface="Wingdings 2" pitchFamily="18" charset="2"/>
              <a:buChar char="P"/>
            </a:pPr>
            <a:r>
              <a:rPr lang="ru-RU" dirty="0" smtClean="0">
                <a:solidFill>
                  <a:schemeClr val="bg1"/>
                </a:solidFill>
              </a:rPr>
              <a:t>Высокая потребность в общении</a:t>
            </a:r>
          </a:p>
          <a:p>
            <a:pPr>
              <a:buClr>
                <a:schemeClr val="bg1"/>
              </a:buClr>
              <a:buFont typeface="Wingdings 2" pitchFamily="18" charset="2"/>
              <a:buChar char="P"/>
            </a:pPr>
            <a:r>
              <a:rPr lang="ru-RU" dirty="0" smtClean="0">
                <a:solidFill>
                  <a:schemeClr val="bg1"/>
                </a:solidFill>
              </a:rPr>
              <a:t>Социально-ориентированное общение</a:t>
            </a:r>
          </a:p>
          <a:p>
            <a:pPr>
              <a:buClr>
                <a:schemeClr val="bg1"/>
              </a:buClr>
              <a:buFont typeface="Wingdings 2" pitchFamily="18" charset="2"/>
              <a:buChar char="P"/>
            </a:pPr>
            <a:r>
              <a:rPr lang="ru-RU" dirty="0" smtClean="0">
                <a:solidFill>
                  <a:schemeClr val="bg1"/>
                </a:solidFill>
              </a:rPr>
              <a:t>Эмоциональная неустойчивость</a:t>
            </a:r>
          </a:p>
          <a:p>
            <a:pPr>
              <a:buClr>
                <a:schemeClr val="bg1"/>
              </a:buClr>
              <a:buFont typeface="Wingdings 2" pitchFamily="18" charset="2"/>
              <a:buChar char="P"/>
            </a:pPr>
            <a:r>
              <a:rPr lang="ru-RU" dirty="0" smtClean="0">
                <a:solidFill>
                  <a:schemeClr val="bg1"/>
                </a:solidFill>
              </a:rPr>
              <a:t>Чувствительность к оценке посторонних</a:t>
            </a:r>
          </a:p>
          <a:p>
            <a:pPr>
              <a:buClr>
                <a:schemeClr val="bg1"/>
              </a:buClr>
              <a:buFont typeface="Wingdings 2" pitchFamily="18" charset="2"/>
              <a:buChar char="P"/>
            </a:pPr>
            <a:r>
              <a:rPr lang="ru-RU" dirty="0" smtClean="0">
                <a:solidFill>
                  <a:schemeClr val="bg1"/>
                </a:solidFill>
              </a:rPr>
              <a:t>Чувство взрослости</a:t>
            </a:r>
          </a:p>
          <a:p>
            <a:pPr>
              <a:buClr>
                <a:schemeClr val="bg1"/>
              </a:buClr>
              <a:buFont typeface="Wingdings 2" pitchFamily="18" charset="2"/>
              <a:buChar char="P"/>
            </a:pPr>
            <a:r>
              <a:rPr lang="ru-RU" dirty="0" smtClean="0">
                <a:solidFill>
                  <a:schemeClr val="bg1"/>
                </a:solidFill>
              </a:rPr>
              <a:t>Осознание временной </a:t>
            </a:r>
          </a:p>
          <a:p>
            <a:pPr marL="137160" indent="0">
              <a:buClr>
                <a:schemeClr val="bg1"/>
              </a:buClr>
              <a:buNone/>
            </a:pP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                                    перспективы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437112"/>
            <a:ext cx="3083638" cy="206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3159"/>
            <a:ext cx="1944216" cy="1454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44462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Результаты изучения уровня военно-профессиональной мотивации кадет</a:t>
            </a:r>
            <a:endParaRPr lang="ru-RU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447502"/>
            <a:ext cx="2195736" cy="1467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534"/>
            <a:ext cx="1619672" cy="110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258240056"/>
              </p:ext>
            </p:extLst>
          </p:nvPr>
        </p:nvGraphicFramePr>
        <p:xfrm>
          <a:off x="0" y="1916832"/>
          <a:ext cx="4644008" cy="49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834089376"/>
              </p:ext>
            </p:extLst>
          </p:nvPr>
        </p:nvGraphicFramePr>
        <p:xfrm>
          <a:off x="4499992" y="1916832"/>
          <a:ext cx="4427984" cy="4997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792616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algn="ctr"/>
            <a:r>
              <a:rPr lang="ru-RU" b="1" dirty="0" smtClean="0"/>
              <a:t>Подросток и группа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Подростковая группа - своеобразный социальный «полигон», где отрабатываются и усваиваются мужские и женские роли, формируется социально ответственное поведение.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194" name="Picture 2" descr="E:\Яхтенная практика\DSCN00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45024"/>
            <a:ext cx="3601205" cy="270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45024"/>
            <a:ext cx="3448542" cy="2527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                     Проблемы общения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Опыт общения в этом возрасте часто бывает недостаточным. Подросток просто не знает как вести себя в той или иной ситуации. 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Так что помимо повышенной потребности в общении для этого возраста </a:t>
            </a:r>
            <a:r>
              <a:rPr lang="ru-RU" u="sng" dirty="0" smtClean="0">
                <a:solidFill>
                  <a:schemeClr val="bg1"/>
                </a:solidFill>
              </a:rPr>
              <a:t>характерна и агрессия, замкнутость</a:t>
            </a:r>
            <a:r>
              <a:rPr lang="ru-RU" dirty="0" smtClean="0">
                <a:solidFill>
                  <a:schemeClr val="bg1"/>
                </a:solidFill>
              </a:rPr>
              <a:t>, вызванные неспособностью объяснить свое поведение, а так же незнанием конструктивных способов решения конфликтных ситуаций. </a:t>
            </a:r>
          </a:p>
          <a:p>
            <a:endParaRPr lang="ru-RU" dirty="0"/>
          </a:p>
        </p:txBody>
      </p:sp>
      <p:pic>
        <p:nvPicPr>
          <p:cNvPr id="7171" name="Picture 3" descr="E:\Фото\Тренинг 33класс\DSCN95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085184"/>
            <a:ext cx="253283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79" y="116632"/>
            <a:ext cx="2223281" cy="1479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000" dirty="0" smtClean="0"/>
              <a:t>                                            </a:t>
            </a:r>
          </a:p>
          <a:p>
            <a:pPr>
              <a:buNone/>
            </a:pPr>
            <a:r>
              <a:rPr lang="ru-RU" dirty="0" smtClean="0"/>
              <a:t>                                                      </a:t>
            </a:r>
            <a:r>
              <a:rPr lang="ru-RU" sz="32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Важно!:</a:t>
            </a:r>
          </a:p>
          <a:p>
            <a:pPr>
              <a:buNone/>
            </a:pPr>
            <a:endParaRPr lang="ru-RU" sz="10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                 влияние группы тем больше,</a:t>
            </a:r>
          </a:p>
          <a:p>
            <a:pPr>
              <a:buNone/>
            </a:pPr>
            <a:endParaRPr lang="ru-RU" sz="32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чем </a:t>
            </a:r>
            <a:r>
              <a:rPr lang="ru-RU" sz="3200" dirty="0" err="1" smtClean="0">
                <a:solidFill>
                  <a:schemeClr val="bg1"/>
                </a:solidFill>
              </a:rPr>
              <a:t>неблагополучней</a:t>
            </a:r>
            <a:r>
              <a:rPr lang="ru-RU" sz="3200" dirty="0" smtClean="0">
                <a:solidFill>
                  <a:schemeClr val="bg1"/>
                </a:solidFill>
              </a:rPr>
              <a:t>  у   </a:t>
            </a: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подростка отношения с  </a:t>
            </a: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     родителями. 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386" y="4606593"/>
            <a:ext cx="2683694" cy="170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80928"/>
            <a:ext cx="2022351" cy="148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8613"/>
            <a:ext cx="221932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                    Чувство взрослости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18002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u="sng" dirty="0" smtClean="0">
                <a:solidFill>
                  <a:schemeClr val="bg1"/>
                </a:solidFill>
              </a:rPr>
              <a:t>Отрицательное:</a:t>
            </a:r>
            <a:r>
              <a:rPr lang="ru-RU" dirty="0" smtClean="0">
                <a:solidFill>
                  <a:schemeClr val="bg1"/>
                </a:solidFill>
              </a:rPr>
              <a:t> часто перенимаются исключительно внешние показатели взрослости: курение, алкоголь, нецензурная лексика, агрессивное поведение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05064"/>
            <a:ext cx="3029845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072"/>
            <a:ext cx="2846578" cy="2040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38" y="188641"/>
            <a:ext cx="2457145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7990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8123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               Помощь </a:t>
            </a:r>
            <a:r>
              <a:rPr lang="ru-RU" b="1" dirty="0"/>
              <a:t>родителей</a:t>
            </a:r>
            <a:br>
              <a:rPr lang="ru-RU" b="1" dirty="0"/>
            </a:br>
            <a:r>
              <a:rPr lang="ru-RU" b="1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  <a:buNone/>
            </a:pPr>
            <a:endParaRPr lang="ru-RU" sz="1200" dirty="0" smtClean="0">
              <a:solidFill>
                <a:schemeClr val="bg1"/>
              </a:solidFill>
            </a:endParaRPr>
          </a:p>
          <a:p>
            <a:pPr lvl="0" algn="just">
              <a:buClrTx/>
              <a:buFont typeface="Wingdings 2" pitchFamily="18" charset="2"/>
              <a:buChar char="P"/>
            </a:pPr>
            <a:r>
              <a:rPr lang="ru-RU" dirty="0" smtClean="0">
                <a:solidFill>
                  <a:schemeClr val="bg1"/>
                </a:solidFill>
              </a:rPr>
              <a:t>Больше интересоваться жизнью ребёнка, его увлечениями</a:t>
            </a:r>
          </a:p>
          <a:p>
            <a:pPr lvl="0" algn="just">
              <a:buClrTx/>
              <a:buFont typeface="Wingdings 2" pitchFamily="18" charset="2"/>
              <a:buChar char="P"/>
            </a:pPr>
            <a:r>
              <a:rPr lang="ru-RU" dirty="0" smtClean="0">
                <a:solidFill>
                  <a:schemeClr val="bg1"/>
                </a:solidFill>
              </a:rPr>
              <a:t>Выделять позитивные качества, а не только негативные</a:t>
            </a:r>
          </a:p>
          <a:p>
            <a:pPr lvl="0" algn="just">
              <a:buClrTx/>
              <a:buFont typeface="Wingdings 2" pitchFamily="18" charset="2"/>
              <a:buChar char="P"/>
            </a:pPr>
            <a:r>
              <a:rPr lang="ru-RU" dirty="0" smtClean="0">
                <a:solidFill>
                  <a:schemeClr val="bg1"/>
                </a:solidFill>
              </a:rPr>
              <a:t>Снижать планку достижений, а точнее давать право на ошибку, признавать ее обучающее </a:t>
            </a:r>
            <a:r>
              <a:rPr lang="ru-RU" dirty="0" err="1" smtClean="0">
                <a:solidFill>
                  <a:schemeClr val="bg1"/>
                </a:solidFill>
              </a:rPr>
              <a:t>воздействие,показывать</a:t>
            </a:r>
            <a:r>
              <a:rPr lang="ru-RU" dirty="0" smtClean="0">
                <a:solidFill>
                  <a:schemeClr val="bg1"/>
                </a:solidFill>
              </a:rPr>
              <a:t>, что взрослые тоже ошибаются</a:t>
            </a:r>
          </a:p>
          <a:p>
            <a:pPr lvl="0" algn="just">
              <a:buClrTx/>
              <a:buFont typeface="Wingdings 2" pitchFamily="18" charset="2"/>
              <a:buChar char="P"/>
            </a:pPr>
            <a:r>
              <a:rPr lang="ru-RU" dirty="0" smtClean="0">
                <a:solidFill>
                  <a:schemeClr val="bg1"/>
                </a:solidFill>
              </a:rPr>
              <a:t>Оказывать эмоциональную поддержку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509120"/>
            <a:ext cx="194421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88640"/>
            <a:ext cx="2483453" cy="1658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БукаБяка\AppData\Local\Microsoft\Windows\Temporary Internet Files\Content.IE5\33S50O2K\MCj04347500000[1]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08036"/>
            <a:ext cx="1500198" cy="150019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2136338"/>
            <a:ext cx="8286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</a:rPr>
              <a:t>Важно помнить, что самое главное для подростков как бы они не стремились к самостоятельности – это ощущение поддержки со стороны взрослого.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just"/>
            <a:endParaRPr lang="ru-RU" sz="2400" dirty="0">
              <a:solidFill>
                <a:schemeClr val="bg1"/>
              </a:solidFill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Для </a:t>
            </a:r>
            <a:r>
              <a:rPr lang="ru-RU" sz="2400" dirty="0">
                <a:solidFill>
                  <a:schemeClr val="bg1"/>
                </a:solidFill>
              </a:rPr>
              <a:t>детей важно, что по трудному пути взросления и самоопределения они идут не одни, что рядом находится взрослый, который в трудную минуту поддержит и поможет.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699" y="4869160"/>
            <a:ext cx="25908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37034"/>
            <a:ext cx="25717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5157192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08720"/>
            <a:ext cx="5400600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405</TotalTime>
  <Words>351</Words>
  <Application>Microsoft Office PowerPoint</Application>
  <PresentationFormat>Экран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Паркет</vt:lpstr>
      <vt:lpstr>Презентация PowerPoint</vt:lpstr>
      <vt:lpstr>Презентация PowerPoint</vt:lpstr>
      <vt:lpstr>Особенности возраста</vt:lpstr>
      <vt:lpstr>Результаты изучения уровня военно-профессиональной мотивации кадет</vt:lpstr>
      <vt:lpstr>Подросток и группа</vt:lpstr>
      <vt:lpstr>                     Проблемы общения</vt:lpstr>
      <vt:lpstr>Презентация PowerPoint</vt:lpstr>
      <vt:lpstr>                    Чувство взрослости</vt:lpstr>
      <vt:lpstr>               Помощь родителей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БукаБяка</dc:creator>
  <cp:lastModifiedBy>Наталья Валерьевна Афанасьева</cp:lastModifiedBy>
  <cp:revision>47</cp:revision>
  <dcterms:created xsi:type="dcterms:W3CDTF">2009-11-24T15:52:19Z</dcterms:created>
  <dcterms:modified xsi:type="dcterms:W3CDTF">2018-04-13T14:07:37Z</dcterms:modified>
</cp:coreProperties>
</file>