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9" r:id="rId3"/>
    <p:sldId id="261" r:id="rId4"/>
    <p:sldId id="264" r:id="rId5"/>
    <p:sldId id="260" r:id="rId6"/>
    <p:sldId id="265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5" r:id="rId15"/>
    <p:sldId id="276" r:id="rId16"/>
    <p:sldId id="277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00000"/>
    <a:srgbClr val="0066FF"/>
    <a:srgbClr val="0033CC"/>
    <a:srgbClr val="3399FF"/>
  </p:clrMru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538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16D6B567-8931-4CB3-A106-A580B167017F}" type="datetimeFigureOut">
              <a:rPr lang="ru-RU" altLang="ru-RU"/>
              <a:pPr>
                <a:defRPr/>
              </a:pPr>
              <a:t>12.12.2017</a:t>
            </a:fld>
            <a:endParaRPr lang="ru-RU" alt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altLang="ru-RU" noProof="0" smtClean="0"/>
              <a:t>Образец текста</a:t>
            </a:r>
          </a:p>
          <a:p>
            <a:pPr lvl="1"/>
            <a:r>
              <a:rPr lang="ru-RU" altLang="ru-RU" noProof="0" smtClean="0"/>
              <a:t>Второй уровень</a:t>
            </a:r>
          </a:p>
          <a:p>
            <a:pPr lvl="2"/>
            <a:r>
              <a:rPr lang="ru-RU" altLang="ru-RU" noProof="0" smtClean="0"/>
              <a:t>Третий уровень</a:t>
            </a:r>
          </a:p>
          <a:p>
            <a:pPr lvl="3"/>
            <a:r>
              <a:rPr lang="ru-RU" altLang="ru-RU" noProof="0" smtClean="0"/>
              <a:t>Четвертый уровень</a:t>
            </a:r>
          </a:p>
          <a:p>
            <a:pPr lvl="4"/>
            <a:r>
              <a:rPr lang="ru-RU" alt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7CB95B9-05D7-4C8F-9D58-A7086F26E6C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/>
            <a:endParaRPr lang="en-US" altLang="ru-RU" smtClean="0">
              <a:ea typeface="ＭＳ Ｐゴシック" pitchFamily="34" charset="-128"/>
            </a:endParaRPr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6C71835-E0EF-47C9-85D1-36CE6E551447}" type="slidenum">
              <a:rPr lang="ru-RU" altLang="ru-RU" smtClean="0">
                <a:latin typeface="Arial" charset="0"/>
              </a:rPr>
              <a:pPr/>
              <a:t>1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9700504-A9F6-4EC1-BD48-1E2575F65DBF}" type="slidenum">
              <a:rPr lang="ru-RU" smtClean="0">
                <a:latin typeface="Arial" charset="0"/>
              </a:rPr>
              <a:pPr/>
              <a:t>3</a:t>
            </a:fld>
            <a:endParaRPr lang="ru-RU" smtClean="0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ru-RU" smtClean="0">
                <a:latin typeface="Times New Roman" pitchFamily="18" charset="0"/>
                <a:ea typeface="ＭＳ Ｐゴシック" pitchFamily="34" charset="-128"/>
              </a:rPr>
              <a:t>   Качество усвоения знаний определяется </a:t>
            </a:r>
            <a:r>
              <a:rPr lang="ru-RU" b="1" smtClean="0">
                <a:latin typeface="Times New Roman" pitchFamily="18" charset="0"/>
                <a:ea typeface="ＭＳ Ｐゴシック" pitchFamily="34" charset="-128"/>
              </a:rPr>
              <a:t>многообразием и характером</a:t>
            </a:r>
            <a:r>
              <a:rPr lang="ru-RU" smtClean="0">
                <a:latin typeface="Times New Roman" pitchFamily="18" charset="0"/>
                <a:ea typeface="ＭＳ Ｐゴシック" pitchFamily="34" charset="-128"/>
              </a:rPr>
              <a:t> видов универсальных действий.</a:t>
            </a:r>
          </a:p>
          <a:p>
            <a:r>
              <a:rPr lang="ru-RU" smtClean="0">
                <a:latin typeface="Times New Roman" pitchFamily="18" charset="0"/>
                <a:ea typeface="ＭＳ Ｐゴシック" pitchFamily="34" charset="-128"/>
              </a:rPr>
              <a:t>   В качестве основных видов универсальных учебных действий разработчики стандарта выделяют личностные, регулятивные, познавательные и коммуникативные УУД.</a:t>
            </a:r>
          </a:p>
          <a:p>
            <a:r>
              <a:rPr lang="ru-RU" smtClean="0">
                <a:latin typeface="Times New Roman" pitchFamily="18" charset="0"/>
                <a:ea typeface="ＭＳ Ｐゴシック" pitchFamily="34" charset="-128"/>
              </a:rPr>
              <a:t>   Овладение ими происходит в контексте </a:t>
            </a:r>
            <a:r>
              <a:rPr lang="ru-RU" b="1" smtClean="0">
                <a:latin typeface="Times New Roman" pitchFamily="18" charset="0"/>
                <a:ea typeface="ＭＳ Ｐゴシック" pitchFamily="34" charset="-128"/>
              </a:rPr>
              <a:t>разных </a:t>
            </a:r>
            <a:r>
              <a:rPr lang="ru-RU" smtClean="0">
                <a:latin typeface="Times New Roman" pitchFamily="18" charset="0"/>
                <a:ea typeface="ＭＳ Ｐゴシック" pitchFamily="34" charset="-128"/>
              </a:rPr>
              <a:t>учебных предметов. Каждый учебный предмет раскрывает свои собственные, специфические возможности для формирования УУД, определяемые, в первую очередь, функцией учебного предмета и его предметным содержанием.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/>
            <a:endParaRPr lang="en-US" altLang="ru-RU" smtClean="0">
              <a:ea typeface="ＭＳ Ｐゴシック" pitchFamily="34" charset="-128"/>
            </a:endParaRPr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7453447-588A-438B-8F2D-41ABC12D0CB9}" type="slidenum">
              <a:rPr lang="ru-RU" altLang="ru-RU" smtClean="0">
                <a:latin typeface="Arial" charset="0"/>
              </a:rPr>
              <a:pPr/>
              <a:t>7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3C12AD1-7031-45A4-A785-06F41097CF47}" type="slidenum">
              <a:rPr lang="ru-RU" smtClean="0">
                <a:latin typeface="Arial" charset="0"/>
              </a:rPr>
              <a:pPr/>
              <a:t>9</a:t>
            </a:fld>
            <a:endParaRPr lang="ru-RU" smtClean="0">
              <a:latin typeface="Arial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ru-RU" smtClean="0">
                <a:latin typeface="Times New Roman" pitchFamily="18" charset="0"/>
                <a:ea typeface="ＭＳ Ｐゴシック" pitchFamily="34" charset="-128"/>
              </a:rPr>
              <a:t>   Качество усвоения знаний определяется </a:t>
            </a:r>
            <a:r>
              <a:rPr lang="ru-RU" b="1" smtClean="0">
                <a:latin typeface="Times New Roman" pitchFamily="18" charset="0"/>
                <a:ea typeface="ＭＳ Ｐゴシック" pitchFamily="34" charset="-128"/>
              </a:rPr>
              <a:t>многообразием и характером</a:t>
            </a:r>
            <a:r>
              <a:rPr lang="ru-RU" smtClean="0">
                <a:latin typeface="Times New Roman" pitchFamily="18" charset="0"/>
                <a:ea typeface="ＭＳ Ｐゴシック" pitchFamily="34" charset="-128"/>
              </a:rPr>
              <a:t> видов универсальных действий.</a:t>
            </a:r>
          </a:p>
          <a:p>
            <a:r>
              <a:rPr lang="ru-RU" smtClean="0">
                <a:latin typeface="Times New Roman" pitchFamily="18" charset="0"/>
                <a:ea typeface="ＭＳ Ｐゴシック" pitchFamily="34" charset="-128"/>
              </a:rPr>
              <a:t>   В качестве основных видов универсальных учебных действий разработчики стандарта выделяют личностные, регулятивные, познавательные и коммуникативные УУД.</a:t>
            </a:r>
          </a:p>
          <a:p>
            <a:r>
              <a:rPr lang="ru-RU" smtClean="0">
                <a:latin typeface="Times New Roman" pitchFamily="18" charset="0"/>
                <a:ea typeface="ＭＳ Ｐゴシック" pitchFamily="34" charset="-128"/>
              </a:rPr>
              <a:t>   Овладение ими происходит в контексте </a:t>
            </a:r>
            <a:r>
              <a:rPr lang="ru-RU" b="1" smtClean="0">
                <a:latin typeface="Times New Roman" pitchFamily="18" charset="0"/>
                <a:ea typeface="ＭＳ Ｐゴシック" pitchFamily="34" charset="-128"/>
              </a:rPr>
              <a:t>разных </a:t>
            </a:r>
            <a:r>
              <a:rPr lang="ru-RU" smtClean="0">
                <a:latin typeface="Times New Roman" pitchFamily="18" charset="0"/>
                <a:ea typeface="ＭＳ Ｐゴシック" pitchFamily="34" charset="-128"/>
              </a:rPr>
              <a:t>учебных предметов. Каждый учебный предмет раскрывает свои собственные, специфические возможности для формирования УУД, определяемые, в первую очередь, функцией учебного предмета и его предметным содержанием.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81815-6F05-4EC9-A54B-8ED4479E36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D:\Anna\$$$\! Эриксон\дизайн\Power Point\3.jp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>
            <a:off x="3214688" y="6215063"/>
            <a:ext cx="5857875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defRPr/>
            </a:pPr>
            <a:r>
              <a:rPr lang="ru-RU" altLang="ru-RU" sz="800" smtClean="0">
                <a:solidFill>
                  <a:srgbClr val="7F7F7F"/>
                </a:solidFill>
                <a:latin typeface="Verdana" pitchFamily="34" charset="0"/>
              </a:rPr>
              <a:t>Международный Эриксоновский Университет коучинга</a:t>
            </a:r>
            <a:r>
              <a:rPr lang="en-US" altLang="ru-RU" sz="800" smtClean="0">
                <a:solidFill>
                  <a:srgbClr val="7F7F7F"/>
                </a:solidFill>
                <a:latin typeface="Verdana" pitchFamily="34" charset="0"/>
              </a:rPr>
              <a:t>, www.erickson.ru</a:t>
            </a:r>
            <a:r>
              <a:rPr lang="ru-RU" altLang="ru-RU" sz="800" smtClean="0">
                <a:solidFill>
                  <a:srgbClr val="7F7F7F"/>
                </a:solidFill>
                <a:latin typeface="Verdana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3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Verdana" pitchFamily="34" charset="0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Verdana" pitchFamily="34" charset="0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gulchevskaya.ru/?p=2225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D:\Anna\$$$\! Эриксон\дизайн\Power Point\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 bwMode="auto">
          <a:xfrm>
            <a:off x="71438" y="6215063"/>
            <a:ext cx="5076825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ru-RU" altLang="ru-RU" sz="800" b="1" dirty="0" smtClean="0">
                <a:solidFill>
                  <a:srgbClr val="595959"/>
                </a:solidFill>
                <a:latin typeface="Verdana" pitchFamily="34" charset="0"/>
              </a:rPr>
              <a:t>Международный </a:t>
            </a:r>
            <a:r>
              <a:rPr lang="ru-RU" altLang="ru-RU" sz="800" b="1" dirty="0" err="1" smtClean="0">
                <a:solidFill>
                  <a:srgbClr val="595959"/>
                </a:solidFill>
                <a:latin typeface="Verdana" pitchFamily="34" charset="0"/>
              </a:rPr>
              <a:t>Эриксоновский</a:t>
            </a:r>
            <a:r>
              <a:rPr lang="ru-RU" altLang="ru-RU" sz="800" b="1" dirty="0" smtClean="0">
                <a:solidFill>
                  <a:srgbClr val="595959"/>
                </a:solidFill>
                <a:latin typeface="Verdana" pitchFamily="34" charset="0"/>
              </a:rPr>
              <a:t> Университет </a:t>
            </a:r>
            <a:r>
              <a:rPr lang="ru-RU" altLang="ru-RU" sz="800" b="1" dirty="0" err="1" smtClean="0">
                <a:solidFill>
                  <a:srgbClr val="595959"/>
                </a:solidFill>
                <a:latin typeface="Verdana" pitchFamily="34" charset="0"/>
              </a:rPr>
              <a:t>коучинга</a:t>
            </a:r>
            <a:r>
              <a:rPr lang="en-US" altLang="ru-RU" sz="800" b="1" dirty="0" smtClean="0">
                <a:solidFill>
                  <a:srgbClr val="595959"/>
                </a:solidFill>
                <a:latin typeface="Verdana" pitchFamily="34" charset="0"/>
              </a:rPr>
              <a:t> </a:t>
            </a:r>
          </a:p>
          <a:p>
            <a:pPr eaLnBrk="1" hangingPunct="1">
              <a:defRPr/>
            </a:pPr>
            <a:r>
              <a:rPr lang="en-US" altLang="ru-RU" sz="800" b="1" dirty="0" smtClean="0">
                <a:solidFill>
                  <a:srgbClr val="595959"/>
                </a:solidFill>
                <a:latin typeface="Verdana" pitchFamily="34" charset="0"/>
              </a:rPr>
              <a:t>www.erickson.ru</a:t>
            </a:r>
            <a:r>
              <a:rPr lang="ru-RU" altLang="ru-RU" sz="800" b="1" dirty="0" smtClean="0">
                <a:solidFill>
                  <a:srgbClr val="595959"/>
                </a:solidFill>
                <a:latin typeface="Verdana" pitchFamily="34" charset="0"/>
              </a:rPr>
              <a:t> </a:t>
            </a:r>
            <a:endParaRPr lang="en-US" altLang="ru-RU" sz="800" b="1" dirty="0" smtClean="0">
              <a:solidFill>
                <a:srgbClr val="595959"/>
              </a:solidFill>
              <a:latin typeface="Verdana" pitchFamily="34" charset="0"/>
            </a:endParaRPr>
          </a:p>
          <a:p>
            <a:pPr eaLnBrk="1" hangingPunct="1">
              <a:defRPr/>
            </a:pPr>
            <a:r>
              <a:rPr lang="ru-RU" altLang="ru-RU" sz="800" b="1" dirty="0" smtClean="0">
                <a:solidFill>
                  <a:srgbClr val="595959"/>
                </a:solidFill>
                <a:latin typeface="Verdana" pitchFamily="34" charset="0"/>
              </a:rPr>
              <a:t>Коучинг в образовании </a:t>
            </a:r>
            <a:r>
              <a:rPr lang="en-US" altLang="ru-RU" sz="800" b="1" dirty="0" smtClean="0">
                <a:solidFill>
                  <a:srgbClr val="595959"/>
                </a:solidFill>
                <a:latin typeface="Verdana" pitchFamily="34" charset="0"/>
              </a:rPr>
              <a:t>CoachingInEducation.ru</a:t>
            </a:r>
            <a:endParaRPr lang="ru-RU" altLang="ru-RU" sz="800" b="1" dirty="0" smtClean="0">
              <a:solidFill>
                <a:srgbClr val="595959"/>
              </a:solidFill>
              <a:latin typeface="Verdana" pitchFamily="34" charset="0"/>
            </a:endParaRPr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71438" y="1341438"/>
            <a:ext cx="53641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 dirty="0" err="1">
                <a:solidFill>
                  <a:schemeClr val="tx2"/>
                </a:solidFill>
              </a:rPr>
              <a:t>Коучинг</a:t>
            </a:r>
            <a:r>
              <a:rPr lang="ru-RU" altLang="ru-RU" sz="1600" u="sng" dirty="0">
                <a:solidFill>
                  <a:schemeClr val="tx2"/>
                </a:solidFill>
              </a:rPr>
              <a:t> в образовании</a:t>
            </a:r>
            <a:r>
              <a:rPr lang="en-US" altLang="ru-RU" sz="1600" u="sng" dirty="0">
                <a:solidFill>
                  <a:schemeClr val="tx2"/>
                </a:solidFill>
              </a:rPr>
              <a:t>: CoachingInEducation.ru</a:t>
            </a:r>
            <a:endParaRPr lang="ru-RU" altLang="ru-RU" sz="1600" u="sng" dirty="0">
              <a:solidFill>
                <a:schemeClr val="tx2"/>
              </a:solidFill>
            </a:endParaRPr>
          </a:p>
        </p:txBody>
      </p:sp>
      <p:sp>
        <p:nvSpPr>
          <p:cNvPr id="6149" name="Заголовок 1"/>
          <p:cNvSpPr txBox="1">
            <a:spLocks/>
          </p:cNvSpPr>
          <p:nvPr/>
        </p:nvSpPr>
        <p:spPr bwMode="auto">
          <a:xfrm>
            <a:off x="214313" y="1916113"/>
            <a:ext cx="6734175" cy="25209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ru-RU" altLang="ru-RU" sz="2800" dirty="0">
                <a:latin typeface="Verdana" pitchFamily="34" charset="0"/>
              </a:rPr>
              <a:t>Модель современного урока с позиции </a:t>
            </a:r>
            <a:r>
              <a:rPr lang="ru-RU" altLang="ru-RU" sz="2800" dirty="0" err="1">
                <a:latin typeface="Verdana" pitchFamily="34" charset="0"/>
              </a:rPr>
              <a:t>коуч</a:t>
            </a:r>
            <a:r>
              <a:rPr lang="ru-RU" altLang="ru-RU" sz="2800" dirty="0">
                <a:latin typeface="Verdana" pitchFamily="34" charset="0"/>
              </a:rPr>
              <a:t> - подхода</a:t>
            </a:r>
            <a:endParaRPr lang="ru-RU" altLang="ru-RU" dirty="0">
              <a:solidFill>
                <a:srgbClr val="7F7F7F"/>
              </a:solidFill>
              <a:latin typeface="Verdana" pitchFamily="34" charset="0"/>
            </a:endParaRPr>
          </a:p>
        </p:txBody>
      </p:sp>
      <p:sp>
        <p:nvSpPr>
          <p:cNvPr id="6150" name="TextBox 5"/>
          <p:cNvSpPr txBox="1">
            <a:spLocks noChangeArrowheads="1"/>
          </p:cNvSpPr>
          <p:nvPr/>
        </p:nvSpPr>
        <p:spPr bwMode="auto">
          <a:xfrm>
            <a:off x="4000500" y="4357688"/>
            <a:ext cx="4500563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 smtClean="0"/>
              <a:t>Разработала: </a:t>
            </a:r>
            <a:endParaRPr lang="ru-RU" dirty="0"/>
          </a:p>
          <a:p>
            <a:r>
              <a:rPr lang="ru-RU" dirty="0"/>
              <a:t>Виткина И.В., учитель географии, высшая категория</a:t>
            </a:r>
          </a:p>
          <a:p>
            <a:r>
              <a:rPr lang="ru-RU" dirty="0" smtClean="0"/>
              <a:t>МБОУ </a:t>
            </a:r>
            <a:r>
              <a:rPr lang="ru-RU" dirty="0"/>
              <a:t>СОШ № 5</a:t>
            </a:r>
          </a:p>
          <a:p>
            <a:r>
              <a:rPr lang="ru-RU" dirty="0"/>
              <a:t>Г. Красный Сулин Ростовской области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2"/>
          <p:cNvSpPr txBox="1">
            <a:spLocks noChangeArrowheads="1"/>
          </p:cNvSpPr>
          <p:nvPr/>
        </p:nvSpPr>
        <p:spPr bwMode="auto">
          <a:xfrm>
            <a:off x="214313" y="203200"/>
            <a:ext cx="6121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600" u="sng">
                <a:solidFill>
                  <a:schemeClr val="tx2"/>
                </a:solidFill>
              </a:rPr>
              <a:t>: CoachingInEducation.ru</a:t>
            </a:r>
            <a:endParaRPr lang="ru-RU" altLang="ru-RU" sz="1600" u="sng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0" y="6294438"/>
            <a:ext cx="6119813" cy="230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rPr>
              <a:t>Коучинг в образовании</a:t>
            </a:r>
            <a:r>
              <a:rPr 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rPr>
              <a:t>: CoachingInEducation.ru</a:t>
            </a:r>
            <a:endParaRPr lang="ru-RU" sz="9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8196" name="Заголовок 1"/>
          <p:cNvSpPr txBox="1">
            <a:spLocks/>
          </p:cNvSpPr>
          <p:nvPr/>
        </p:nvSpPr>
        <p:spPr bwMode="auto">
          <a:xfrm>
            <a:off x="395536" y="1772816"/>
            <a:ext cx="8569325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1400" b="1" u="sng" dirty="0" smtClean="0"/>
              <a:t>Фундамент </a:t>
            </a:r>
            <a:r>
              <a:rPr lang="ru-RU" sz="1400" b="1" u="sng" dirty="0" err="1" smtClean="0"/>
              <a:t>коучинга</a:t>
            </a:r>
            <a:r>
              <a:rPr lang="ru-RU" sz="1400" b="1" u="sng" dirty="0" smtClean="0"/>
              <a:t> в школе составляют следующие основные принципы:</a:t>
            </a:r>
          </a:p>
          <a:p>
            <a:endParaRPr lang="ru-RU" sz="1400" dirty="0" smtClean="0"/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Ученик  изначально является творческой, целостной личностью и обладает соответствующими ресурсами.</a:t>
            </a:r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Постановка задачи исходит от ученика</a:t>
            </a:r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Отношения между учителем -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коучем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 учеником представляют собой целенаправленный союз.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Учитель - </a:t>
            </a:r>
            <a:r>
              <a:rPr lang="ru-RU" sz="1400" u="sng" dirty="0" err="1" smtClean="0">
                <a:latin typeface="Times New Roman" pitchFamily="18" charset="0"/>
                <a:cs typeface="Times New Roman" pitchFamily="18" charset="0"/>
              </a:rPr>
              <a:t>коуч</a:t>
            </a: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старается понять текущую ситуацию, задает вопросы и активно слушает;</a:t>
            </a:r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старается понять, что мешает ученику в достижении цели, и помочь ему в осознании и исследовании препятствий;</a:t>
            </a:r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задает вопросы и использует другие методы, провоцирующие ученика к поиску решений;</a:t>
            </a:r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помогает в анализе возможностей.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Ученик:</a:t>
            </a:r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исследует ситуацию и своё отношение к ней;</a:t>
            </a:r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исследует свои внутренние и внешние препятствия;</a:t>
            </a:r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исследует возможности для преодоления препятствий;</a:t>
            </a:r>
          </a:p>
          <a:p>
            <a:pPr>
              <a:buFont typeface="Arial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анализирует возможности, выбирает конкретный вариант и составляет план действий.</a:t>
            </a:r>
          </a:p>
          <a:p>
            <a:pPr eaLnBrk="0" hangingPunct="0"/>
            <a:endParaRPr lang="ru-RU" altLang="ru-RU" dirty="0">
              <a:solidFill>
                <a:srgbClr val="7F7F7F"/>
              </a:solidFill>
              <a:latin typeface="Verdana" pitchFamily="34" charset="0"/>
            </a:endParaRPr>
          </a:p>
          <a:p>
            <a:pPr eaLnBrk="0" hangingPunct="0"/>
            <a:endParaRPr lang="ru-RU" altLang="ru-RU" dirty="0">
              <a:solidFill>
                <a:srgbClr val="7F7F7F"/>
              </a:solidFill>
              <a:latin typeface="Verdana" pitchFamily="34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467544" y="548680"/>
            <a:ext cx="741682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u="sng" dirty="0" err="1" smtClean="0">
                <a:latin typeface="Times New Roman" pitchFamily="18" charset="0"/>
                <a:cs typeface="Times New Roman" pitchFamily="18" charset="0"/>
                <a:hlinkClick r:id="rId2" tooltip="Коучинг – инновационная технология поддержки в обучении и индивидуально- личностном развитии учащихся"/>
              </a:rPr>
              <a:t>Коучинг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  <a:hlinkClick r:id="rId2" tooltip="Коучинг – инновационная технология поддержки в обучении и индивидуально- личностном развитии учащихся"/>
              </a:rPr>
              <a:t> – инновационная технология поддержки в обучении и индивидуально- личностном развитии учащихся</a:t>
            </a:r>
            <a:endParaRPr lang="ru-RU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Поэтому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главная задача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коуч-подхода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состоит в том, чтобы помочь ребенку понять себя, разобраться в своих проблемах и мобилизовать свои внутренние силы и возможности для их решения и саморазвития.</a:t>
            </a:r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820" name="AutoShape 4"/>
          <p:cNvSpPr>
            <a:spLocks noChangeArrowheads="1"/>
          </p:cNvSpPr>
          <p:nvPr/>
        </p:nvSpPr>
        <p:spPr bwMode="gray">
          <a:xfrm>
            <a:off x="785813" y="571500"/>
            <a:ext cx="6767512" cy="504825"/>
          </a:xfrm>
          <a:prstGeom prst="roundRect">
            <a:avLst>
              <a:gd name="adj" fmla="val 50000"/>
            </a:avLst>
          </a:prstGeom>
          <a:solidFill>
            <a:schemeClr val="accent3">
              <a:lumMod val="60000"/>
              <a:lumOff val="40000"/>
            </a:schemeClr>
          </a:solidFill>
          <a:ln w="38100" algn="ctr">
            <a:solidFill>
              <a:schemeClr val="accent4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Планируемые  УУД </a:t>
            </a:r>
            <a:endParaRPr lang="en-US" sz="2400" b="1" dirty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grpSp>
        <p:nvGrpSpPr>
          <p:cNvPr id="9219" name="Group 5"/>
          <p:cNvGrpSpPr>
            <a:grpSpLocks/>
          </p:cNvGrpSpPr>
          <p:nvPr/>
        </p:nvGrpSpPr>
        <p:grpSpPr bwMode="auto">
          <a:xfrm>
            <a:off x="217488" y="1371600"/>
            <a:ext cx="2592387" cy="1077913"/>
            <a:chOff x="555" y="2823"/>
            <a:chExt cx="973" cy="1065"/>
          </a:xfrm>
        </p:grpSpPr>
        <p:pic>
          <p:nvPicPr>
            <p:cNvPr id="9247" name="Picture 6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6" y="3718"/>
              <a:ext cx="819" cy="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48" name="Oval 7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rgbClr val="FF9900"/>
                </a:gs>
                <a:gs pos="100000">
                  <a:srgbClr val="925800"/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49" name="Oval 8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rgbClr val="FF9900">
                    <a:alpha val="85001"/>
                  </a:srgbClr>
                </a:gs>
                <a:gs pos="100000">
                  <a:srgbClr val="A26100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50" name="Oval 9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rgbClr val="FF9900"/>
                </a:gs>
                <a:gs pos="100000">
                  <a:srgbClr val="B96F00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9251" name="Picture 10" descr="Picture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6" y="2880"/>
              <a:ext cx="616" cy="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74827" name="Text Box 11"/>
          <p:cNvSpPr txBox="1">
            <a:spLocks noChangeArrowheads="1"/>
          </p:cNvSpPr>
          <p:nvPr/>
        </p:nvSpPr>
        <p:spPr bwMode="auto">
          <a:xfrm>
            <a:off x="478457" y="1664338"/>
            <a:ext cx="2016224" cy="30305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bg1"/>
                </a:solidFill>
                <a:latin typeface="Verdana" pitchFamily="34" charset="0"/>
              </a:rPr>
              <a:t>Личностные</a:t>
            </a:r>
            <a:endParaRPr lang="en-US" b="1" dirty="0">
              <a:solidFill>
                <a:schemeClr val="bg1"/>
              </a:solidFill>
              <a:latin typeface="Verdana" pitchFamily="34" charset="0"/>
            </a:endParaRPr>
          </a:p>
        </p:txBody>
      </p:sp>
      <p:grpSp>
        <p:nvGrpSpPr>
          <p:cNvPr id="9221" name="Group 12"/>
          <p:cNvGrpSpPr>
            <a:grpSpLocks/>
          </p:cNvGrpSpPr>
          <p:nvPr/>
        </p:nvGrpSpPr>
        <p:grpSpPr bwMode="auto">
          <a:xfrm>
            <a:off x="207963" y="2503488"/>
            <a:ext cx="2663825" cy="1235075"/>
            <a:chOff x="555" y="2823"/>
            <a:chExt cx="973" cy="1065"/>
          </a:xfrm>
        </p:grpSpPr>
        <p:pic>
          <p:nvPicPr>
            <p:cNvPr id="9242" name="Picture 13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6" y="3718"/>
              <a:ext cx="819" cy="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43" name="Oval 14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rgbClr val="F0EA00"/>
                </a:gs>
                <a:gs pos="100000">
                  <a:srgbClr val="898600"/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44" name="Oval 15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rgbClr val="F0EA00">
                    <a:alpha val="85001"/>
                  </a:srgbClr>
                </a:gs>
                <a:gs pos="100000">
                  <a:srgbClr val="989500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45" name="Oval 16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rgbClr val="F0EA00"/>
                </a:gs>
                <a:gs pos="100000">
                  <a:srgbClr val="AEAA00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9246" name="Picture 17" descr="Picture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6" y="2880"/>
              <a:ext cx="616" cy="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74834" name="Text Box 18"/>
          <p:cNvSpPr txBox="1">
            <a:spLocks noChangeArrowheads="1"/>
          </p:cNvSpPr>
          <p:nvPr/>
        </p:nvSpPr>
        <p:spPr bwMode="auto">
          <a:xfrm>
            <a:off x="417737" y="2845482"/>
            <a:ext cx="2304256" cy="4713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0000"/>
                </a:solidFill>
                <a:latin typeface="Verdana" pitchFamily="34" charset="0"/>
              </a:rPr>
              <a:t>Регулятивные</a:t>
            </a:r>
            <a:endParaRPr lang="en-US" b="1" dirty="0">
              <a:solidFill>
                <a:srgbClr val="000000"/>
              </a:solidFill>
              <a:latin typeface="Verdana" pitchFamily="34" charset="0"/>
            </a:endParaRPr>
          </a:p>
        </p:txBody>
      </p:sp>
      <p:grpSp>
        <p:nvGrpSpPr>
          <p:cNvPr id="9223" name="Group 19"/>
          <p:cNvGrpSpPr>
            <a:grpSpLocks/>
          </p:cNvGrpSpPr>
          <p:nvPr/>
        </p:nvGrpSpPr>
        <p:grpSpPr bwMode="auto">
          <a:xfrm>
            <a:off x="217488" y="3808413"/>
            <a:ext cx="2808287" cy="1179512"/>
            <a:chOff x="555" y="2823"/>
            <a:chExt cx="973" cy="1065"/>
          </a:xfrm>
        </p:grpSpPr>
        <p:pic>
          <p:nvPicPr>
            <p:cNvPr id="9237" name="Picture 20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6" y="3718"/>
              <a:ext cx="819" cy="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38" name="Oval 21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rgbClr val="30C230"/>
                </a:gs>
                <a:gs pos="100000">
                  <a:srgbClr val="1B6F1B"/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39" name="Oval 22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rgbClr val="30C230">
                    <a:alpha val="85001"/>
                  </a:srgbClr>
                </a:gs>
                <a:gs pos="100000">
                  <a:srgbClr val="1F7B1F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40" name="Oval 23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rgbClr val="30C230"/>
                </a:gs>
                <a:gs pos="100000">
                  <a:srgbClr val="238D23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9241" name="Picture 24" descr="Picture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6" y="2880"/>
              <a:ext cx="616" cy="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74841" name="Text Box 25"/>
          <p:cNvSpPr txBox="1">
            <a:spLocks noChangeArrowheads="1"/>
          </p:cNvSpPr>
          <p:nvPr/>
        </p:nvSpPr>
        <p:spPr bwMode="auto">
          <a:xfrm>
            <a:off x="434888" y="4122487"/>
            <a:ext cx="2525050" cy="40998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>
              <a:defRPr/>
            </a:pPr>
            <a:r>
              <a:rPr lang="ru-RU" b="1" dirty="0">
                <a:latin typeface="Verdana" pitchFamily="34" charset="0"/>
              </a:rPr>
              <a:t>Познавательные</a:t>
            </a:r>
            <a:r>
              <a:rPr lang="ru-RU" b="1" dirty="0">
                <a:solidFill>
                  <a:srgbClr val="000000"/>
                </a:solidFill>
                <a:latin typeface="Verdana" pitchFamily="34" charset="0"/>
              </a:rPr>
              <a:t> </a:t>
            </a:r>
            <a:endParaRPr lang="en-US" b="1" dirty="0">
              <a:solidFill>
                <a:srgbClr val="000000"/>
              </a:solidFill>
              <a:latin typeface="Verdana" pitchFamily="34" charset="0"/>
            </a:endParaRPr>
          </a:p>
        </p:txBody>
      </p:sp>
      <p:grpSp>
        <p:nvGrpSpPr>
          <p:cNvPr id="9225" name="Group 26"/>
          <p:cNvGrpSpPr>
            <a:grpSpLocks/>
          </p:cNvGrpSpPr>
          <p:nvPr/>
        </p:nvGrpSpPr>
        <p:grpSpPr bwMode="auto">
          <a:xfrm>
            <a:off x="238125" y="5129213"/>
            <a:ext cx="2663825" cy="1092200"/>
            <a:chOff x="555" y="2823"/>
            <a:chExt cx="973" cy="1065"/>
          </a:xfrm>
        </p:grpSpPr>
        <p:pic>
          <p:nvPicPr>
            <p:cNvPr id="9232" name="Picture 27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6" y="3718"/>
              <a:ext cx="819" cy="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33" name="Oval 28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rgbClr val="AE50E2"/>
                </a:gs>
                <a:gs pos="100000">
                  <a:srgbClr val="642E81"/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34" name="Oval 29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rgbClr val="AE50E2">
                    <a:alpha val="85001"/>
                  </a:srgbClr>
                </a:gs>
                <a:gs pos="100000">
                  <a:srgbClr val="6F3390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35" name="Oval 30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rgbClr val="AE50E2"/>
                </a:gs>
                <a:gs pos="100000">
                  <a:srgbClr val="7E3AA4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9236" name="Picture 31" descr="Picture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6" y="2880"/>
              <a:ext cx="616" cy="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74848" name="Text Box 32"/>
          <p:cNvSpPr txBox="1">
            <a:spLocks noChangeArrowheads="1"/>
          </p:cNvSpPr>
          <p:nvPr/>
        </p:nvSpPr>
        <p:spPr bwMode="auto">
          <a:xfrm>
            <a:off x="381497" y="5482747"/>
            <a:ext cx="2520280" cy="511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bg1"/>
                </a:solidFill>
                <a:latin typeface="Verdana" pitchFamily="34" charset="0"/>
              </a:rPr>
              <a:t>Коммуникативные </a:t>
            </a:r>
            <a:endParaRPr lang="en-US" b="1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9227" name="Прямоугольник 3"/>
          <p:cNvSpPr>
            <a:spLocks noChangeArrowheads="1"/>
          </p:cNvSpPr>
          <p:nvPr/>
        </p:nvSpPr>
        <p:spPr bwMode="auto">
          <a:xfrm>
            <a:off x="3295650" y="1503363"/>
            <a:ext cx="4572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6088" indent="-446088">
              <a:buFont typeface="Wingdings" pitchFamily="2" charset="2"/>
              <a:buChar char="§"/>
            </a:pPr>
            <a:r>
              <a:rPr lang="ru-RU" sz="1600" b="1">
                <a:solidFill>
                  <a:srgbClr val="003399"/>
                </a:solidFill>
              </a:rPr>
              <a:t>формируется внутренняя позиция;</a:t>
            </a:r>
          </a:p>
          <a:p>
            <a:pPr marL="446088" indent="-446088">
              <a:buFont typeface="Wingdings" pitchFamily="2" charset="2"/>
              <a:buChar char="§"/>
            </a:pPr>
            <a:r>
              <a:rPr lang="ru-RU" sz="1600" b="1">
                <a:solidFill>
                  <a:srgbClr val="003399"/>
                </a:solidFill>
              </a:rPr>
              <a:t>мотивация;</a:t>
            </a:r>
          </a:p>
          <a:p>
            <a:pPr marL="446088" indent="-446088">
              <a:buFont typeface="Wingdings" pitchFamily="2" charset="2"/>
              <a:buChar char="§"/>
            </a:pPr>
            <a:r>
              <a:rPr lang="ru-RU" sz="1600" b="1">
                <a:solidFill>
                  <a:srgbClr val="003399"/>
                </a:solidFill>
              </a:rPr>
              <a:t>нравственно-этическая оценка;</a:t>
            </a:r>
            <a:r>
              <a:rPr lang="ru-RU" sz="1600">
                <a:solidFill>
                  <a:srgbClr val="003399"/>
                </a:solidFill>
              </a:rPr>
              <a:t> </a:t>
            </a:r>
          </a:p>
        </p:txBody>
      </p:sp>
      <p:sp>
        <p:nvSpPr>
          <p:cNvPr id="9228" name="Прямоугольник 4"/>
          <p:cNvSpPr>
            <a:spLocks noChangeArrowheads="1"/>
          </p:cNvSpPr>
          <p:nvPr/>
        </p:nvSpPr>
        <p:spPr bwMode="auto">
          <a:xfrm>
            <a:off x="3321050" y="2924175"/>
            <a:ext cx="45720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lnSpc>
                <a:spcPct val="90000"/>
              </a:lnSpc>
              <a:buFont typeface="Wingdings" pitchFamily="2" charset="2"/>
              <a:buChar char="§"/>
            </a:pPr>
            <a:r>
              <a:rPr lang="ru-RU" sz="1600" b="1">
                <a:solidFill>
                  <a:srgbClr val="003399"/>
                </a:solidFill>
              </a:rPr>
              <a:t>волевая саморегуляция;</a:t>
            </a:r>
          </a:p>
        </p:txBody>
      </p:sp>
      <p:sp>
        <p:nvSpPr>
          <p:cNvPr id="9229" name="Прямоугольник 5"/>
          <p:cNvSpPr>
            <a:spLocks noChangeArrowheads="1"/>
          </p:cNvSpPr>
          <p:nvPr/>
        </p:nvSpPr>
        <p:spPr bwMode="auto">
          <a:xfrm>
            <a:off x="3295650" y="3848100"/>
            <a:ext cx="569277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sz="1600" b="1">
                <a:solidFill>
                  <a:srgbClr val="003399"/>
                </a:solidFill>
              </a:rPr>
              <a:t>постановка и решение проблем</a:t>
            </a:r>
            <a:r>
              <a:rPr lang="ru-RU" sz="1600" b="1">
                <a:solidFill>
                  <a:srgbClr val="3333FF"/>
                </a:solidFill>
              </a:rPr>
              <a:t>;</a:t>
            </a:r>
          </a:p>
          <a:p>
            <a:pPr marL="285750" indent="-285750">
              <a:buClr>
                <a:srgbClr val="000099"/>
              </a:buClr>
              <a:buFont typeface="Wingdings" pitchFamily="2" charset="2"/>
              <a:buChar char="§"/>
            </a:pPr>
            <a:r>
              <a:rPr lang="ru-RU" sz="1600" b="1">
                <a:solidFill>
                  <a:srgbClr val="003399"/>
                </a:solidFill>
              </a:rPr>
              <a:t>установление причинно-следственных связей.</a:t>
            </a:r>
          </a:p>
          <a:p>
            <a:pPr marL="285750" indent="-285750">
              <a:buClr>
                <a:srgbClr val="000099"/>
              </a:buClr>
              <a:buFont typeface="Wingdings" pitchFamily="2" charset="2"/>
              <a:buChar char="§"/>
            </a:pPr>
            <a:r>
              <a:rPr lang="ru-RU" sz="1600" b="1">
                <a:solidFill>
                  <a:srgbClr val="003399"/>
                </a:solidFill>
              </a:rPr>
              <a:t>построение логической цепи рассуждений</a:t>
            </a:r>
            <a:r>
              <a:rPr lang="ru-RU" b="1">
                <a:solidFill>
                  <a:srgbClr val="003399"/>
                </a:solidFill>
              </a:rPr>
              <a:t>.</a:t>
            </a:r>
          </a:p>
          <a:p>
            <a:pPr marL="285750" indent="-285750">
              <a:buFont typeface="Wingdings" pitchFamily="2" charset="2"/>
              <a:buChar char="§"/>
            </a:pPr>
            <a:endParaRPr lang="ru-RU" b="1">
              <a:solidFill>
                <a:srgbClr val="3333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08350" y="5116513"/>
            <a:ext cx="5511800" cy="18780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  <a:defRPr/>
            </a:pPr>
            <a:r>
              <a:rPr lang="ru-RU" sz="1600" b="1" dirty="0">
                <a:solidFill>
                  <a:srgbClr val="003399"/>
                </a:solidFill>
              </a:rPr>
              <a:t>планирование учебного сотрудничества с учителем и сверстникам;</a:t>
            </a:r>
          </a:p>
          <a:p>
            <a:pPr marL="285750" indent="-285750">
              <a:buFont typeface="Wingdings" pitchFamily="2" charset="2"/>
              <a:buChar char="§"/>
              <a:defRPr/>
            </a:pPr>
            <a:r>
              <a:rPr lang="ru-RU" sz="1600" b="1" dirty="0">
                <a:solidFill>
                  <a:srgbClr val="003399"/>
                </a:solidFill>
              </a:rPr>
              <a:t>постановка вопросов;</a:t>
            </a:r>
          </a:p>
          <a:p>
            <a:pPr marL="285750" indent="-285750">
              <a:buFont typeface="Wingdings" pitchFamily="2" charset="2"/>
              <a:buChar char="§"/>
              <a:defRPr/>
            </a:pPr>
            <a:r>
              <a:rPr lang="ru-RU" sz="1600" b="1" dirty="0">
                <a:solidFill>
                  <a:srgbClr val="003399"/>
                </a:solidFill>
              </a:rPr>
              <a:t>умение с достаточной полнотой и точностью выражать свои мысли. </a:t>
            </a:r>
            <a:endParaRPr lang="en-US" sz="1600" b="1" dirty="0">
              <a:solidFill>
                <a:srgbClr val="003399"/>
              </a:solidFill>
            </a:endParaRPr>
          </a:p>
          <a:p>
            <a:pPr>
              <a:defRPr/>
            </a:pPr>
            <a:endParaRPr lang="ru-RU" b="1" dirty="0">
              <a:solidFill>
                <a:srgbClr val="0000CC"/>
              </a:solidFill>
            </a:endParaRPr>
          </a:p>
          <a:p>
            <a:pPr>
              <a:defRPr/>
            </a:pPr>
            <a:endParaRPr lang="ru-RU" b="1" dirty="0">
              <a:solidFill>
                <a:srgbClr val="0000CC"/>
              </a:solidFill>
            </a:endParaRPr>
          </a:p>
        </p:txBody>
      </p:sp>
      <p:sp>
        <p:nvSpPr>
          <p:cNvPr id="9231" name="TextBox 2"/>
          <p:cNvSpPr txBox="1">
            <a:spLocks noChangeArrowheads="1"/>
          </p:cNvSpPr>
          <p:nvPr/>
        </p:nvSpPr>
        <p:spPr bwMode="auto">
          <a:xfrm>
            <a:off x="207963" y="174625"/>
            <a:ext cx="6121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600" u="sng">
                <a:solidFill>
                  <a:schemeClr val="tx2"/>
                </a:solidFill>
              </a:rPr>
              <a:t>: CoachingInEducation.ru</a:t>
            </a:r>
            <a:endParaRPr lang="ru-RU" altLang="ru-RU" sz="1600" u="sng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 bwMode="auto">
          <a:xfrm>
            <a:off x="357188" y="28575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mtClean="0">
                <a:ea typeface="ＭＳ Ｐゴシック" pitchFamily="34" charset="-128"/>
              </a:rPr>
              <a:t>Интерактивное обучение на основе коучингового подхода: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75" y="1428750"/>
          <a:ext cx="9001126" cy="29178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500563"/>
                <a:gridCol w="4500563"/>
              </a:tblGrid>
              <a:tr h="39627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Ученик</a:t>
                      </a:r>
                      <a:endParaRPr lang="ru-RU" sz="20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Классный коллектив</a:t>
                      </a:r>
                      <a:endParaRPr lang="ru-RU" sz="2000" dirty="0"/>
                    </a:p>
                  </a:txBody>
                  <a:tcPr marT="45724" marB="45724"/>
                </a:tc>
              </a:tr>
              <a:tr h="2521548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-развитие личностной рефлексии;</a:t>
                      </a:r>
                    </a:p>
                    <a:p>
                      <a:r>
                        <a:rPr lang="ru-RU" sz="1800" dirty="0" smtClean="0"/>
                        <a:t>-осознание включенности в общую работу;</a:t>
                      </a:r>
                    </a:p>
                    <a:p>
                      <a:r>
                        <a:rPr lang="ru-RU" sz="1800" dirty="0" smtClean="0"/>
                        <a:t>-становление активности субъектной позиции в учебной деятельности;</a:t>
                      </a:r>
                    </a:p>
                    <a:p>
                      <a:r>
                        <a:rPr lang="ru-RU" sz="1800" dirty="0" smtClean="0"/>
                        <a:t>-развитие навыков общения;</a:t>
                      </a:r>
                    </a:p>
                    <a:p>
                      <a:r>
                        <a:rPr lang="ru-RU" sz="1800" dirty="0" smtClean="0"/>
                        <a:t>-принятия нравственности норм и правил совместной деятельности;</a:t>
                      </a:r>
                    </a:p>
                    <a:p>
                      <a:r>
                        <a:rPr lang="ru-RU" sz="1800" dirty="0" smtClean="0"/>
                        <a:t>-повышение познавательной активности.</a:t>
                      </a:r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-формирование класса как групповой общности;</a:t>
                      </a:r>
                    </a:p>
                    <a:p>
                      <a:r>
                        <a:rPr lang="ru-RU" sz="1800" dirty="0" smtClean="0"/>
                        <a:t>-повышение познавательного интереса;</a:t>
                      </a:r>
                    </a:p>
                    <a:p>
                      <a:r>
                        <a:rPr lang="ru-RU" sz="1800" dirty="0" smtClean="0"/>
                        <a:t>-развитие навыков анализа и самоанализа в процессе групповой рефлексии.</a:t>
                      </a:r>
                      <a:endParaRPr lang="ru-RU" sz="1800" dirty="0"/>
                    </a:p>
                  </a:txBody>
                  <a:tcPr marT="45724" marB="45724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14283" y="5143512"/>
            <a:ext cx="207170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Учитель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43108" y="4500570"/>
            <a:ext cx="7000892" cy="1938992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нестандартное отношение к </a:t>
            </a:r>
          </a:p>
          <a:p>
            <a:pPr>
              <a:defRPr/>
            </a:pPr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организации образовательного процесса;</a:t>
            </a:r>
          </a:p>
          <a:p>
            <a:pPr>
              <a:defRPr/>
            </a:pP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формирование мотивационной готовности к  межличностному взаимодействию не только в учебных ,но и иных ситуациях.</a:t>
            </a: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2"/>
          <p:cNvSpPr txBox="1">
            <a:spLocks noChangeArrowheads="1"/>
          </p:cNvSpPr>
          <p:nvPr/>
        </p:nvSpPr>
        <p:spPr bwMode="auto">
          <a:xfrm>
            <a:off x="214313" y="203200"/>
            <a:ext cx="6121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600" u="sng">
                <a:solidFill>
                  <a:schemeClr val="tx2"/>
                </a:solidFill>
              </a:rPr>
              <a:t>: CoachingInEducation.ru</a:t>
            </a:r>
            <a:endParaRPr lang="ru-RU" altLang="ru-RU" sz="1600" u="sng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0" y="6294438"/>
            <a:ext cx="6119813" cy="230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rPr>
              <a:t>Коучинг в образовании</a:t>
            </a:r>
            <a:r>
              <a:rPr 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rPr>
              <a:t>: CoachingInEducation.ru</a:t>
            </a:r>
            <a:endParaRPr lang="ru-RU" sz="9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11268" name="Заголовок 1"/>
          <p:cNvSpPr txBox="1">
            <a:spLocks/>
          </p:cNvSpPr>
          <p:nvPr/>
        </p:nvSpPr>
        <p:spPr bwMode="auto">
          <a:xfrm>
            <a:off x="250825" y="1268413"/>
            <a:ext cx="8569325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endParaRPr lang="ru-RU" altLang="ru-RU">
              <a:solidFill>
                <a:srgbClr val="7F7F7F"/>
              </a:solidFill>
              <a:latin typeface="Verdana" pitchFamily="34" charset="0"/>
            </a:endParaRPr>
          </a:p>
          <a:p>
            <a:pPr eaLnBrk="0" hangingPunct="0"/>
            <a:endParaRPr lang="ru-RU" altLang="ru-RU">
              <a:solidFill>
                <a:srgbClr val="7F7F7F"/>
              </a:solidFill>
              <a:latin typeface="Verdana" pitchFamily="34" charset="0"/>
            </a:endParaRPr>
          </a:p>
        </p:txBody>
      </p:sp>
      <p:sp>
        <p:nvSpPr>
          <p:cNvPr id="11269" name="Прямоугольник 5"/>
          <p:cNvSpPr>
            <a:spLocks noChangeArrowheads="1"/>
          </p:cNvSpPr>
          <p:nvPr/>
        </p:nvSpPr>
        <p:spPr bwMode="auto">
          <a:xfrm>
            <a:off x="428625" y="1428750"/>
            <a:ext cx="8215313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b="1">
                <a:latin typeface="Century Gothic" pitchFamily="34" charset="0"/>
              </a:rPr>
              <a:t>Беседа посредством открытых и «сильных» вопросов.</a:t>
            </a:r>
          </a:p>
          <a:p>
            <a:pPr>
              <a:buFont typeface="Wingdings" pitchFamily="2" charset="2"/>
              <a:buChar char="Ø"/>
            </a:pPr>
            <a:endParaRPr lang="ru-RU" sz="1400" b="1">
              <a:latin typeface="Century Gothic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b="1">
                <a:latin typeface="Century Gothic" pitchFamily="34" charset="0"/>
              </a:rPr>
              <a:t>Лестница вопросов по логическим уровням и лестница (пирамида, спираль) достижений.</a:t>
            </a:r>
          </a:p>
          <a:p>
            <a:pPr>
              <a:buFont typeface="Wingdings" pitchFamily="2" charset="2"/>
              <a:buChar char="Ø"/>
            </a:pPr>
            <a:endParaRPr lang="ru-RU" sz="1400" b="1">
              <a:latin typeface="Century Gothic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b="1">
                <a:latin typeface="Century Gothic" pitchFamily="34" charset="0"/>
              </a:rPr>
              <a:t>Тоны голоса.</a:t>
            </a:r>
          </a:p>
          <a:p>
            <a:pPr>
              <a:buFont typeface="Wingdings" pitchFamily="2" charset="2"/>
              <a:buChar char="Ø"/>
            </a:pPr>
            <a:endParaRPr lang="ru-RU" sz="1400" b="1">
              <a:latin typeface="Century Gothic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b="1">
                <a:latin typeface="Century Gothic" pitchFamily="34" charset="0"/>
              </a:rPr>
              <a:t>Партнерское сотрудничество.</a:t>
            </a:r>
          </a:p>
          <a:p>
            <a:pPr>
              <a:buFont typeface="Wingdings" pitchFamily="2" charset="2"/>
              <a:buChar char="Ø"/>
            </a:pPr>
            <a:endParaRPr lang="ru-RU" sz="1400" b="1">
              <a:latin typeface="Century Gothic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b="1">
                <a:latin typeface="Century Gothic" pitchFamily="34" charset="0"/>
              </a:rPr>
              <a:t>Колесо жизненного баланса.</a:t>
            </a:r>
          </a:p>
          <a:p>
            <a:pPr>
              <a:buFont typeface="Wingdings" pitchFamily="2" charset="2"/>
              <a:buChar char="Ø"/>
            </a:pPr>
            <a:endParaRPr lang="ru-RU" sz="1400" b="1">
              <a:latin typeface="Century Gothic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b="1">
                <a:latin typeface="Century Gothic" pitchFamily="34" charset="0"/>
              </a:rPr>
              <a:t>Шкалирование.</a:t>
            </a:r>
          </a:p>
          <a:p>
            <a:pPr>
              <a:buFont typeface="Wingdings" pitchFamily="2" charset="2"/>
              <a:buChar char="Ø"/>
            </a:pPr>
            <a:endParaRPr lang="ru-RU" sz="1400" b="1">
              <a:latin typeface="Century Gothic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b="1">
                <a:latin typeface="Century Gothic" pitchFamily="34" charset="0"/>
              </a:rPr>
              <a:t>Линии времени.</a:t>
            </a:r>
          </a:p>
          <a:p>
            <a:pPr>
              <a:buFont typeface="Wingdings" pitchFamily="2" charset="2"/>
              <a:buChar char="Ø"/>
            </a:pPr>
            <a:endParaRPr lang="ru-RU" sz="1400" b="1">
              <a:latin typeface="Century Gothic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b="1">
                <a:latin typeface="Century Gothic" pitchFamily="34" charset="0"/>
              </a:rPr>
              <a:t>Метод планирования Гантта.</a:t>
            </a:r>
          </a:p>
          <a:p>
            <a:pPr>
              <a:buFont typeface="Wingdings" pitchFamily="2" charset="2"/>
              <a:buChar char="Ø"/>
            </a:pPr>
            <a:endParaRPr lang="ru-RU" sz="1400" b="1">
              <a:latin typeface="Century Gothic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b="1">
                <a:latin typeface="Century Gothic" pitchFamily="34" charset="0"/>
              </a:rPr>
              <a:t>Стратегия творчества У.Диснея.</a:t>
            </a:r>
          </a:p>
          <a:p>
            <a:pPr>
              <a:buFont typeface="Wingdings" pitchFamily="2" charset="2"/>
              <a:buChar char="Ø"/>
            </a:pPr>
            <a:endParaRPr lang="ru-RU" sz="1400" b="1">
              <a:latin typeface="Century Gothic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b="1">
                <a:latin typeface="Century Gothic" pitchFamily="34" charset="0"/>
              </a:rPr>
              <a:t>Мозговой штурм WORLD CAFE</a:t>
            </a:r>
          </a:p>
        </p:txBody>
      </p:sp>
      <p:sp>
        <p:nvSpPr>
          <p:cNvPr id="11270" name="Прямоугольник 6"/>
          <p:cNvSpPr>
            <a:spLocks noChangeArrowheads="1"/>
          </p:cNvSpPr>
          <p:nvPr/>
        </p:nvSpPr>
        <p:spPr bwMode="auto">
          <a:xfrm>
            <a:off x="500063" y="642938"/>
            <a:ext cx="7429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Методы и техники коуч-подхода, применяемые на уроках</a:t>
            </a: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500562" y="2643182"/>
            <a:ext cx="3906865" cy="1005021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</a:bodyPr>
          <a:lstStyle/>
          <a:p>
            <a:pPr algn="ctr">
              <a:defRPr/>
            </a:pPr>
            <a:r>
              <a:rPr lang="ru-RU" sz="5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66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Коучинг</a:t>
            </a:r>
            <a:r>
              <a:rPr lang="ru-RU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66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ru-RU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66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не работает с прошлым!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14810" y="3714752"/>
            <a:ext cx="4677095" cy="1569660"/>
          </a:xfrm>
          <a:prstGeom prst="rect">
            <a:avLst/>
          </a:prstGeom>
          <a:noFill/>
        </p:spPr>
        <p:txBody>
          <a:bodyPr>
            <a:prstTxWarp prst="textChevronInverted">
              <a:avLst/>
            </a:prstTxWarp>
            <a:spAutoFit/>
          </a:bodyPr>
          <a:lstStyle/>
          <a:p>
            <a:pPr algn="ctr">
              <a:defRPr/>
            </a:pPr>
            <a:r>
              <a:rPr lang="ru-RU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66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Коучинг</a:t>
            </a:r>
            <a:r>
              <a:rPr lang="ru-RU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66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</a:t>
            </a:r>
          </a:p>
          <a:p>
            <a:pPr algn="ctr">
              <a:defRPr/>
            </a:pPr>
            <a:r>
              <a:rPr lang="ru-RU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66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это технология</a:t>
            </a:r>
          </a:p>
          <a:p>
            <a:pPr algn="ctr">
              <a:defRPr/>
            </a:pPr>
            <a:r>
              <a:rPr lang="ru-RU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66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для построения своего будущего</a:t>
            </a:r>
            <a:r>
              <a:rPr lang="ru-RU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"/>
          <p:cNvSpPr txBox="1">
            <a:spLocks noChangeArrowheads="1"/>
          </p:cNvSpPr>
          <p:nvPr/>
        </p:nvSpPr>
        <p:spPr bwMode="auto">
          <a:xfrm>
            <a:off x="214313" y="203200"/>
            <a:ext cx="6121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600" u="sng">
                <a:solidFill>
                  <a:schemeClr val="tx2"/>
                </a:solidFill>
              </a:rPr>
              <a:t>: CoachingInEducation.ru</a:t>
            </a:r>
            <a:endParaRPr lang="ru-RU" altLang="ru-RU" sz="1600" u="sng">
              <a:solidFill>
                <a:schemeClr val="tx2"/>
              </a:solidFill>
            </a:endParaRPr>
          </a:p>
        </p:txBody>
      </p:sp>
      <p:sp>
        <p:nvSpPr>
          <p:cNvPr id="9228" name="Прямоугольник 9227"/>
          <p:cNvSpPr/>
          <p:nvPr/>
        </p:nvSpPr>
        <p:spPr>
          <a:xfrm>
            <a:off x="-14288" y="1106488"/>
            <a:ext cx="8750301" cy="48974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29" name="Блок-схема: процесс 9228"/>
          <p:cNvSpPr/>
          <p:nvPr/>
        </p:nvSpPr>
        <p:spPr>
          <a:xfrm>
            <a:off x="0" y="1125538"/>
            <a:ext cx="1908175" cy="1054100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33" name="Прямоугольник 9232"/>
          <p:cNvSpPr/>
          <p:nvPr/>
        </p:nvSpPr>
        <p:spPr>
          <a:xfrm>
            <a:off x="1908175" y="1120775"/>
            <a:ext cx="1655763" cy="105886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34" name="Блок-схема: процесс 9233"/>
          <p:cNvSpPr/>
          <p:nvPr/>
        </p:nvSpPr>
        <p:spPr>
          <a:xfrm>
            <a:off x="3563938" y="1125538"/>
            <a:ext cx="1728787" cy="1054100"/>
          </a:xfrm>
          <a:prstGeom prst="flowChart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35" name="Блок-схема: процесс 9234"/>
          <p:cNvSpPr/>
          <p:nvPr/>
        </p:nvSpPr>
        <p:spPr>
          <a:xfrm>
            <a:off x="5292725" y="1120775"/>
            <a:ext cx="1871663" cy="1058863"/>
          </a:xfrm>
          <a:prstGeom prst="flowChartProces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36" name="Блок-схема: процесс 9235"/>
          <p:cNvSpPr/>
          <p:nvPr/>
        </p:nvSpPr>
        <p:spPr>
          <a:xfrm>
            <a:off x="7164388" y="1125538"/>
            <a:ext cx="1584325" cy="1054100"/>
          </a:xfrm>
          <a:prstGeom prst="flowChartProcess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37" name="Равнобедренный треугольник 9236"/>
          <p:cNvSpPr/>
          <p:nvPr/>
        </p:nvSpPr>
        <p:spPr>
          <a:xfrm rot="5400000">
            <a:off x="6515101" y="3349625"/>
            <a:ext cx="4900612" cy="433387"/>
          </a:xfrm>
          <a:prstGeom prst="triangle">
            <a:avLst>
              <a:gd name="adj" fmla="val 49385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38" name="Прямоугольник 9237"/>
          <p:cNvSpPr/>
          <p:nvPr/>
        </p:nvSpPr>
        <p:spPr>
          <a:xfrm>
            <a:off x="-48906" y="1035627"/>
            <a:ext cx="2005513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I</a:t>
            </a:r>
            <a:endParaRPr lang="ru-RU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ВДОХНОВЕНИЕ</a:t>
            </a:r>
          </a:p>
          <a:p>
            <a:pPr algn="ctr">
              <a:defRPr/>
            </a:pPr>
            <a:endParaRPr lang="ru-RU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9239" name="Прямоугольник 9238"/>
          <p:cNvSpPr/>
          <p:nvPr/>
        </p:nvSpPr>
        <p:spPr>
          <a:xfrm>
            <a:off x="1763688" y="1463165"/>
            <a:ext cx="1944216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II </a:t>
            </a:r>
          </a:p>
          <a:p>
            <a:pPr algn="ctr">
              <a:defRPr/>
            </a:pPr>
            <a:r>
              <a:rPr lang="ru-RU" sz="2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ЦЕЛИ УРОКА</a:t>
            </a:r>
          </a:p>
        </p:txBody>
      </p:sp>
      <p:sp>
        <p:nvSpPr>
          <p:cNvPr id="9240" name="Прямоугольник 9239"/>
          <p:cNvSpPr/>
          <p:nvPr/>
        </p:nvSpPr>
        <p:spPr>
          <a:xfrm>
            <a:off x="3465214" y="1127953"/>
            <a:ext cx="1925539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III </a:t>
            </a:r>
            <a:endParaRPr lang="ru-RU" sz="2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2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ТЕЛО УРОКА</a:t>
            </a:r>
          </a:p>
        </p:txBody>
      </p:sp>
      <p:sp>
        <p:nvSpPr>
          <p:cNvPr id="9241" name="Прямоугольник 9240"/>
          <p:cNvSpPr/>
          <p:nvPr/>
        </p:nvSpPr>
        <p:spPr>
          <a:xfrm>
            <a:off x="5326838" y="1145714"/>
            <a:ext cx="180250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IV </a:t>
            </a:r>
            <a:endParaRPr lang="ru-RU" sz="1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1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ru-RU" sz="1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Д/З</a:t>
            </a:r>
          </a:p>
        </p:txBody>
      </p:sp>
      <p:sp>
        <p:nvSpPr>
          <p:cNvPr id="9242" name="Прямоугольник 9241"/>
          <p:cNvSpPr/>
          <p:nvPr/>
        </p:nvSpPr>
        <p:spPr>
          <a:xfrm>
            <a:off x="7023782" y="1127751"/>
            <a:ext cx="1872209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 </a:t>
            </a:r>
            <a:r>
              <a:rPr lang="ru-RU" sz="2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РЕФЛЕКСИЯ</a:t>
            </a:r>
          </a:p>
        </p:txBody>
      </p:sp>
      <p:sp>
        <p:nvSpPr>
          <p:cNvPr id="9243" name="Прямоугольник 9242"/>
          <p:cNvSpPr/>
          <p:nvPr/>
        </p:nvSpPr>
        <p:spPr>
          <a:xfrm rot="16200000">
            <a:off x="7657840" y="3292741"/>
            <a:ext cx="2397195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</a:t>
            </a:r>
            <a:r>
              <a:rPr lang="ru-RU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БЛАГОДАРНОСТЬ</a:t>
            </a:r>
          </a:p>
        </p:txBody>
      </p:sp>
      <p:cxnSp>
        <p:nvCxnSpPr>
          <p:cNvPr id="9245" name="Прямая соединительная линия 9244"/>
          <p:cNvCxnSpPr/>
          <p:nvPr/>
        </p:nvCxnSpPr>
        <p:spPr>
          <a:xfrm>
            <a:off x="1908175" y="2168525"/>
            <a:ext cx="0" cy="38227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30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8375" y="2125663"/>
            <a:ext cx="109538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6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2088" y="2139950"/>
            <a:ext cx="109537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7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08825" y="2136775"/>
            <a:ext cx="109538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8" name="TextBox 35"/>
          <p:cNvSpPr txBox="1">
            <a:spLocks noChangeArrowheads="1"/>
          </p:cNvSpPr>
          <p:nvPr/>
        </p:nvSpPr>
        <p:spPr bwMode="auto">
          <a:xfrm rot="-5400000">
            <a:off x="-1150937" y="3578225"/>
            <a:ext cx="3751262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ПРИТЧА, АФОРИЗМ, ЭПИГРАФ, ЗАГАДКА И Т.Д, 4 ВОПРОСА ПЛАНИРОВАНИЯ</a:t>
            </a:r>
          </a:p>
        </p:txBody>
      </p:sp>
      <p:sp>
        <p:nvSpPr>
          <p:cNvPr id="12309" name="TextBox 36"/>
          <p:cNvSpPr txBox="1">
            <a:spLocks noChangeArrowheads="1"/>
          </p:cNvSpPr>
          <p:nvPr/>
        </p:nvSpPr>
        <p:spPr bwMode="auto">
          <a:xfrm rot="-5400000">
            <a:off x="902494" y="3733006"/>
            <a:ext cx="3667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СОЗДАНИЕ ПРОБЛЕМНОЙ СИТУАЦИИ, ШКАЛА ЯСНОСТИ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631873" y="2199969"/>
            <a:ext cx="1661993" cy="3760103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>
              <a:defRPr/>
            </a:pPr>
            <a:r>
              <a:rPr lang="ru-RU" sz="1600" dirty="0"/>
              <a:t>ПРАКТИЧЕСКАЯ РАБОТА В ГРУППАХ, </a:t>
            </a:r>
          </a:p>
          <a:p>
            <a:pPr>
              <a:defRPr/>
            </a:pPr>
            <a:r>
              <a:rPr lang="ru-RU" sz="1600" dirty="0"/>
              <a:t>ИССЛЕДОВАНИЯ, «МИРОВОЕ КАФЕ»,</a:t>
            </a:r>
          </a:p>
          <a:p>
            <a:pPr>
              <a:defRPr/>
            </a:pPr>
            <a:r>
              <a:rPr lang="ru-RU" sz="1600" dirty="0"/>
              <a:t> ПЕРВИЧНЫЙ КОНТРОЛЬ ПО </a:t>
            </a:r>
          </a:p>
          <a:p>
            <a:pPr>
              <a:defRPr/>
            </a:pPr>
            <a:r>
              <a:rPr lang="ru-RU" sz="1600" dirty="0"/>
              <a:t>ШКАЛЕ ЯСНОСТИ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720260" y="2347071"/>
            <a:ext cx="1015663" cy="3465898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>
              <a:defRPr/>
            </a:pPr>
            <a:r>
              <a:rPr lang="ru-RU" dirty="0"/>
              <a:t>РАЗНОУРОВНЕВОЕ ДОМАШНЕЕ ЗАДАНИЕ, «КИТАЙСКОЕ МЕНЮ»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08304" y="2420888"/>
            <a:ext cx="1292662" cy="3416320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>
              <a:defRPr/>
            </a:pPr>
            <a:r>
              <a:rPr lang="ru-RU" dirty="0"/>
              <a:t>ВОЗВРАТ К ЦЕЛЯМ УРОКА И ШКАЛЕ ЯСНОСТИ. ЦЕННОСТЬ УРОКА ДЛЯ КАЖДОГО</a:t>
            </a: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D:\Anna\$$$\! Эриксон\дизайн\Power Point\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 bwMode="auto">
          <a:xfrm>
            <a:off x="71438" y="6215063"/>
            <a:ext cx="5076825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ru-RU" altLang="ru-RU" sz="800" b="1" dirty="0" smtClean="0">
                <a:solidFill>
                  <a:srgbClr val="595959"/>
                </a:solidFill>
                <a:latin typeface="Verdana" pitchFamily="34" charset="0"/>
              </a:rPr>
              <a:t>Международный </a:t>
            </a:r>
            <a:r>
              <a:rPr lang="ru-RU" altLang="ru-RU" sz="800" b="1" dirty="0" err="1" smtClean="0">
                <a:solidFill>
                  <a:srgbClr val="595959"/>
                </a:solidFill>
                <a:latin typeface="Verdana" pitchFamily="34" charset="0"/>
              </a:rPr>
              <a:t>Эриксоновский</a:t>
            </a:r>
            <a:r>
              <a:rPr lang="ru-RU" altLang="ru-RU" sz="800" b="1" dirty="0" smtClean="0">
                <a:solidFill>
                  <a:srgbClr val="595959"/>
                </a:solidFill>
                <a:latin typeface="Verdana" pitchFamily="34" charset="0"/>
              </a:rPr>
              <a:t> Университет </a:t>
            </a:r>
            <a:r>
              <a:rPr lang="ru-RU" altLang="ru-RU" sz="800" b="1" dirty="0" err="1" smtClean="0">
                <a:solidFill>
                  <a:srgbClr val="595959"/>
                </a:solidFill>
                <a:latin typeface="Verdana" pitchFamily="34" charset="0"/>
              </a:rPr>
              <a:t>коучинга</a:t>
            </a:r>
            <a:r>
              <a:rPr lang="en-US" altLang="ru-RU" sz="800" b="1" dirty="0" smtClean="0">
                <a:solidFill>
                  <a:srgbClr val="595959"/>
                </a:solidFill>
                <a:latin typeface="Verdana" pitchFamily="34" charset="0"/>
              </a:rPr>
              <a:t> </a:t>
            </a:r>
          </a:p>
          <a:p>
            <a:pPr eaLnBrk="1" hangingPunct="1">
              <a:defRPr/>
            </a:pPr>
            <a:r>
              <a:rPr lang="en-US" altLang="ru-RU" sz="800" b="1" dirty="0" smtClean="0">
                <a:solidFill>
                  <a:srgbClr val="595959"/>
                </a:solidFill>
                <a:latin typeface="Verdana" pitchFamily="34" charset="0"/>
              </a:rPr>
              <a:t>www.erickson.ru</a:t>
            </a:r>
            <a:r>
              <a:rPr lang="ru-RU" altLang="ru-RU" sz="800" b="1" dirty="0" smtClean="0">
                <a:solidFill>
                  <a:srgbClr val="595959"/>
                </a:solidFill>
                <a:latin typeface="Verdana" pitchFamily="34" charset="0"/>
              </a:rPr>
              <a:t> </a:t>
            </a:r>
            <a:endParaRPr lang="en-US" altLang="ru-RU" sz="800" b="1" dirty="0" smtClean="0">
              <a:solidFill>
                <a:srgbClr val="595959"/>
              </a:solidFill>
              <a:latin typeface="Verdana" pitchFamily="34" charset="0"/>
            </a:endParaRPr>
          </a:p>
          <a:p>
            <a:pPr eaLnBrk="1" hangingPunct="1">
              <a:defRPr/>
            </a:pPr>
            <a:r>
              <a:rPr lang="ru-RU" altLang="ru-RU" sz="800" b="1" dirty="0" smtClean="0">
                <a:solidFill>
                  <a:srgbClr val="595959"/>
                </a:solidFill>
                <a:latin typeface="Verdana" pitchFamily="34" charset="0"/>
              </a:rPr>
              <a:t>Коучинг в образовании </a:t>
            </a:r>
            <a:r>
              <a:rPr lang="en-US" altLang="ru-RU" sz="800" b="1" dirty="0" smtClean="0">
                <a:solidFill>
                  <a:srgbClr val="595959"/>
                </a:solidFill>
                <a:latin typeface="Verdana" pitchFamily="34" charset="0"/>
              </a:rPr>
              <a:t>CoachingInEducation.ru</a:t>
            </a:r>
            <a:endParaRPr lang="ru-RU" altLang="ru-RU" sz="800" b="1" dirty="0" smtClean="0">
              <a:solidFill>
                <a:srgbClr val="595959"/>
              </a:solidFill>
              <a:latin typeface="Verdana" pitchFamily="34" charset="0"/>
            </a:endParaRPr>
          </a:p>
        </p:txBody>
      </p:sp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71438" y="1341438"/>
            <a:ext cx="53641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600" u="sng">
                <a:solidFill>
                  <a:schemeClr val="tx2"/>
                </a:solidFill>
              </a:rPr>
              <a:t>: CoachingInEducation.ru</a:t>
            </a:r>
            <a:endParaRPr lang="ru-RU" altLang="ru-RU" sz="1600" u="sng">
              <a:solidFill>
                <a:schemeClr val="tx2"/>
              </a:solidFill>
            </a:endParaRPr>
          </a:p>
        </p:txBody>
      </p:sp>
      <p:sp>
        <p:nvSpPr>
          <p:cNvPr id="2053" name="Заголовок 1"/>
          <p:cNvSpPr txBox="1">
            <a:spLocks/>
          </p:cNvSpPr>
          <p:nvPr/>
        </p:nvSpPr>
        <p:spPr bwMode="auto">
          <a:xfrm>
            <a:off x="1042988" y="2060575"/>
            <a:ext cx="6769100" cy="4154488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Урок географии </a:t>
            </a:r>
          </a:p>
          <a:p>
            <a:pPr algn="ctr">
              <a:defRPr/>
            </a:pP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«Форма и размеры Земли», </a:t>
            </a:r>
          </a:p>
          <a:p>
            <a:pPr algn="ctr">
              <a:defRPr/>
            </a:pP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как модель современного урока с использованием различных техник  </a:t>
            </a:r>
            <a:r>
              <a:rPr lang="ru-RU" altLang="ru-RU" sz="2800" b="1" dirty="0" err="1" smtClean="0">
                <a:latin typeface="Times New Roman" pitchFamily="18" charset="0"/>
                <a:cs typeface="Times New Roman" pitchFamily="18" charset="0"/>
              </a:rPr>
              <a:t>коуч</a:t>
            </a: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 – технологии</a:t>
            </a:r>
          </a:p>
          <a:p>
            <a:pPr>
              <a:defRPr/>
            </a:pPr>
            <a:endParaRPr lang="ru-RU" altLang="ru-RU" sz="2800" dirty="0" smtClean="0">
              <a:solidFill>
                <a:srgbClr val="7F7F7F"/>
              </a:solidFill>
              <a:latin typeface="Verdana" pitchFamily="34" charset="0"/>
            </a:endParaRPr>
          </a:p>
          <a:p>
            <a:pPr algn="r">
              <a:defRPr/>
            </a:pPr>
            <a:r>
              <a:rPr lang="ru-RU" alt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Разработала:</a:t>
            </a:r>
          </a:p>
          <a:p>
            <a:pPr algn="r">
              <a:defRPr/>
            </a:pPr>
            <a:r>
              <a:rPr lang="ru-RU" alt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Виткина И.В, </a:t>
            </a:r>
          </a:p>
          <a:p>
            <a:pPr algn="r">
              <a:defRPr/>
            </a:pPr>
            <a:r>
              <a:rPr lang="ru-RU" alt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 географии</a:t>
            </a:r>
          </a:p>
          <a:p>
            <a:pPr algn="r">
              <a:defRPr/>
            </a:pPr>
            <a:r>
              <a:rPr lang="ru-RU" alt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высшая </a:t>
            </a:r>
            <a:r>
              <a:rPr lang="ru-RU" alt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категория</a:t>
            </a:r>
          </a:p>
          <a:p>
            <a:pPr algn="r">
              <a:defRPr/>
            </a:pPr>
            <a:r>
              <a:rPr lang="ru-RU" alt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МБОУ СОШ № 5, </a:t>
            </a:r>
          </a:p>
          <a:p>
            <a:pPr algn="r">
              <a:defRPr/>
            </a:pPr>
            <a:r>
              <a:rPr lang="ru-RU" alt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г.Красный</a:t>
            </a:r>
            <a:r>
              <a:rPr lang="ru-RU" alt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Сулин</a:t>
            </a:r>
          </a:p>
          <a:p>
            <a:pPr algn="r">
              <a:defRPr/>
            </a:pPr>
            <a:r>
              <a:rPr lang="ru-RU" alt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Ростовская область</a:t>
            </a:r>
          </a:p>
        </p:txBody>
      </p:sp>
      <p:pic>
        <p:nvPicPr>
          <p:cNvPr id="13318" name="Рисунок 1"/>
          <p:cNvPicPr>
            <a:picLocks noChangeAspect="1"/>
          </p:cNvPicPr>
          <p:nvPr/>
        </p:nvPicPr>
        <p:blipFill>
          <a:blip r:embed="rId4" cstate="print"/>
          <a:srcRect l="43652" t="26622" r="42615" b="44302"/>
          <a:stretch>
            <a:fillRect/>
          </a:stretch>
        </p:blipFill>
        <p:spPr bwMode="auto">
          <a:xfrm>
            <a:off x="4611688" y="4513263"/>
            <a:ext cx="107315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2"/>
          <p:cNvSpPr txBox="1">
            <a:spLocks noChangeArrowheads="1"/>
          </p:cNvSpPr>
          <p:nvPr/>
        </p:nvSpPr>
        <p:spPr bwMode="auto">
          <a:xfrm>
            <a:off x="214313" y="203200"/>
            <a:ext cx="6121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600" u="sng">
                <a:solidFill>
                  <a:schemeClr val="tx2"/>
                </a:solidFill>
              </a:rPr>
              <a:t>: CoachingInEducation.ru</a:t>
            </a:r>
            <a:endParaRPr lang="ru-RU" altLang="ru-RU" sz="1600" u="sng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0" y="6294438"/>
            <a:ext cx="6119813" cy="230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rPr>
              <a:t>Коучинг в образовании</a:t>
            </a:r>
            <a:r>
              <a:rPr 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rPr>
              <a:t>: CoachingInEducation.ru</a:t>
            </a:r>
            <a:endParaRPr lang="ru-RU" sz="9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4100" name="Заголовок 1"/>
          <p:cNvSpPr txBox="1">
            <a:spLocks/>
          </p:cNvSpPr>
          <p:nvPr/>
        </p:nvSpPr>
        <p:spPr bwMode="auto">
          <a:xfrm>
            <a:off x="250825" y="1268413"/>
            <a:ext cx="8569325" cy="4500562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defRPr/>
            </a:pPr>
            <a:r>
              <a:rPr lang="ru-RU" sz="2400" dirty="0" smtClean="0"/>
              <a:t>Тип урока: изучение нового материала </a:t>
            </a:r>
          </a:p>
          <a:p>
            <a:pPr>
              <a:defRPr/>
            </a:pPr>
            <a:r>
              <a:rPr lang="ru-RU" sz="2400" dirty="0" smtClean="0"/>
              <a:t>Вид урока: проблемный </a:t>
            </a:r>
          </a:p>
          <a:p>
            <a:pPr>
              <a:defRPr/>
            </a:pPr>
            <a:r>
              <a:rPr lang="ru-RU" sz="2400" dirty="0" smtClean="0"/>
              <a:t>Форма урока: занятие</a:t>
            </a:r>
          </a:p>
          <a:p>
            <a:pPr>
              <a:defRPr/>
            </a:pPr>
            <a:r>
              <a:rPr lang="ru-RU" sz="2400" dirty="0" smtClean="0"/>
              <a:t>Используемые  технологии: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2400" dirty="0" smtClean="0"/>
              <a:t>проблемная, </a:t>
            </a:r>
            <a:r>
              <a:rPr lang="ru-RU" sz="2400" dirty="0" err="1" smtClean="0"/>
              <a:t>коуч</a:t>
            </a:r>
            <a:r>
              <a:rPr lang="ru-RU" sz="2400" dirty="0" smtClean="0"/>
              <a:t>-технология (техники: колесо развития, </a:t>
            </a:r>
            <a:r>
              <a:rPr lang="ru-RU" sz="2400" dirty="0"/>
              <a:t>ш</a:t>
            </a:r>
            <a:r>
              <a:rPr lang="ru-RU" sz="2400" dirty="0" smtClean="0"/>
              <a:t>кала развития, лист ожидания, открытые вопросы),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2400" dirty="0" smtClean="0"/>
              <a:t>ИКТ-технологии,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2400" dirty="0" smtClean="0"/>
              <a:t>игровые методы,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2400" dirty="0" err="1" smtClean="0"/>
              <a:t>межпредметная</a:t>
            </a:r>
            <a:r>
              <a:rPr lang="ru-RU" sz="2400" dirty="0" smtClean="0"/>
              <a:t> интеграция.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820" name="AutoShape 4"/>
          <p:cNvSpPr>
            <a:spLocks noChangeArrowheads="1"/>
          </p:cNvSpPr>
          <p:nvPr/>
        </p:nvSpPr>
        <p:spPr bwMode="gray">
          <a:xfrm>
            <a:off x="684213" y="620713"/>
            <a:ext cx="6767512" cy="504825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 w="38100" algn="ctr">
            <a:solidFill>
              <a:schemeClr val="accent5">
                <a:lumMod val="75000"/>
              </a:schemeClr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Планируемые  УУД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sp>
        <p:nvSpPr>
          <p:cNvPr id="15363" name="Text Box 11"/>
          <p:cNvSpPr txBox="1">
            <a:spLocks noChangeArrowheads="1"/>
          </p:cNvSpPr>
          <p:nvPr/>
        </p:nvSpPr>
        <p:spPr bwMode="auto">
          <a:xfrm>
            <a:off x="477838" y="1663700"/>
            <a:ext cx="2016125" cy="303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Verdana" pitchFamily="34" charset="0"/>
              </a:rPr>
              <a:t>Личностные</a:t>
            </a:r>
            <a:endParaRPr lang="en-US" b="1">
              <a:latin typeface="Verdana" pitchFamily="34" charset="0"/>
            </a:endParaRPr>
          </a:p>
        </p:txBody>
      </p:sp>
      <p:sp>
        <p:nvSpPr>
          <p:cNvPr id="15364" name="Text Box 18"/>
          <p:cNvSpPr txBox="1">
            <a:spLocks noChangeArrowheads="1"/>
          </p:cNvSpPr>
          <p:nvPr/>
        </p:nvSpPr>
        <p:spPr bwMode="auto">
          <a:xfrm>
            <a:off x="417513" y="2844800"/>
            <a:ext cx="2305050" cy="4714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0000"/>
                </a:solidFill>
                <a:latin typeface="Verdana" pitchFamily="34" charset="0"/>
              </a:rPr>
              <a:t>Регулятивные</a:t>
            </a:r>
            <a:endParaRPr lang="en-US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365" name="Text Box 25"/>
          <p:cNvSpPr txBox="1">
            <a:spLocks noChangeArrowheads="1"/>
          </p:cNvSpPr>
          <p:nvPr/>
        </p:nvSpPr>
        <p:spPr bwMode="auto">
          <a:xfrm>
            <a:off x="434975" y="4122738"/>
            <a:ext cx="2525713" cy="409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Verdana" pitchFamily="34" charset="0"/>
              </a:rPr>
              <a:t>Познавательные</a:t>
            </a:r>
            <a:r>
              <a:rPr lang="ru-RU" b="1">
                <a:solidFill>
                  <a:srgbClr val="000000"/>
                </a:solidFill>
                <a:latin typeface="Verdana" pitchFamily="34" charset="0"/>
              </a:rPr>
              <a:t> </a:t>
            </a:r>
            <a:endParaRPr lang="en-US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366" name="Text Box 32"/>
          <p:cNvSpPr txBox="1">
            <a:spLocks noChangeArrowheads="1"/>
          </p:cNvSpPr>
          <p:nvPr/>
        </p:nvSpPr>
        <p:spPr bwMode="auto">
          <a:xfrm>
            <a:off x="381000" y="5483225"/>
            <a:ext cx="2520950" cy="511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Verdana" pitchFamily="34" charset="0"/>
              </a:rPr>
              <a:t>Коммуникативные</a:t>
            </a:r>
            <a:r>
              <a:rPr lang="ru-RU" b="1">
                <a:solidFill>
                  <a:schemeClr val="bg1"/>
                </a:solidFill>
                <a:latin typeface="Verdana" pitchFamily="34" charset="0"/>
              </a:rPr>
              <a:t> </a:t>
            </a:r>
            <a:endParaRPr lang="en-US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5367" name="Прямоугольник 3"/>
          <p:cNvSpPr>
            <a:spLocks noChangeArrowheads="1"/>
          </p:cNvSpPr>
          <p:nvPr/>
        </p:nvSpPr>
        <p:spPr bwMode="auto">
          <a:xfrm>
            <a:off x="3295650" y="1503363"/>
            <a:ext cx="4572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6088" indent="-446088">
              <a:buFont typeface="Wingdings" pitchFamily="2" charset="2"/>
              <a:buChar char="Ø"/>
            </a:pPr>
            <a:r>
              <a:rPr lang="ru-RU" sz="1600" b="1"/>
              <a:t>формируется внутренняя позиция;</a:t>
            </a:r>
          </a:p>
          <a:p>
            <a:pPr marL="446088" indent="-446088">
              <a:buFont typeface="Wingdings" pitchFamily="2" charset="2"/>
              <a:buChar char="Ø"/>
            </a:pPr>
            <a:r>
              <a:rPr lang="ru-RU" sz="1600" b="1"/>
              <a:t>мотивация;</a:t>
            </a:r>
          </a:p>
          <a:p>
            <a:pPr marL="446088" indent="-446088">
              <a:buFont typeface="Wingdings" pitchFamily="2" charset="2"/>
              <a:buChar char="Ø"/>
            </a:pPr>
            <a:r>
              <a:rPr lang="ru-RU" sz="1600" b="1"/>
              <a:t>нравственно-этическая оценка;</a:t>
            </a:r>
            <a:r>
              <a:rPr lang="ru-RU" sz="1600"/>
              <a:t> </a:t>
            </a:r>
          </a:p>
        </p:txBody>
      </p:sp>
      <p:sp>
        <p:nvSpPr>
          <p:cNvPr id="15368" name="Прямоугольник 4"/>
          <p:cNvSpPr>
            <a:spLocks noChangeArrowheads="1"/>
          </p:cNvSpPr>
          <p:nvPr/>
        </p:nvSpPr>
        <p:spPr bwMode="auto">
          <a:xfrm>
            <a:off x="3321050" y="2924175"/>
            <a:ext cx="45720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lnSpc>
                <a:spcPct val="90000"/>
              </a:lnSpc>
              <a:buFont typeface="Wingdings" pitchFamily="2" charset="2"/>
              <a:buChar char="Ø"/>
            </a:pPr>
            <a:r>
              <a:rPr lang="ru-RU" sz="1600" b="1"/>
              <a:t>волевая саморегуляция;</a:t>
            </a:r>
          </a:p>
        </p:txBody>
      </p:sp>
      <p:sp>
        <p:nvSpPr>
          <p:cNvPr id="15369" name="Прямоугольник 5"/>
          <p:cNvSpPr>
            <a:spLocks noChangeArrowheads="1"/>
          </p:cNvSpPr>
          <p:nvPr/>
        </p:nvSpPr>
        <p:spPr bwMode="auto">
          <a:xfrm>
            <a:off x="3295650" y="3848100"/>
            <a:ext cx="569277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ru-RU" sz="1600" b="1"/>
              <a:t>постановка и решение проблем;</a:t>
            </a:r>
          </a:p>
          <a:p>
            <a:pPr marL="285750" indent="-285750">
              <a:buClr>
                <a:srgbClr val="000099"/>
              </a:buClr>
              <a:buFont typeface="Wingdings" pitchFamily="2" charset="2"/>
              <a:buChar char="Ø"/>
            </a:pPr>
            <a:r>
              <a:rPr lang="ru-RU" sz="1600" b="1"/>
              <a:t>установление причинно-следственных связей.</a:t>
            </a:r>
          </a:p>
          <a:p>
            <a:pPr marL="285750" indent="-285750">
              <a:buClr>
                <a:srgbClr val="000099"/>
              </a:buClr>
              <a:buFont typeface="Wingdings" pitchFamily="2" charset="2"/>
              <a:buChar char="Ø"/>
            </a:pPr>
            <a:r>
              <a:rPr lang="ru-RU" sz="1600" b="1"/>
              <a:t>построение логической цепи рассуждений</a:t>
            </a:r>
            <a:r>
              <a:rPr lang="ru-RU" b="1"/>
              <a:t>.</a:t>
            </a:r>
          </a:p>
          <a:p>
            <a:pPr marL="285750" indent="-285750">
              <a:buFont typeface="Wingdings" pitchFamily="2" charset="2"/>
              <a:buChar char="Ø"/>
            </a:pPr>
            <a:endParaRPr lang="ru-RU" b="1">
              <a:solidFill>
                <a:srgbClr val="3333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08350" y="5116513"/>
            <a:ext cx="5511800" cy="18780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600" b="1" dirty="0"/>
              <a:t>планирование учебного сотрудничества с учителем и сверстникам;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600" b="1" dirty="0"/>
              <a:t>постановка вопросов;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ru-RU" sz="1600" b="1" dirty="0"/>
              <a:t>умение с достаточной полнотой и точностью выражать свои мысли. </a:t>
            </a:r>
            <a:endParaRPr lang="en-US" sz="1600" b="1" dirty="0"/>
          </a:p>
          <a:p>
            <a:pPr>
              <a:defRPr/>
            </a:pPr>
            <a:endParaRPr lang="ru-RU" b="1" dirty="0">
              <a:solidFill>
                <a:srgbClr val="0000CC"/>
              </a:solidFill>
            </a:endParaRPr>
          </a:p>
          <a:p>
            <a:pPr>
              <a:defRPr/>
            </a:pPr>
            <a:endParaRPr lang="ru-RU" b="1" dirty="0">
              <a:solidFill>
                <a:srgbClr val="0000CC"/>
              </a:solidFill>
            </a:endParaRPr>
          </a:p>
        </p:txBody>
      </p:sp>
      <p:sp>
        <p:nvSpPr>
          <p:cNvPr id="15371" name="TextBox 2"/>
          <p:cNvSpPr txBox="1">
            <a:spLocks noChangeArrowheads="1"/>
          </p:cNvSpPr>
          <p:nvPr/>
        </p:nvSpPr>
        <p:spPr bwMode="auto">
          <a:xfrm>
            <a:off x="207963" y="174625"/>
            <a:ext cx="6121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600" u="sng">
                <a:solidFill>
                  <a:schemeClr val="tx2"/>
                </a:solidFill>
              </a:rPr>
              <a:t>: CoachingInEducation.ru</a:t>
            </a:r>
            <a:endParaRPr lang="ru-RU" altLang="ru-RU" sz="1600" u="sng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2"/>
          <p:cNvSpPr txBox="1">
            <a:spLocks noChangeArrowheads="1"/>
          </p:cNvSpPr>
          <p:nvPr/>
        </p:nvSpPr>
        <p:spPr bwMode="auto">
          <a:xfrm>
            <a:off x="214313" y="203200"/>
            <a:ext cx="6121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600" u="sng">
                <a:solidFill>
                  <a:schemeClr val="tx2"/>
                </a:solidFill>
              </a:rPr>
              <a:t>: CoachingInEducation.ru</a:t>
            </a:r>
            <a:endParaRPr lang="ru-RU" altLang="ru-RU" sz="1600" u="sng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0" y="6294438"/>
            <a:ext cx="6119813" cy="230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rPr>
              <a:t>Коучинг в образовании</a:t>
            </a:r>
            <a:r>
              <a:rPr 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rPr>
              <a:t>: CoachingInEducation.ru</a:t>
            </a:r>
            <a:endParaRPr lang="ru-RU" sz="9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16388" name="Заголовок 1"/>
          <p:cNvSpPr txBox="1">
            <a:spLocks/>
          </p:cNvSpPr>
          <p:nvPr/>
        </p:nvSpPr>
        <p:spPr bwMode="auto">
          <a:xfrm>
            <a:off x="250825" y="1268413"/>
            <a:ext cx="8569325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ru-RU" sz="2000" u="sng"/>
              <a:t>Цели занятия для учителя:</a:t>
            </a:r>
            <a:endParaRPr lang="ru-RU" sz="2000"/>
          </a:p>
          <a:p>
            <a:pPr eaLnBrk="0" hangingPunct="0"/>
            <a:r>
              <a:rPr lang="ru-RU" sz="2000"/>
              <a:t>Актуализация личностного смысла учащихся к изучаемому материалу; развитие умений самостоятельно в комплексе применять полученные знания, умения, навыки, осуществлять их перенос в новые условия; создание условий для развития навыков общения, создать на уроке ситуацию, в которой учащиеся смогут увидеть связь между предметами: историей и географией.</a:t>
            </a:r>
          </a:p>
          <a:p>
            <a:pPr eaLnBrk="0" hangingPunct="0"/>
            <a:endParaRPr lang="ru-RU" sz="2000"/>
          </a:p>
          <a:p>
            <a:pPr eaLnBrk="0" hangingPunct="0"/>
            <a:r>
              <a:rPr lang="ru-RU" sz="2000" u="sng"/>
              <a:t>Цели занятия для учащихся</a:t>
            </a:r>
            <a:endParaRPr lang="ru-RU" sz="2000"/>
          </a:p>
          <a:p>
            <a:pPr eaLnBrk="0" hangingPunct="0"/>
            <a:r>
              <a:rPr lang="ru-RU" sz="2000"/>
              <a:t>Углубление знания учащихся о форме Земли, знакомство  с ее размерами.</a:t>
            </a:r>
          </a:p>
          <a:p>
            <a:pPr eaLnBrk="0" hangingPunct="0"/>
            <a:r>
              <a:rPr lang="ru-RU" sz="2000"/>
              <a:t>Знакомство  с глобусом – моделью Земли, с географическими картами.</a:t>
            </a:r>
          </a:p>
          <a:p>
            <a:pPr eaLnBrk="0" hangingPunct="0"/>
            <a:r>
              <a:rPr lang="ru-RU" sz="2000"/>
              <a:t>Развитие умений  применять ранее полученные знания в новых условиях.</a:t>
            </a:r>
          </a:p>
          <a:p>
            <a:pPr eaLnBrk="0" hangingPunct="0"/>
            <a:r>
              <a:rPr lang="ru-RU" sz="2000"/>
              <a:t>Активизировать деятельность учащихся на уроке, развивать умение логически мыслить, доказывать свою точку зрения, терпимо относиться к чужому мнению.</a:t>
            </a:r>
          </a:p>
          <a:p>
            <a:pPr eaLnBrk="0" hangingPunct="0"/>
            <a:r>
              <a:rPr lang="ru-RU" sz="2000"/>
              <a:t>Увидеть связь между предметами: историей и географией.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2"/>
          <p:cNvSpPr txBox="1">
            <a:spLocks noChangeArrowheads="1"/>
          </p:cNvSpPr>
          <p:nvPr/>
        </p:nvSpPr>
        <p:spPr bwMode="auto">
          <a:xfrm>
            <a:off x="395288" y="503238"/>
            <a:ext cx="7848600" cy="12938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/>
              <a:t>1 этап – </a:t>
            </a:r>
          </a:p>
          <a:p>
            <a:pPr algn="ctr"/>
            <a:r>
              <a:rPr lang="ru-RU" sz="2000" b="1" u="sng"/>
              <a:t>Вхождение или погружение в тему, актуализация</a:t>
            </a:r>
          </a:p>
          <a:p>
            <a:pPr algn="ctr"/>
            <a:r>
              <a:rPr lang="ru-RU" sz="2000" b="1" u="sng"/>
              <a:t>прежних знаний и умений</a:t>
            </a:r>
          </a:p>
          <a:p>
            <a:endParaRPr lang="ru-RU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4140200" y="1522413"/>
            <a:ext cx="0" cy="5762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171950" y="3808413"/>
            <a:ext cx="0" cy="5762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3" name="TextBox 18"/>
          <p:cNvSpPr txBox="1">
            <a:spLocks noChangeArrowheads="1"/>
          </p:cNvSpPr>
          <p:nvPr/>
        </p:nvSpPr>
        <p:spPr bwMode="auto">
          <a:xfrm>
            <a:off x="539750" y="2065338"/>
            <a:ext cx="7993063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Как называется наша планета?</a:t>
            </a:r>
          </a:p>
          <a:p>
            <a:pPr algn="ctr"/>
            <a:r>
              <a:rPr lang="ru-RU"/>
              <a:t>В какой системе планет она расположена?</a:t>
            </a:r>
          </a:p>
          <a:p>
            <a:pPr algn="ctr"/>
            <a:r>
              <a:rPr lang="ru-RU"/>
              <a:t>Какие еще планеты Солнечной системы вы знаете?</a:t>
            </a:r>
          </a:p>
          <a:p>
            <a:pPr algn="ctr"/>
            <a:r>
              <a:rPr lang="ru-RU"/>
              <a:t>Что общего есть у всех планет Солнечной системы?</a:t>
            </a:r>
          </a:p>
          <a:p>
            <a:pPr algn="ctr"/>
            <a:r>
              <a:rPr lang="ru-RU"/>
              <a:t>Что мы знаем о Земле как о планете?</a:t>
            </a:r>
          </a:p>
          <a:p>
            <a:pPr algn="ctr"/>
            <a:r>
              <a:rPr lang="ru-RU"/>
              <a:t>Как вы думаете, о чем сегодня пойдет речь на уроке?</a:t>
            </a:r>
          </a:p>
          <a:p>
            <a:endParaRPr lang="ru-RU"/>
          </a:p>
        </p:txBody>
      </p:sp>
      <p:sp>
        <p:nvSpPr>
          <p:cNvPr id="17414" name="TextBox 21"/>
          <p:cNvSpPr txBox="1">
            <a:spLocks noChangeArrowheads="1"/>
          </p:cNvSpPr>
          <p:nvPr/>
        </p:nvSpPr>
        <p:spPr bwMode="auto">
          <a:xfrm>
            <a:off x="900113" y="4560888"/>
            <a:ext cx="6838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Формулируем тему урока</a:t>
            </a:r>
          </a:p>
        </p:txBody>
      </p:sp>
      <p:sp>
        <p:nvSpPr>
          <p:cNvPr id="17415" name="TextBox 2"/>
          <p:cNvSpPr txBox="1">
            <a:spLocks noChangeArrowheads="1"/>
          </p:cNvSpPr>
          <p:nvPr/>
        </p:nvSpPr>
        <p:spPr bwMode="auto">
          <a:xfrm>
            <a:off x="207963" y="174625"/>
            <a:ext cx="6121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600" u="sng">
                <a:solidFill>
                  <a:schemeClr val="tx2"/>
                </a:solidFill>
              </a:rPr>
              <a:t>: CoachingInEducation.ru</a:t>
            </a:r>
            <a:endParaRPr lang="ru-RU" altLang="ru-RU" sz="1600" u="sng">
              <a:solidFill>
                <a:schemeClr val="tx2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71550" y="5661025"/>
            <a:ext cx="7272338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УУД – личностные (формируется внутренняя позиция; мотивация)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1331913" y="476250"/>
            <a:ext cx="63357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/>
              <a:t>2 этап</a:t>
            </a:r>
          </a:p>
          <a:p>
            <a:pPr algn="ctr"/>
            <a:r>
              <a:rPr lang="ru-RU" sz="2400" b="1"/>
              <a:t>Формирование ожиданий обучающихся</a:t>
            </a:r>
          </a:p>
        </p:txBody>
      </p:sp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179388" y="1628775"/>
            <a:ext cx="4321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b="1" u="sng">
                <a:latin typeface="Times New Roman" pitchFamily="18" charset="0"/>
                <a:cs typeface="Times New Roman" pitchFamily="18" charset="0"/>
              </a:rPr>
              <a:t>Открытые вопросы</a:t>
            </a:r>
          </a:p>
          <a:p>
            <a:r>
              <a:rPr lang="ru-RU"/>
              <a:t>-  Почему эта цель важна для тебя?</a:t>
            </a:r>
          </a:p>
          <a:p>
            <a:r>
              <a:rPr lang="ru-RU"/>
              <a:t> - Как ты поймешь, что достиг цели?</a:t>
            </a:r>
          </a:p>
          <a:p>
            <a:endParaRPr lang="ru-RU"/>
          </a:p>
        </p:txBody>
      </p:sp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4787900" y="1643063"/>
            <a:ext cx="3887788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u="sng">
                <a:latin typeface="Times New Roman" pitchFamily="18" charset="0"/>
                <a:cs typeface="Times New Roman" pitchFamily="18" charset="0"/>
              </a:rPr>
              <a:t>Шкала развития</a:t>
            </a:r>
          </a:p>
          <a:p>
            <a:r>
              <a:rPr lang="ru-RU"/>
              <a:t>«Какого наилучшего результата каждый из вас ожидает от урока? Запишите свои ожидания в рабочих тетрадях. Рядом с записью, на шкале от 1 до 10 отметьте, где вы сейчас находитесь по отношению к  идеальному  для вас результату».</a:t>
            </a:r>
          </a:p>
          <a:p>
            <a:endParaRPr lang="ru-RU"/>
          </a:p>
        </p:txBody>
      </p:sp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758825" y="3073400"/>
            <a:ext cx="22288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u="sng">
                <a:latin typeface="Times New Roman" pitchFamily="18" charset="0"/>
                <a:cs typeface="Times New Roman" pitchFamily="18" charset="0"/>
              </a:rPr>
              <a:t>Лист ожидания</a:t>
            </a:r>
          </a:p>
          <a:p>
            <a:endParaRPr lang="ru-RU"/>
          </a:p>
        </p:txBody>
      </p:sp>
      <p:sp>
        <p:nvSpPr>
          <p:cNvPr id="18438" name="TextBox 2"/>
          <p:cNvSpPr txBox="1">
            <a:spLocks noChangeArrowheads="1"/>
          </p:cNvSpPr>
          <p:nvPr/>
        </p:nvSpPr>
        <p:spPr bwMode="auto">
          <a:xfrm>
            <a:off x="207963" y="174625"/>
            <a:ext cx="6121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600" u="sng">
                <a:solidFill>
                  <a:schemeClr val="tx2"/>
                </a:solidFill>
              </a:rPr>
              <a:t>: CoachingInEducation.ru</a:t>
            </a:r>
            <a:endParaRPr lang="ru-RU" altLang="ru-RU" sz="1600" u="sng">
              <a:solidFill>
                <a:schemeClr val="tx2"/>
              </a:solidFill>
            </a:endParaRPr>
          </a:p>
        </p:txBody>
      </p:sp>
      <p:pic>
        <p:nvPicPr>
          <p:cNvPr id="18439" name="Picture 2" descr="D:\Мои документы\Ирина\выступления и курсы\конкурс ноябрь 2013\Фото0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0" y="3600450"/>
            <a:ext cx="2411413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971550" y="5661025"/>
            <a:ext cx="7272338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УУД – личностные (формируется внутренняя позиция; мотивация)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 flipV="1">
            <a:off x="4554538" y="2852738"/>
            <a:ext cx="36512" cy="23018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2" name="TextBox 14"/>
          <p:cNvSpPr txBox="1">
            <a:spLocks noChangeArrowheads="1"/>
          </p:cNvSpPr>
          <p:nvPr/>
        </p:nvSpPr>
        <p:spPr bwMode="auto">
          <a:xfrm>
            <a:off x="4319588" y="5013325"/>
            <a:ext cx="3603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/>
              <a:t>1</a:t>
            </a:r>
          </a:p>
        </p:txBody>
      </p:sp>
      <p:sp>
        <p:nvSpPr>
          <p:cNvPr id="18443" name="TextBox 15"/>
          <p:cNvSpPr txBox="1">
            <a:spLocks noChangeArrowheads="1"/>
          </p:cNvSpPr>
          <p:nvPr/>
        </p:nvSpPr>
        <p:spPr bwMode="auto">
          <a:xfrm>
            <a:off x="4140200" y="2997200"/>
            <a:ext cx="3603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/>
              <a:t>10</a:t>
            </a:r>
          </a:p>
        </p:txBody>
      </p:sp>
      <p:cxnSp>
        <p:nvCxnSpPr>
          <p:cNvPr id="18" name="Прямая соединительная линия 17"/>
          <p:cNvCxnSpPr>
            <a:endCxn id="18442" idx="3"/>
          </p:cNvCxnSpPr>
          <p:nvPr/>
        </p:nvCxnSpPr>
        <p:spPr>
          <a:xfrm flipV="1">
            <a:off x="4500563" y="5151438"/>
            <a:ext cx="179387" cy="31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4"/>
          <p:cNvSpPr txBox="1">
            <a:spLocks noChangeArrowheads="1"/>
          </p:cNvSpPr>
          <p:nvPr/>
        </p:nvSpPr>
        <p:spPr bwMode="auto">
          <a:xfrm>
            <a:off x="207963" y="2647950"/>
            <a:ext cx="4508500" cy="3087688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700"/>
              </a:lnSpc>
              <a:spcAft>
                <a:spcPts val="1000"/>
              </a:spcAft>
            </a:pPr>
            <a:r>
              <a:rPr lang="ru-RU" sz="600">
                <a:latin typeface="Calibri" pitchFamily="34" charset="0"/>
              </a:rPr>
              <a:t> </a:t>
            </a:r>
            <a:r>
              <a:rPr lang="ru-RU" sz="1000" u="sng">
                <a:latin typeface="Calibri" pitchFamily="34" charset="0"/>
              </a:rPr>
              <a:t>Для всех терминов:</a:t>
            </a:r>
          </a:p>
          <a:p>
            <a:pPr>
              <a:lnSpc>
                <a:spcPts val="700"/>
              </a:lnSpc>
              <a:spcAft>
                <a:spcPts val="1000"/>
              </a:spcAft>
            </a:pPr>
            <a:r>
              <a:rPr lang="ru-RU" sz="1000">
                <a:latin typeface="Calibri" pitchFamily="34" charset="0"/>
              </a:rPr>
              <a:t>1 – слышал этот термин, </a:t>
            </a:r>
          </a:p>
          <a:p>
            <a:pPr>
              <a:lnSpc>
                <a:spcPts val="700"/>
              </a:lnSpc>
              <a:spcAft>
                <a:spcPts val="1000"/>
              </a:spcAft>
            </a:pPr>
            <a:r>
              <a:rPr lang="ru-RU" sz="1000" u="sng">
                <a:latin typeface="Calibri" pitchFamily="34" charset="0"/>
              </a:rPr>
              <a:t>Термины: полюс, экватор:</a:t>
            </a:r>
          </a:p>
          <a:p>
            <a:pPr>
              <a:lnSpc>
                <a:spcPts val="700"/>
              </a:lnSpc>
              <a:spcAft>
                <a:spcPts val="1000"/>
              </a:spcAft>
            </a:pPr>
            <a:r>
              <a:rPr lang="ru-RU" sz="1000">
                <a:latin typeface="Calibri" pitchFamily="34" charset="0"/>
              </a:rPr>
              <a:t>10 – знаю точное определение термина, могу показать на глобусе или карте, выявить взаимозависимость природы и расположения экватора и полюсов </a:t>
            </a:r>
          </a:p>
          <a:p>
            <a:pPr>
              <a:lnSpc>
                <a:spcPts val="700"/>
              </a:lnSpc>
              <a:spcAft>
                <a:spcPts val="1000"/>
              </a:spcAft>
            </a:pPr>
            <a:r>
              <a:rPr lang="ru-RU" sz="1000" u="sng">
                <a:latin typeface="Calibri" pitchFamily="34" charset="0"/>
              </a:rPr>
              <a:t>Термин: земная орбита</a:t>
            </a:r>
          </a:p>
          <a:p>
            <a:pPr>
              <a:lnSpc>
                <a:spcPts val="700"/>
              </a:lnSpc>
              <a:spcAft>
                <a:spcPts val="1000"/>
              </a:spcAft>
            </a:pPr>
            <a:r>
              <a:rPr lang="ru-RU" sz="1000">
                <a:latin typeface="Calibri" pitchFamily="34" charset="0"/>
              </a:rPr>
              <a:t>10 – знаю точное определение термина, могу показать путь земли вокруг Солнца на схемах, выявить взаимосвязь расположения Земли по отношению к Солнцу и времен года</a:t>
            </a:r>
          </a:p>
          <a:p>
            <a:pPr>
              <a:lnSpc>
                <a:spcPts val="700"/>
              </a:lnSpc>
              <a:spcAft>
                <a:spcPts val="1000"/>
              </a:spcAft>
            </a:pPr>
            <a:r>
              <a:rPr lang="ru-RU" sz="1000" u="sng">
                <a:latin typeface="Calibri" pitchFamily="34" charset="0"/>
              </a:rPr>
              <a:t>Термин: географическая карта:</a:t>
            </a:r>
          </a:p>
          <a:p>
            <a:pPr>
              <a:lnSpc>
                <a:spcPts val="700"/>
              </a:lnSpc>
              <a:spcAft>
                <a:spcPts val="1000"/>
              </a:spcAft>
            </a:pPr>
            <a:r>
              <a:rPr lang="ru-RU" sz="1000">
                <a:latin typeface="Calibri" pitchFamily="34" charset="0"/>
              </a:rPr>
              <a:t>10 – знаю точное определение этого термина, могу привести примеры различных видов карт и показать их в атласе, определять их масштаб</a:t>
            </a:r>
          </a:p>
          <a:p>
            <a:pPr>
              <a:lnSpc>
                <a:spcPts val="700"/>
              </a:lnSpc>
              <a:spcAft>
                <a:spcPts val="1000"/>
              </a:spcAft>
            </a:pPr>
            <a:r>
              <a:rPr lang="ru-RU" sz="1000">
                <a:latin typeface="Calibri" pitchFamily="34" charset="0"/>
              </a:rPr>
              <a:t>Термины: геоид, размеры Земли</a:t>
            </a:r>
          </a:p>
          <a:p>
            <a:pPr>
              <a:lnSpc>
                <a:spcPts val="700"/>
              </a:lnSpc>
              <a:spcAft>
                <a:spcPts val="1000"/>
              </a:spcAft>
            </a:pPr>
            <a:r>
              <a:rPr lang="ru-RU" sz="1000">
                <a:latin typeface="Calibri" pitchFamily="34" charset="0"/>
              </a:rPr>
              <a:t>10 – знаю точное определение этих терминов, доказательства щарообразности Земли, ученых, работавших над этой проблемой,  размеры радиусов Земли.</a:t>
            </a:r>
          </a:p>
          <a:p>
            <a:pPr>
              <a:spcAft>
                <a:spcPts val="1000"/>
              </a:spcAft>
            </a:pPr>
            <a:endParaRPr lang="ru-RU" sz="800">
              <a:latin typeface="Calibri" pitchFamily="34" charset="0"/>
            </a:endParaRPr>
          </a:p>
          <a:p>
            <a:endParaRPr lang="ru-RU" sz="800"/>
          </a:p>
        </p:txBody>
      </p:sp>
      <p:sp>
        <p:nvSpPr>
          <p:cNvPr id="19459" name="TextBox 1"/>
          <p:cNvSpPr txBox="1">
            <a:spLocks noChangeArrowheads="1"/>
          </p:cNvSpPr>
          <p:nvPr/>
        </p:nvSpPr>
        <p:spPr bwMode="auto">
          <a:xfrm>
            <a:off x="2286000" y="357188"/>
            <a:ext cx="6481763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/>
              <a:t>3 этап- </a:t>
            </a:r>
          </a:p>
          <a:p>
            <a:pPr algn="ctr"/>
            <a:r>
              <a:rPr lang="ru-RU" sz="2000" b="1"/>
              <a:t>Проработка содержания темы</a:t>
            </a:r>
          </a:p>
          <a:p>
            <a:endParaRPr lang="ru-RU"/>
          </a:p>
        </p:txBody>
      </p:sp>
      <p:pic>
        <p:nvPicPr>
          <p:cNvPr id="19460" name="Рисунок 1"/>
          <p:cNvPicPr>
            <a:picLocks noChangeAspect="1" noChangeArrowheads="1"/>
          </p:cNvPicPr>
          <p:nvPr/>
        </p:nvPicPr>
        <p:blipFill>
          <a:blip r:embed="rId2" cstate="print"/>
          <a:srcRect l="17052" t="24243" r="53433" b="22589"/>
          <a:stretch>
            <a:fillRect/>
          </a:stretch>
        </p:blipFill>
        <p:spPr bwMode="auto">
          <a:xfrm>
            <a:off x="207963" y="312738"/>
            <a:ext cx="2625725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Прямоугольник 3"/>
          <p:cNvSpPr>
            <a:spLocks noChangeArrowheads="1"/>
          </p:cNvSpPr>
          <p:nvPr/>
        </p:nvSpPr>
        <p:spPr bwMode="auto">
          <a:xfrm>
            <a:off x="4357688" y="1214438"/>
            <a:ext cx="4394200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1450" indent="-171450">
              <a:buFont typeface="Arial" charset="0"/>
              <a:buChar char="•"/>
            </a:pPr>
            <a:r>
              <a:rPr lang="ru-RU" sz="1200" b="1"/>
              <a:t>Какие понятия вам знакомы? </a:t>
            </a:r>
          </a:p>
          <a:p>
            <a:pPr marL="171450" indent="-171450">
              <a:buFont typeface="Arial" charset="0"/>
              <a:buChar char="•"/>
            </a:pPr>
            <a:r>
              <a:rPr lang="ru-RU" sz="1200" b="1"/>
              <a:t>Знания о каких вам хотелось бы углубить? </a:t>
            </a:r>
          </a:p>
          <a:p>
            <a:pPr marL="171450" indent="-171450">
              <a:buFont typeface="Arial" charset="0"/>
              <a:buChar char="•"/>
            </a:pPr>
            <a:r>
              <a:rPr lang="ru-RU" sz="1200" b="1"/>
              <a:t>Какие понятия для вас оказались новыми? </a:t>
            </a:r>
          </a:p>
          <a:p>
            <a:pPr marL="171450" indent="-171450">
              <a:buFont typeface="Arial" charset="0"/>
              <a:buChar char="•"/>
            </a:pPr>
            <a:r>
              <a:rPr lang="ru-RU" sz="1200" b="1"/>
              <a:t>Что нужно сделать, чтобы узнать о них? </a:t>
            </a:r>
          </a:p>
          <a:p>
            <a:pPr marL="171450" indent="-171450">
              <a:buFont typeface="Arial" charset="0"/>
              <a:buChar char="•"/>
            </a:pPr>
            <a:r>
              <a:rPr lang="ru-RU" sz="1200" b="1"/>
              <a:t>Для чего вам нужны знания о этих понятиях?</a:t>
            </a:r>
          </a:p>
        </p:txBody>
      </p:sp>
      <p:sp>
        <p:nvSpPr>
          <p:cNvPr id="19462" name="TextBox 6"/>
          <p:cNvSpPr txBox="1">
            <a:spLocks noChangeArrowheads="1"/>
          </p:cNvSpPr>
          <p:nvPr/>
        </p:nvSpPr>
        <p:spPr bwMode="auto">
          <a:xfrm>
            <a:off x="4143375" y="2616200"/>
            <a:ext cx="460533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Определение целей урока</a:t>
            </a:r>
          </a:p>
          <a:p>
            <a:pPr algn="ctr"/>
            <a:r>
              <a:rPr lang="ru-RU" sz="1600"/>
              <a:t>Проблема: </a:t>
            </a:r>
            <a:r>
              <a:rPr lang="ru-RU" sz="1600" b="1"/>
              <a:t>Земля – шар?</a:t>
            </a:r>
          </a:p>
          <a:p>
            <a:pPr algn="ctr"/>
            <a:endParaRPr lang="ru-RU" sz="1600"/>
          </a:p>
        </p:txBody>
      </p:sp>
      <p:sp>
        <p:nvSpPr>
          <p:cNvPr id="19463" name="TextBox 8"/>
          <p:cNvSpPr txBox="1">
            <a:spLocks noChangeArrowheads="1"/>
          </p:cNvSpPr>
          <p:nvPr/>
        </p:nvSpPr>
        <p:spPr bwMode="auto">
          <a:xfrm>
            <a:off x="5616575" y="3500438"/>
            <a:ext cx="35274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sz="1600"/>
              <a:t>Форма и размеры Земли</a:t>
            </a:r>
          </a:p>
          <a:p>
            <a:pPr marL="342900" indent="-342900">
              <a:buFontTx/>
              <a:buAutoNum type="arabicPeriod"/>
            </a:pPr>
            <a:r>
              <a:rPr lang="ru-RU" sz="1600"/>
              <a:t>Географические карты</a:t>
            </a:r>
          </a:p>
        </p:txBody>
      </p:sp>
      <p:sp>
        <p:nvSpPr>
          <p:cNvPr id="19464" name="TextBox 2"/>
          <p:cNvSpPr txBox="1">
            <a:spLocks noChangeArrowheads="1"/>
          </p:cNvSpPr>
          <p:nvPr/>
        </p:nvSpPr>
        <p:spPr bwMode="auto">
          <a:xfrm>
            <a:off x="207963" y="174625"/>
            <a:ext cx="6121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200" u="sng">
                <a:solidFill>
                  <a:schemeClr val="tx2"/>
                </a:solidFill>
              </a:rPr>
              <a:t>: CoachingInEducation.ru</a:t>
            </a:r>
            <a:endParaRPr lang="ru-RU" altLang="ru-RU" sz="1200" u="sng">
              <a:solidFill>
                <a:schemeClr val="tx2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5286375" y="2286000"/>
            <a:ext cx="358775" cy="36195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786438" y="3143250"/>
            <a:ext cx="273050" cy="23495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7" name="Picture 6" descr="D:\Мои документы\Ирина\выступления и курсы\конкурс ноябрь 2013\Фото03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188" y="4071938"/>
            <a:ext cx="1363662" cy="102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207963" y="5589588"/>
            <a:ext cx="8540750" cy="11033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200" dirty="0">
                <a:solidFill>
                  <a:schemeClr val="tx1"/>
                </a:solidFill>
              </a:rPr>
              <a:t>УУД – </a:t>
            </a:r>
            <a:r>
              <a:rPr lang="ru-RU" sz="1200" u="sng" dirty="0">
                <a:solidFill>
                  <a:schemeClr val="tx1"/>
                </a:solidFill>
              </a:rPr>
              <a:t>познавательные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(постановка и решение проблем; установление причинно-следственных связей, построение логической цепи рассуждений)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-  </a:t>
            </a:r>
            <a:r>
              <a:rPr lang="ru-RU" sz="12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коммуникативные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(планирование учебного сотрудничества с учителем и сверстникам; постановка вопросов;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умение с достаточной полнотой и точностью выражать свои мысли.)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-  </a:t>
            </a:r>
            <a:r>
              <a:rPr lang="ru-RU" sz="12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регулятивные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(волевая </a:t>
            </a:r>
            <a:r>
              <a:rPr lang="ru-RU" sz="1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саморегуляция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2"/>
          <p:cNvSpPr txBox="1">
            <a:spLocks noChangeArrowheads="1"/>
          </p:cNvSpPr>
          <p:nvPr/>
        </p:nvSpPr>
        <p:spPr bwMode="auto">
          <a:xfrm>
            <a:off x="207963" y="174625"/>
            <a:ext cx="6121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200" u="sng">
                <a:solidFill>
                  <a:schemeClr val="tx2"/>
                </a:solidFill>
              </a:rPr>
              <a:t>: CoachingInEducation.ru</a:t>
            </a:r>
            <a:endParaRPr lang="ru-RU" altLang="ru-RU" sz="1200" u="sng">
              <a:solidFill>
                <a:schemeClr val="tx2"/>
              </a:solidFill>
            </a:endParaRPr>
          </a:p>
        </p:txBody>
      </p:sp>
      <p:sp>
        <p:nvSpPr>
          <p:cNvPr id="21507" name="Прямоугольник 2"/>
          <p:cNvSpPr>
            <a:spLocks noChangeArrowheads="1"/>
          </p:cNvSpPr>
          <p:nvPr/>
        </p:nvSpPr>
        <p:spPr bwMode="auto">
          <a:xfrm>
            <a:off x="17463" y="476250"/>
            <a:ext cx="83534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4 этап- </a:t>
            </a:r>
          </a:p>
          <a:p>
            <a:pPr algn="ctr"/>
            <a:r>
              <a:rPr lang="ru-RU"/>
              <a:t>Закрепление нового материала. Актуализация новых знаний. </a:t>
            </a:r>
          </a:p>
          <a:p>
            <a:pPr algn="ctr"/>
            <a:r>
              <a:rPr lang="ru-RU"/>
              <a:t>Подведение итогов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07963" y="1628775"/>
          <a:ext cx="5300663" cy="316230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76297"/>
                <a:gridCol w="2460162"/>
                <a:gridCol w="1512116"/>
                <a:gridCol w="1152088"/>
              </a:tblGrid>
              <a:tr h="713189">
                <a:tc>
                  <a:txBody>
                    <a:bodyPr/>
                    <a:lstStyle/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       Вопросы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Географическая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карта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   План</a:t>
                      </a:r>
                      <a:endParaRPr lang="ru-RU" sz="140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местности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8" marR="68578" marT="0" marB="0"/>
                </a:tc>
              </a:tr>
              <a:tr h="2449111">
                <a:tc>
                  <a:txBody>
                    <a:bodyPr/>
                    <a:lstStyle/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40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40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40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40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40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40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40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40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40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Можно ли определить, где находится </a:t>
                      </a:r>
                      <a:endParaRPr lang="ru-RU" sz="1400" b="1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самый большой остров?</a:t>
                      </a:r>
                      <a:endParaRPr lang="ru-RU" sz="1400" b="1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Где находится колодец?</a:t>
                      </a:r>
                      <a:endParaRPr lang="ru-RU" sz="1400" b="1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Какие самые высокие горы на Земле?</a:t>
                      </a:r>
                      <a:endParaRPr lang="ru-RU" sz="1400" b="1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Где находится школа?</a:t>
                      </a:r>
                      <a:endParaRPr lang="ru-RU" sz="1400" b="1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Какие океаны есть на Земле?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+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-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+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-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+        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-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+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-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+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</a:endParaRPr>
                    </a:p>
                    <a:p>
                      <a:pPr marL="2286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-    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8" marR="68578" marT="0" marB="0"/>
                </a:tc>
              </a:tr>
            </a:tbl>
          </a:graphicData>
        </a:graphic>
      </p:graphicFrame>
      <p:pic>
        <p:nvPicPr>
          <p:cNvPr id="21525" name="Picture 1" descr="D:\Мои документы\Ирина\выступления и курсы\конкурс ноябрь 2013\Фото03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2492375"/>
            <a:ext cx="3300413" cy="247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6" name="Прямоугольник 4"/>
          <p:cNvSpPr>
            <a:spLocks noChangeArrowheads="1"/>
          </p:cNvSpPr>
          <p:nvPr/>
        </p:nvSpPr>
        <p:spPr bwMode="auto">
          <a:xfrm>
            <a:off x="250825" y="4797425"/>
            <a:ext cx="4572000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2 варианта работы.</a:t>
            </a:r>
          </a:p>
          <a:p>
            <a:r>
              <a:rPr lang="ru-RU" sz="1400"/>
              <a:t>На «4» или «5» – напишите в тетради 5 отличий географической карты от плана местности.</a:t>
            </a:r>
          </a:p>
          <a:p>
            <a:r>
              <a:rPr lang="ru-RU" sz="1400"/>
              <a:t>На «3»  - заполнить таблицу</a:t>
            </a:r>
          </a:p>
          <a:p>
            <a:r>
              <a:rPr lang="ru-RU"/>
              <a:t> 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0825" y="5876925"/>
            <a:ext cx="8542338" cy="8159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200" dirty="0">
                <a:solidFill>
                  <a:schemeClr val="tx1"/>
                </a:solidFill>
              </a:rPr>
              <a:t>УУД – </a:t>
            </a:r>
            <a:r>
              <a:rPr lang="ru-RU" sz="1200" u="sng" dirty="0">
                <a:solidFill>
                  <a:schemeClr val="tx1"/>
                </a:solidFill>
              </a:rPr>
              <a:t>личностные </a:t>
            </a:r>
            <a:r>
              <a:rPr lang="ru-RU" sz="1200" dirty="0">
                <a:solidFill>
                  <a:schemeClr val="tx1"/>
                </a:solidFill>
              </a:rPr>
              <a:t>(формируется внутренняя позиция; мотивация)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</a:rPr>
              <a:t>        </a:t>
            </a:r>
            <a:r>
              <a:rPr lang="ru-RU" sz="1200" u="sng" dirty="0">
                <a:solidFill>
                  <a:schemeClr val="tx1"/>
                </a:solidFill>
              </a:rPr>
              <a:t>-  познавательные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(установление причинно-следственных связей, построение логической цепи рассуждений)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-  </a:t>
            </a:r>
            <a:r>
              <a:rPr lang="ru-RU" sz="12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коммуникативные (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умение с достаточной полнотой и точностью выражать свои мысли.)</a:t>
            </a:r>
          </a:p>
          <a:p>
            <a:pPr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207963" y="174625"/>
            <a:ext cx="6121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200" u="sng">
                <a:solidFill>
                  <a:schemeClr val="tx2"/>
                </a:solidFill>
              </a:rPr>
              <a:t>: CoachingInEducation.ru</a:t>
            </a:r>
            <a:endParaRPr lang="ru-RU" altLang="ru-RU" sz="1200" u="sng">
              <a:solidFill>
                <a:schemeClr val="tx2"/>
              </a:solidFill>
            </a:endParaRPr>
          </a:p>
        </p:txBody>
      </p:sp>
      <p:sp>
        <p:nvSpPr>
          <p:cNvPr id="22531" name="Прямоугольник 2"/>
          <p:cNvSpPr>
            <a:spLocks noChangeArrowheads="1"/>
          </p:cNvSpPr>
          <p:nvPr/>
        </p:nvSpPr>
        <p:spPr bwMode="auto">
          <a:xfrm>
            <a:off x="1042988" y="450850"/>
            <a:ext cx="62468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5 этап – </a:t>
            </a:r>
          </a:p>
          <a:p>
            <a:pPr algn="ctr"/>
            <a:r>
              <a:rPr lang="ru-RU" sz="2000"/>
              <a:t>Подведение итогов. Рефлексия</a:t>
            </a:r>
          </a:p>
        </p:txBody>
      </p:sp>
      <p:pic>
        <p:nvPicPr>
          <p:cNvPr id="22532" name="Рисунок 3"/>
          <p:cNvPicPr>
            <a:picLocks noChangeAspect="1"/>
          </p:cNvPicPr>
          <p:nvPr/>
        </p:nvPicPr>
        <p:blipFill>
          <a:blip r:embed="rId2" cstate="print"/>
          <a:srcRect l="22437" t="7961" r="4991" b="39462"/>
          <a:stretch>
            <a:fillRect/>
          </a:stretch>
        </p:blipFill>
        <p:spPr bwMode="auto">
          <a:xfrm>
            <a:off x="857250" y="1158875"/>
            <a:ext cx="2201863" cy="212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Рисунок 4"/>
          <p:cNvPicPr>
            <a:picLocks noChangeAspect="1"/>
          </p:cNvPicPr>
          <p:nvPr/>
        </p:nvPicPr>
        <p:blipFill>
          <a:blip r:embed="rId3" cstate="print"/>
          <a:srcRect l="6398" r="9537" b="51994"/>
          <a:stretch>
            <a:fillRect/>
          </a:stretch>
        </p:blipFill>
        <p:spPr bwMode="auto">
          <a:xfrm>
            <a:off x="5292725" y="1341438"/>
            <a:ext cx="2681288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Прямоугольник 5"/>
          <p:cNvSpPr>
            <a:spLocks noChangeArrowheads="1"/>
          </p:cNvSpPr>
          <p:nvPr/>
        </p:nvSpPr>
        <p:spPr bwMode="auto">
          <a:xfrm>
            <a:off x="4635500" y="3284538"/>
            <a:ext cx="4321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Какие самые первые, самые легкие шаги потребовались, чтобы начать двигаться к результату?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- Что помогло тебе продвинуться по шкале? 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- Что наиболее ценное было для тебя на уроке? 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- Как ты можешь пойти дальше?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- Какие знания, полученные ранее, вам пригодились?</a:t>
            </a:r>
          </a:p>
        </p:txBody>
      </p:sp>
      <p:sp>
        <p:nvSpPr>
          <p:cNvPr id="22535" name="Прямоугольник 6"/>
          <p:cNvSpPr>
            <a:spLocks noChangeArrowheads="1"/>
          </p:cNvSpPr>
          <p:nvPr/>
        </p:nvSpPr>
        <p:spPr bwMode="auto">
          <a:xfrm>
            <a:off x="90488" y="3376613"/>
            <a:ext cx="4572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Проанализируйте ваше  колесо развития. 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Отметьте, что в нем изменилось.  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Кто продвинулся? 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Кто узнал о географических понятиях больше?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Что нужно сделать, чтобы продвинуться еще дальше?</a:t>
            </a:r>
          </a:p>
        </p:txBody>
      </p:sp>
      <p:pic>
        <p:nvPicPr>
          <p:cNvPr id="22536" name="Рисунок 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722813"/>
            <a:ext cx="21590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Рисунок 8"/>
          <p:cNvPicPr>
            <a:picLocks noChangeAspect="1"/>
          </p:cNvPicPr>
          <p:nvPr/>
        </p:nvPicPr>
        <p:blipFill>
          <a:blip r:embed="rId5" cstate="print"/>
          <a:srcRect b="13620"/>
          <a:stretch>
            <a:fillRect/>
          </a:stretch>
        </p:blipFill>
        <p:spPr bwMode="auto">
          <a:xfrm>
            <a:off x="2940050" y="4724400"/>
            <a:ext cx="1757363" cy="161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8" name="Прямоугольник 9"/>
          <p:cNvSpPr>
            <a:spLocks noChangeArrowheads="1"/>
          </p:cNvSpPr>
          <p:nvPr/>
        </p:nvSpPr>
        <p:spPr bwMode="auto">
          <a:xfrm>
            <a:off x="4859338" y="4887913"/>
            <a:ext cx="4097337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. </a:t>
            </a:r>
            <a:r>
              <a:rPr lang="ru-RU" sz="1200">
                <a:latin typeface="Times New Roman" pitchFamily="18" charset="0"/>
                <a:cs typeface="Times New Roman" pitchFamily="18" charset="0"/>
              </a:rPr>
              <a:t>Все ли ожидания реализовались? Если нет, то что можно сделать для их исполнения?» 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Учащиеся предлагают: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- изучить дополнительную литературу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- посмотреть познавательные программы</a:t>
            </a:r>
          </a:p>
          <a:p>
            <a:r>
              <a:rPr lang="ru-RU" sz="1200">
                <a:latin typeface="Times New Roman" pitchFamily="18" charset="0"/>
                <a:cs typeface="Times New Roman" pitchFamily="18" charset="0"/>
              </a:rPr>
              <a:t>- найти необходимую информацию в интернете и т.д.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1"/>
          <p:cNvSpPr>
            <a:spLocks noChangeArrowheads="1"/>
          </p:cNvSpPr>
          <p:nvPr/>
        </p:nvSpPr>
        <p:spPr bwMode="auto">
          <a:xfrm>
            <a:off x="2339975" y="1416050"/>
            <a:ext cx="6462713" cy="334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lnSpc>
                <a:spcPct val="80000"/>
              </a:lnSpc>
              <a:buFont typeface="Arial" charset="0"/>
              <a:buChar char="•"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Повышения интереса к предмету;</a:t>
            </a:r>
          </a:p>
          <a:p>
            <a:pPr marL="285750" indent="-285750">
              <a:lnSpc>
                <a:spcPct val="80000"/>
              </a:lnSpc>
              <a:buFont typeface="Arial" charset="0"/>
              <a:buChar char="•"/>
            </a:pP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80000"/>
              </a:lnSpc>
              <a:buFont typeface="Arial" charset="0"/>
              <a:buChar char="•"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Эффективности усвоения программного материала предпрофильных курсов;</a:t>
            </a:r>
          </a:p>
          <a:p>
            <a:pPr marL="285750" indent="-285750">
              <a:lnSpc>
                <a:spcPct val="80000"/>
              </a:lnSpc>
              <a:buFont typeface="Arial" charset="0"/>
              <a:buChar char="•"/>
            </a:pP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80000"/>
              </a:lnSpc>
              <a:buFont typeface="Arial" charset="0"/>
              <a:buChar char="•"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Внесение разнообразия и эмоциональной окраски  в учебную работу;</a:t>
            </a:r>
          </a:p>
          <a:p>
            <a:pPr marL="285750" indent="-285750">
              <a:lnSpc>
                <a:spcPct val="80000"/>
              </a:lnSpc>
              <a:buFont typeface="Arial" charset="0"/>
              <a:buChar char="•"/>
            </a:pP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80000"/>
              </a:lnSpc>
              <a:buFont typeface="Arial" charset="0"/>
              <a:buChar char="•"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Снижение утомляемости учащихся;</a:t>
            </a:r>
          </a:p>
          <a:p>
            <a:pPr marL="285750" indent="-285750">
              <a:lnSpc>
                <a:spcPct val="80000"/>
              </a:lnSpc>
              <a:buFont typeface="Arial" charset="0"/>
              <a:buChar char="•"/>
            </a:pP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80000"/>
              </a:lnSpc>
              <a:buFont typeface="Arial" charset="0"/>
              <a:buChar char="•"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Развитие внимания и навыков общения.</a:t>
            </a:r>
          </a:p>
        </p:txBody>
      </p:sp>
      <p:sp>
        <p:nvSpPr>
          <p:cNvPr id="23555" name="TextBox 2"/>
          <p:cNvSpPr txBox="1">
            <a:spLocks noChangeArrowheads="1"/>
          </p:cNvSpPr>
          <p:nvPr/>
        </p:nvSpPr>
        <p:spPr bwMode="auto">
          <a:xfrm>
            <a:off x="207963" y="174625"/>
            <a:ext cx="6121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u="sng">
                <a:solidFill>
                  <a:schemeClr val="tx2"/>
                </a:solidFill>
              </a:rPr>
              <a:t>Коучинг в образовании</a:t>
            </a:r>
            <a:r>
              <a:rPr lang="en-US" altLang="ru-RU" sz="1200" u="sng">
                <a:solidFill>
                  <a:schemeClr val="tx2"/>
                </a:solidFill>
              </a:rPr>
              <a:t>: CoachingInEducation.ru</a:t>
            </a:r>
            <a:endParaRPr lang="ru-RU" altLang="ru-RU" sz="1200" u="sng">
              <a:solidFill>
                <a:schemeClr val="tx2"/>
              </a:solidFill>
            </a:endParaRPr>
          </a:p>
        </p:txBody>
      </p:sp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1116013" y="692150"/>
            <a:ext cx="54721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C00000"/>
                </a:solidFill>
              </a:rPr>
              <a:t>Ожидаемые результаты</a:t>
            </a:r>
          </a:p>
        </p:txBody>
      </p:sp>
      <p:pic>
        <p:nvPicPr>
          <p:cNvPr id="23557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8" y="4149725"/>
            <a:ext cx="2097087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</TotalTime>
  <Words>1666</Words>
  <Application>Microsoft Office PowerPoint</Application>
  <PresentationFormat>Экран (4:3)</PresentationFormat>
  <Paragraphs>307</Paragraphs>
  <Slides>16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Интерактивное обучение на основе коучингового подхода: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@ня Колодн@я</dc:creator>
  <cp:lastModifiedBy>Irina</cp:lastModifiedBy>
  <cp:revision>125</cp:revision>
  <dcterms:created xsi:type="dcterms:W3CDTF">2009-11-06T09:02:39Z</dcterms:created>
  <dcterms:modified xsi:type="dcterms:W3CDTF">2017-12-12T12:48:19Z</dcterms:modified>
</cp:coreProperties>
</file>