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0" r:id="rId2"/>
    <p:sldId id="263" r:id="rId3"/>
    <p:sldId id="268" r:id="rId4"/>
    <p:sldId id="269" r:id="rId5"/>
    <p:sldId id="270" r:id="rId6"/>
    <p:sldId id="271" r:id="rId7"/>
    <p:sldId id="272" r:id="rId8"/>
    <p:sldId id="273" r:id="rId9"/>
    <p:sldId id="274" r:id="rId10"/>
    <p:sldId id="275" r:id="rId11"/>
    <p:sldId id="277" r:id="rId12"/>
    <p:sldId id="279" r:id="rId13"/>
    <p:sldId id="278" r:id="rId14"/>
    <p:sldId id="280" r:id="rId15"/>
    <p:sldId id="281" r:id="rId16"/>
    <p:sldId id="282" r:id="rId17"/>
    <p:sldId id="283" r:id="rId18"/>
    <p:sldId id="284" r:id="rId19"/>
    <p:sldId id="285" r:id="rId20"/>
    <p:sldId id="286" r:id="rId21"/>
    <p:sldId id="287" r:id="rId22"/>
  </p:sldIdLst>
  <p:sldSz cx="9144000" cy="6858000" type="screen4x3"/>
  <p:notesSz cx="6858000" cy="9144000"/>
  <p:embeddedFontLst>
    <p:embeddedFont>
      <p:font typeface="Matilda" charset="0"/>
      <p:regular r:id="rId23"/>
    </p:embeddedFont>
    <p:embeddedFont>
      <p:font typeface="Calibri" pitchFamily="34" charset="0"/>
      <p:regular r:id="rId24"/>
      <p:bold r:id="rId25"/>
      <p:italic r:id="rId26"/>
      <p:boldItalic r:id="rId27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27704F"/>
    <a:srgbClr val="69A12B"/>
    <a:srgbClr val="6CA62C"/>
    <a:srgbClr val="50C850"/>
    <a:srgbClr val="D88306"/>
    <a:srgbClr val="FF66CC"/>
    <a:srgbClr val="EDA413"/>
    <a:srgbClr val="CC0066"/>
    <a:srgbClr val="9432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06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5.fntdata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A744C-FE01-496A-A041-ED93458D1002}" type="datetimeFigureOut">
              <a:rPr lang="ru-RU" smtClean="0"/>
              <a:pPr/>
              <a:t>01.05.2018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DD4E80-607C-4832-AF51-7572707487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544300" y="908720"/>
            <a:ext cx="6060148" cy="20162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8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5400" b="1" i="0" u="none" strike="noStrike" kern="1200" normalizeH="0" baseline="0" noProof="0" dirty="0">
              <a:ln w="11430"/>
              <a:gradFill>
                <a:gsLst>
                  <a:gs pos="0">
                    <a:srgbClr val="0070C0"/>
                  </a:gs>
                  <a:gs pos="27000">
                    <a:srgbClr val="6CA62C"/>
                  </a:gs>
                  <a:gs pos="62000">
                    <a:srgbClr val="0070C0"/>
                  </a:gs>
                  <a:gs pos="99000">
                    <a:srgbClr val="6CA62C"/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uLnTx/>
              <a:uFillTx/>
              <a:latin typeface="Matilda" pitchFamily="2" charset="0"/>
              <a:ea typeface="+mj-ea"/>
              <a:cs typeface="+mj-cs"/>
            </a:endParaRPr>
          </a:p>
        </p:txBody>
      </p:sp>
      <p:sp>
        <p:nvSpPr>
          <p:cNvPr id="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75856" y="4365104"/>
            <a:ext cx="5040560" cy="1728192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  <a:buNone/>
            </a:pPr>
            <a:r>
              <a:rPr lang="ru-RU" sz="2200" b="1" i="1" dirty="0" smtClean="0">
                <a:solidFill>
                  <a:schemeClr val="tx1"/>
                </a:solidFill>
                <a:latin typeface="Matilda" charset="0"/>
                <a:cs typeface="Times New Roman" pitchFamily="18" charset="0"/>
              </a:rPr>
              <a:t>Выполнил: Сушко Тимур</a:t>
            </a:r>
          </a:p>
          <a:p>
            <a:pPr>
              <a:spcBef>
                <a:spcPts val="0"/>
              </a:spcBef>
              <a:buNone/>
            </a:pPr>
            <a:r>
              <a:rPr lang="ru-RU" sz="2200" b="1" i="1" dirty="0">
                <a:solidFill>
                  <a:schemeClr val="tx1"/>
                </a:solidFill>
                <a:latin typeface="Matilda" charset="0"/>
                <a:cs typeface="Times New Roman" pitchFamily="18" charset="0"/>
              </a:rPr>
              <a:t>у</a:t>
            </a:r>
            <a:r>
              <a:rPr lang="ru-RU" sz="2200" b="1" i="1" dirty="0" smtClean="0">
                <a:solidFill>
                  <a:schemeClr val="tx1"/>
                </a:solidFill>
                <a:latin typeface="Matilda" charset="0"/>
                <a:cs typeface="Times New Roman" pitchFamily="18" charset="0"/>
              </a:rPr>
              <a:t>ченик 2 класса</a:t>
            </a:r>
          </a:p>
          <a:p>
            <a:pPr>
              <a:spcBef>
                <a:spcPts val="0"/>
              </a:spcBef>
              <a:buNone/>
            </a:pPr>
            <a:endParaRPr lang="ru-RU" sz="20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ctrTitle" sz="quarter"/>
          </p:nvPr>
        </p:nvSpPr>
        <p:spPr>
          <a:xfrm>
            <a:off x="971600" y="548680"/>
            <a:ext cx="7143750" cy="3167063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  <a:defRPr/>
            </a:pP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</a:rPr>
              <a:t/>
            </a:r>
            <a:b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</a:rPr>
            </a:br>
            <a: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</a:rPr>
              <a:t/>
            </a:r>
            <a:br>
              <a:rPr kumimoji="0" lang="ru-RU" sz="32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</a:rPr>
            </a:b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</a:rPr>
              <a:t>            </a:t>
            </a:r>
            <a:b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imes New Roman" pitchFamily="18" charset="0"/>
              </a:rPr>
            </a:b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  <a:t>Акмолинская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  <a:t> область</a:t>
            </a:r>
            <a:b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</a:br>
            <a:r>
              <a:rPr kumimoji="0" lang="ru-RU" sz="1800" b="0" i="0" u="none" strike="noStrike" kern="0" cap="none" spc="0" normalizeH="0" baseline="0" noProof="0" dirty="0" err="1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  <a:t>Буландынский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  <a:t> район</a:t>
            </a:r>
            <a:b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</a:b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  <a:t>КГУ «</a:t>
            </a:r>
            <a:r>
              <a:rPr lang="ru-RU" sz="1800" kern="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</a:rPr>
              <a:t>Отрадненская</a:t>
            </a:r>
            <a:r>
              <a:rPr lang="ru-RU" sz="1800" kern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</a:rPr>
              <a:t> </a:t>
            </a:r>
            <a:r>
              <a:rPr kumimoji="0" lang="ru-RU" sz="1800" b="0" i="0" u="none" strike="noStrike" kern="0" cap="none" spc="0" normalizeH="0" baseline="0" noProof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  <a:t> </a:t>
            </a:r>
            <a:r>
              <a:rPr kumimoji="0" lang="ru-RU" sz="1800" b="0" i="0" u="none" strike="noStrike" kern="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  <a:t>средняя школа»</a:t>
            </a: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itchFamily="18" charset="0"/>
              </a:rPr>
              <a:t/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itchFamily="18" charset="0"/>
              </a:rPr>
            </a:br>
            <a: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itchFamily="18" charset="0"/>
              </a:rPr>
              <a:t/>
            </a:r>
            <a:br>
              <a:rPr kumimoji="0" lang="ru-RU" sz="1400" b="0" i="0" u="none" strike="noStrike" kern="0" cap="none" spc="0" normalizeH="0" baseline="0" noProof="0" dirty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itchFamily="18" charset="0"/>
              </a:rPr>
            </a:br>
            <a: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itchFamily="18" charset="0"/>
              </a:rPr>
              <a:t/>
            </a:r>
            <a:br>
              <a:rPr kumimoji="0" lang="ru-RU" sz="1400" b="0" i="0" u="none" strike="noStrike" kern="0" cap="none" spc="0" normalizeH="0" baseline="0" noProof="0" dirty="0" smtClean="0">
                <a:ln>
                  <a:noFill/>
                </a:ln>
                <a:solidFill>
                  <a:srgbClr val="006600"/>
                </a:solidFill>
                <a:effectLst/>
                <a:uLnTx/>
                <a:uFillTx/>
                <a:latin typeface="Times New Roman" pitchFamily="18" charset="0"/>
              </a:rPr>
            </a:br>
            <a: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  <a:t>Тема исследования:</a:t>
            </a:r>
            <a:br>
              <a:rPr kumimoji="0" lang="ru-RU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Matilda" charset="0"/>
              </a:rPr>
            </a:br>
            <a:r>
              <a:rPr lang="ru-RU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  <a:ea typeface="Calibri"/>
                <a:cs typeface="Times New Roman"/>
              </a:rPr>
              <a:t>«Влияние света на рост и развитие фасоли».</a:t>
            </a: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itchFamily="18" charset="0"/>
              </a:rPr>
              <a:t/>
            </a:r>
            <a:b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66"/>
                </a:solidFill>
                <a:effectLst/>
                <a:uLnTx/>
                <a:uFillTx/>
                <a:latin typeface="Times New Roman" pitchFamily="18" charset="0"/>
              </a:rPr>
            </a:b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  <a:t/>
            </a:r>
            <a:b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Times New Roman" pitchFamily="18" charset="0"/>
              </a:rPr>
            </a:br>
            <a:r>
              <a:rPr lang="ru-RU" sz="1100" dirty="0" smtClean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СЕКЦИЯ</a:t>
            </a:r>
            <a:r>
              <a:rPr lang="ru-RU" sz="1100" dirty="0"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ХИМИЯ- БИОЛОГИЯ</a:t>
            </a:r>
            <a:r>
              <a:rPr lang="ru-RU" sz="1100" dirty="0">
                <a:solidFill>
                  <a:srgbClr val="9D0505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sz="1100" dirty="0">
                <a:solidFill>
                  <a:srgbClr val="9D0505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>
                    <a:lumMod val="60000"/>
                    <a:lumOff val="40000"/>
                  </a:srgbClr>
                </a:solidFill>
                <a:effectLst/>
                <a:uLnTx/>
                <a:uFillTx/>
              </a:rPr>
              <a:t/>
            </a:r>
            <a:br>
              <a:rPr kumimoji="0" lang="ru-RU" sz="3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99">
                    <a:lumMod val="60000"/>
                    <a:lumOff val="40000"/>
                  </a:srgbClr>
                </a:solidFill>
                <a:effectLst/>
                <a:uLnTx/>
                <a:uFillTx/>
              </a:rPr>
            </a:br>
            <a:endParaRPr kumimoji="0" lang="ru-RU" sz="3200" b="0" i="0" u="none" strike="noStrike" kern="0" cap="none" spc="0" normalizeH="0" baseline="0" noProof="0" dirty="0" smtClean="0">
              <a:ln>
                <a:noFill/>
              </a:ln>
              <a:solidFill>
                <a:srgbClr val="000099">
                  <a:lumMod val="60000"/>
                  <a:lumOff val="40000"/>
                </a:srgbClr>
              </a:solidFill>
              <a:effectLst/>
              <a:uLnTx/>
              <a:uFillTx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275856" y="6021288"/>
            <a:ext cx="5040560" cy="5040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</a:rPr>
              <a:t>Руководитель: </a:t>
            </a:r>
            <a:r>
              <a:rPr lang="ru-RU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</a:rPr>
              <a:t>Борко</a:t>
            </a:r>
            <a:r>
              <a:rPr lang="ru-RU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</a:rPr>
              <a:t> Т.Н.</a:t>
            </a:r>
            <a:endParaRPr lang="ru-RU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Актуальность: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63688" y="1268760"/>
            <a:ext cx="6984776" cy="525658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/>
              </a:rPr>
              <a:t>Выращивание растений из семян – очень увлекательный процесс. Наблюдение за всеми фазами развития растения в разных условиях освещенности натолкнуло меня на изучение влияния освещения надземных органов на направление и скорость роста </a:t>
            </a:r>
            <a:r>
              <a:rPr lang="ru-RU" dirty="0" smtClean="0">
                <a:solidFill>
                  <a:srgbClr val="000000"/>
                </a:solidFill>
                <a:ea typeface="Times New Roman"/>
              </a:rPr>
              <a:t>растения на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примере фасоли.</a:t>
            </a:r>
            <a:r>
              <a:rPr lang="ru-RU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endParaRPr lang="ru-RU" sz="2800" dirty="0">
              <a:ea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3525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Цель работы: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63688" y="1268760"/>
            <a:ext cx="6984776" cy="525658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проверить влияние света на рост и развитие фасоли.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2223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Задачи: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63688" y="1268760"/>
            <a:ext cx="6984776" cy="5256584"/>
          </a:xfrm>
        </p:spPr>
        <p:txBody>
          <a:bodyPr>
            <a:normAutofit/>
          </a:bodyPr>
          <a:lstStyle/>
          <a:p>
            <a:pPr>
              <a:spcAft>
                <a:spcPts val="75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ea typeface="Times New Roman"/>
              </a:rPr>
              <a:t>изучить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влияние света на рост и развитие фасоли;</a:t>
            </a:r>
            <a:endParaRPr lang="ru-RU" sz="2800" dirty="0">
              <a:ea typeface="Times New Roman"/>
            </a:endParaRPr>
          </a:p>
          <a:p>
            <a:pPr>
              <a:spcAft>
                <a:spcPts val="75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ea typeface="Times New Roman"/>
              </a:rPr>
              <a:t>изучить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характеристику фасоли;</a:t>
            </a:r>
            <a:endParaRPr lang="ru-RU" sz="2800" dirty="0">
              <a:ea typeface="Times New Roman"/>
            </a:endParaRPr>
          </a:p>
          <a:p>
            <a:pPr>
              <a:spcAft>
                <a:spcPts val="75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ea typeface="Times New Roman"/>
              </a:rPr>
              <a:t>вырастить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фасоль в разных условиях освещенности;</a:t>
            </a:r>
            <a:endParaRPr lang="ru-RU" sz="2800" dirty="0">
              <a:ea typeface="Times New Roman"/>
            </a:endParaRPr>
          </a:p>
          <a:p>
            <a:pPr>
              <a:spcAft>
                <a:spcPts val="75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понаблюдать за ростом и развитием фасоли;</a:t>
            </a:r>
            <a:endParaRPr lang="ru-RU" sz="2800" dirty="0">
              <a:ea typeface="Times New Roman"/>
            </a:endParaRPr>
          </a:p>
          <a:p>
            <a:pPr>
              <a:spcAft>
                <a:spcPts val="75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rgbClr val="000000"/>
                </a:solidFill>
                <a:ea typeface="Times New Roman"/>
              </a:rPr>
              <a:t>измерить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рост растения</a:t>
            </a:r>
            <a:r>
              <a:rPr lang="ru-RU" dirty="0" smtClean="0">
                <a:solidFill>
                  <a:srgbClr val="000000"/>
                </a:solidFill>
                <a:ea typeface="Times New Roman"/>
              </a:rPr>
              <a:t>.</a:t>
            </a:r>
            <a:endParaRPr lang="ru-RU" sz="2800" dirty="0"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73725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Гипотеза: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63688" y="1268760"/>
            <a:ext cx="6984776" cy="525658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если фасоль поместить в </a:t>
            </a:r>
            <a:r>
              <a:rPr lang="ru-RU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недостаточно освещённое место</a:t>
            </a:r>
            <a:r>
              <a:rPr lang="ru-RU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, то она погибнет</a:t>
            </a:r>
            <a:r>
              <a:rPr lang="ru-RU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018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Предмет исследования: </a:t>
            </a:r>
            <a:r>
              <a:rPr lang="ru-RU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свет</a:t>
            </a:r>
            <a:endParaRPr lang="ru-RU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1316495" y="2780928"/>
            <a:ext cx="7344816" cy="72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Объект исследования: </a:t>
            </a:r>
            <a:r>
              <a:rPr lang="ru-RU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фасоль</a:t>
            </a:r>
            <a:endParaRPr lang="ru-RU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943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Зачем растению свет?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63688" y="1268760"/>
            <a:ext cx="6984776" cy="5256584"/>
          </a:xfrm>
        </p:spPr>
        <p:txBody>
          <a:bodyPr>
            <a:normAutofit/>
          </a:bodyPr>
          <a:lstStyle/>
          <a:p>
            <a:pPr marL="0" lvl="0" indent="0" algn="ctr">
              <a:spcBef>
                <a:spcPts val="0"/>
              </a:spcBef>
              <a:buNone/>
            </a:pPr>
            <a:r>
              <a:rPr lang="ru-RU" sz="2800" b="1" i="1" dirty="0">
                <a:solidFill>
                  <a:srgbClr val="C00000"/>
                </a:solidFill>
                <a:latin typeface="Calibri"/>
              </a:rPr>
              <a:t>Листья – это «живые заводы» по производству еды. В листьях растения содержится хлорофилл.  С его помощью растение вырабатывает себе пищу. </a:t>
            </a:r>
          </a:p>
          <a:p>
            <a:pPr marL="0" indent="0">
              <a:spcAft>
                <a:spcPts val="0"/>
              </a:spcAft>
              <a:buNone/>
            </a:pPr>
            <a:endParaRPr lang="ru-RU" dirty="0"/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4653136"/>
            <a:ext cx="1719263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 descr="Выращивание растений из семян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3312514"/>
            <a:ext cx="4176464" cy="31323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8643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spcAft>
                <a:spcPts val="750"/>
              </a:spcAft>
            </a:pPr>
            <a:r>
              <a:rPr lang="ru-RU" sz="2800" dirty="0">
                <a:solidFill>
                  <a:srgbClr val="000000"/>
                </a:solidFill>
                <a:ea typeface="Times New Roman"/>
              </a:rPr>
              <a:t>Фасоль – растение семейства бобовых. </a:t>
            </a:r>
            <a:r>
              <a:rPr lang="ru-RU" sz="2800" dirty="0" smtClean="0">
                <a:solidFill>
                  <a:srgbClr val="000000"/>
                </a:solidFill>
                <a:ea typeface="Times New Roman"/>
              </a:rPr>
              <a:t>Её </a:t>
            </a:r>
            <a:r>
              <a:rPr lang="ru-RU" sz="2800" dirty="0">
                <a:solidFill>
                  <a:srgbClr val="000000"/>
                </a:solidFill>
                <a:ea typeface="Times New Roman"/>
              </a:rPr>
              <a:t>выращивают в более теплых областях обоих полушарий. Разводят из-за плодов и семян, а некоторые виды также из-за цветов — под названием турецких бобов. Семена фасоли и зеленые плоды используют в пищу, т.к. имеют высокую пищевую ценность. </a:t>
            </a:r>
            <a:endParaRPr lang="ru-RU" sz="2400" dirty="0">
              <a:ea typeface="Times New Roman"/>
            </a:endParaRPr>
          </a:p>
          <a:p>
            <a:r>
              <a:rPr lang="ru-RU" sz="28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Родина фасоли - Южная, Центральная Америка и Индия.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694559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spcAft>
                <a:spcPts val="75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</a:rPr>
              <a:t>В настоящее время фасоль выращивается во всем мире. В Европу фасоль завез Христофор </a:t>
            </a:r>
            <a:r>
              <a:rPr lang="ru-RU" dirty="0" smtClean="0">
                <a:solidFill>
                  <a:srgbClr val="000000"/>
                </a:solidFill>
                <a:ea typeface="Times New Roman"/>
              </a:rPr>
              <a:t>Колумб.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В промышленных масштабах возделывается главным образом на Украине, в Молдавии, Грузии, Краснодарском крае. Выращивается любителями-садоводами на приусадебных участках.</a:t>
            </a:r>
            <a:endParaRPr lang="ru-RU" sz="2800" dirty="0">
              <a:ea typeface="Times New Roman"/>
            </a:endParaRPr>
          </a:p>
          <a:p>
            <a:r>
              <a:rPr lang="ru-RU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Существует порядка 200 видов фасоли.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03029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274638"/>
            <a:ext cx="7283152" cy="1143000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 </a:t>
            </a:r>
            <a:r>
              <a:rPr lang="ru-RU" sz="18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Самое ценное свойство фасоли – то, что по содержанию растительных белков она приближается к мясу и превосходит рыбу, зеленый горошек (на 6%) и крупы (в 2 раза), а по калорийности – картофель (в 3,5 раза). </a:t>
            </a:r>
            <a:endParaRPr lang="ru-RU" sz="1800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556792"/>
            <a:ext cx="3168352" cy="3620974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1484784"/>
            <a:ext cx="2947020" cy="386420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547664" y="5372869"/>
            <a:ext cx="28083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Клеопатра использовала фасоль в своих масках для лица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580112" y="5589240"/>
            <a:ext cx="29470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Авиценна считал фасоль полезной для груди и лёгких.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89123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74638"/>
            <a:ext cx="7427168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</a:rPr>
              <a:t>«Фасоль – растительное мясо».</a:t>
            </a:r>
            <a:endParaRPr lang="ru-RU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charset="0"/>
            </a:endParaRPr>
          </a:p>
        </p:txBody>
      </p:sp>
      <p:pic>
        <p:nvPicPr>
          <p:cNvPr id="3074" name="Picture 2" descr="C:\Documents and Settings\Администратор\Мои документы\Downloads\img10.jpg"/>
          <p:cNvPicPr>
            <a:picLocks noGrp="1" noChangeAspect="1" noChangeArrowheads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2" t="42494" r="24798" b="5036"/>
          <a:stretch/>
        </p:blipFill>
        <p:spPr bwMode="auto">
          <a:xfrm>
            <a:off x="827584" y="1988840"/>
            <a:ext cx="4060068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pPr>
              <a:buFont typeface="Wingdings" pitchFamily="2" charset="2"/>
              <a:buChar char="Ø"/>
            </a:pPr>
            <a:r>
              <a:rPr lang="ru-RU" dirty="0" smtClean="0"/>
              <a:t>Одна тарелка бобов фасоли (300г.) даёт полное ощущение сытости, словно после съеденного  мясного обеда. Поэтому фасоль часто называют «растительным мясом», из-за медленного переваривания белков в желудке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6871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Методы исследования: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63688" y="1268760"/>
            <a:ext cx="6984776" cy="525658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/>
              <a:t> Беседа с родителями;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Изучение научной литературы;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/>
              <a:t> Изучение интернет-источников;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/>
              <a:t> </a:t>
            </a:r>
            <a:r>
              <a:rPr lang="ru-RU" dirty="0" smtClean="0"/>
              <a:t>Наблюдение;</a:t>
            </a:r>
          </a:p>
          <a:p>
            <a:pPr>
              <a:spcAft>
                <a:spcPts val="0"/>
              </a:spcAft>
              <a:buFont typeface="Wingdings" pitchFamily="2" charset="2"/>
              <a:buChar char="ü"/>
            </a:pPr>
            <a:r>
              <a:rPr lang="ru-RU" dirty="0" smtClean="0"/>
              <a:t> Эксперимент.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1441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</a:rPr>
              <a:t>Дневник наблюдения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115616" y="1600200"/>
            <a:ext cx="3380184" cy="4525963"/>
          </a:xfrm>
        </p:spPr>
        <p:txBody>
          <a:bodyPr>
            <a:normAutofit fontScale="77500" lnSpcReduction="20000"/>
          </a:bodyPr>
          <a:lstStyle/>
          <a:p>
            <a:pPr marL="0" indent="0">
              <a:spcAft>
                <a:spcPts val="75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</a:rPr>
              <a:t>Для постановки эксперимента мы приобрели семена фасоли спаржевой </a:t>
            </a:r>
            <a:r>
              <a:rPr lang="ru-RU" b="1" dirty="0">
                <a:solidFill>
                  <a:srgbClr val="000000"/>
                </a:solidFill>
                <a:ea typeface="Times New Roman"/>
              </a:rPr>
              <a:t>Изумрудные сережки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. При вскрытии пакетиков установили, что семена имеют разную окраску и форму. Семена фасоли измерили линейкой. Отобрали </a:t>
            </a:r>
            <a:r>
              <a:rPr lang="ru-RU" dirty="0" smtClean="0">
                <a:solidFill>
                  <a:srgbClr val="000000"/>
                </a:solidFill>
                <a:ea typeface="Times New Roman"/>
              </a:rPr>
              <a:t>одинаковые семена,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длиной 1,5 см.  Отобранные семена использовали для постановки опыта.</a:t>
            </a:r>
            <a:endParaRPr lang="ru-RU" sz="2400" dirty="0">
              <a:ea typeface="Times New Roman"/>
            </a:endParaRPr>
          </a:p>
          <a:p>
            <a:endParaRPr lang="ru-RU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79" r="17862"/>
          <a:stretch/>
        </p:blipFill>
        <p:spPr>
          <a:xfrm>
            <a:off x="5220072" y="2276872"/>
            <a:ext cx="3156857" cy="25091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0317868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688062"/>
            <a:ext cx="4474840" cy="1143000"/>
          </a:xfrm>
        </p:spPr>
        <p:txBody>
          <a:bodyPr>
            <a:noAutofit/>
          </a:bodyPr>
          <a:lstStyle/>
          <a:p>
            <a:pPr>
              <a:spcAft>
                <a:spcPts val="750"/>
              </a:spcAft>
            </a:pP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20 октября – 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дата начала эксперимента</a:t>
            </a:r>
            <a:r>
              <a:rPr lang="ru-RU" sz="24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 Семена положили на влажную вату для набухания и прорастания.</a:t>
            </a:r>
            <a:endParaRPr lang="ru-RU" sz="24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457200" y="2492896"/>
            <a:ext cx="4038600" cy="3633267"/>
          </a:xfrm>
        </p:spPr>
        <p:txBody>
          <a:bodyPr>
            <a:noAutofit/>
          </a:bodyPr>
          <a:lstStyle/>
          <a:p>
            <a:pPr>
              <a:spcAft>
                <a:spcPts val="750"/>
              </a:spcAft>
            </a:pPr>
            <a:r>
              <a:rPr lang="ru-RU" sz="1400" b="1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25 октября </a:t>
            </a:r>
            <a:r>
              <a:rPr lang="ru-RU" sz="14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– пророщенные семена фасоли поместили в две одинаковые пронумерованные ёмкости с одинаковым составом почвы и поддонами.</a:t>
            </a:r>
            <a:r>
              <a:rPr lang="ru-RU" sz="1400" b="1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 Ёмкость №1 </a:t>
            </a:r>
            <a:r>
              <a:rPr lang="ru-RU" sz="14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(контрольное растение)поставили в тёплое, хорошо освещённое место - на окно.  </a:t>
            </a:r>
            <a:r>
              <a:rPr lang="ru-RU" sz="1400" b="1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Ёмкость № 2 </a:t>
            </a:r>
            <a:r>
              <a:rPr lang="ru-RU" sz="1400" dirty="0">
                <a:solidFill>
                  <a:srgbClr val="000000"/>
                </a:solidFill>
                <a:latin typeface="Calibri"/>
                <a:ea typeface="Calibri"/>
                <a:cs typeface="Times New Roman"/>
              </a:rPr>
              <a:t>(опытное растение) – в тёплое место –на шкаф. </a:t>
            </a:r>
            <a:r>
              <a:rPr lang="ru-RU" sz="1400" dirty="0">
                <a:solidFill>
                  <a:srgbClr val="000000"/>
                </a:solidFill>
                <a:ea typeface="Times New Roman"/>
              </a:rPr>
              <a:t>Растения регулярно поливали одинаковым количеством отстоявшейся воды комнатной температуры.</a:t>
            </a:r>
            <a:endParaRPr lang="ru-RU" sz="1200" dirty="0">
              <a:ea typeface="Times New Roman"/>
            </a:endParaRPr>
          </a:p>
          <a:p>
            <a:endParaRPr lang="ru-RU" sz="1400" dirty="0"/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648200" y="2348880"/>
            <a:ext cx="4038600" cy="3777283"/>
          </a:xfrm>
        </p:spPr>
        <p:txBody>
          <a:bodyPr>
            <a:normAutofit/>
          </a:bodyPr>
          <a:lstStyle/>
          <a:p>
            <a:pPr>
              <a:spcAft>
                <a:spcPts val="750"/>
              </a:spcAft>
            </a:pPr>
            <a:r>
              <a:rPr lang="ru-RU" sz="1400" b="1" dirty="0">
                <a:solidFill>
                  <a:srgbClr val="000000"/>
                </a:solidFill>
                <a:ea typeface="Times New Roman"/>
              </a:rPr>
              <a:t>29 октября </a:t>
            </a:r>
            <a:r>
              <a:rPr lang="ru-RU" sz="1400" dirty="0">
                <a:solidFill>
                  <a:srgbClr val="000000"/>
                </a:solidFill>
                <a:ea typeface="Times New Roman"/>
              </a:rPr>
              <a:t>– взошел № 2 с семядольными листьями бледно-желтого цвета, его высота равна 6 см        </a:t>
            </a:r>
            <a:endParaRPr lang="ru-RU" sz="1400" dirty="0">
              <a:ea typeface="Times New Roman"/>
            </a:endParaRPr>
          </a:p>
          <a:p>
            <a:pPr>
              <a:spcAft>
                <a:spcPts val="750"/>
              </a:spcAft>
            </a:pPr>
            <a:endParaRPr lang="ru-RU" sz="2400" dirty="0">
              <a:ea typeface="Times New Roman"/>
            </a:endParaRPr>
          </a:p>
          <a:p>
            <a:endParaRPr lang="ru-RU" dirty="0"/>
          </a:p>
        </p:txBody>
      </p:sp>
      <p:pic>
        <p:nvPicPr>
          <p:cNvPr id="7" name="Рисунок 6" descr="C:\Documents and Settings\Администратор\Мои документы\Downloads\images (12)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548680"/>
            <a:ext cx="1990725" cy="1421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01" t="17093" r="52857"/>
          <a:stretch/>
        </p:blipFill>
        <p:spPr>
          <a:xfrm>
            <a:off x="5912416" y="3356992"/>
            <a:ext cx="1956762" cy="290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47940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433467"/>
          </a:xfrm>
        </p:spPr>
        <p:txBody>
          <a:bodyPr>
            <a:normAutofit/>
          </a:bodyPr>
          <a:lstStyle/>
          <a:p>
            <a:pPr marL="0" lvl="0" indent="0">
              <a:spcAft>
                <a:spcPts val="750"/>
              </a:spcAft>
              <a:buNone/>
            </a:pPr>
            <a:r>
              <a:rPr lang="ru-RU" sz="2400" b="1" dirty="0" smtClean="0">
                <a:solidFill>
                  <a:srgbClr val="000000"/>
                </a:solidFill>
                <a:ea typeface="Times New Roman"/>
              </a:rPr>
              <a:t>          1 </a:t>
            </a:r>
            <a:r>
              <a:rPr lang="ru-RU" sz="2400" b="1" dirty="0">
                <a:solidFill>
                  <a:srgbClr val="000000"/>
                </a:solidFill>
                <a:ea typeface="Times New Roman"/>
              </a:rPr>
              <a:t>ноября– </a:t>
            </a:r>
            <a:r>
              <a:rPr lang="ru-RU" sz="2400" dirty="0">
                <a:solidFill>
                  <a:srgbClr val="000000"/>
                </a:solidFill>
                <a:ea typeface="Times New Roman"/>
              </a:rPr>
              <a:t>взошел №1, его высота равна 4 </a:t>
            </a:r>
            <a:r>
              <a:rPr lang="ru-RU" sz="2400" dirty="0" smtClean="0">
                <a:solidFill>
                  <a:srgbClr val="000000"/>
                </a:solidFill>
                <a:ea typeface="Times New Roman"/>
              </a:rPr>
              <a:t>см</a:t>
            </a:r>
          </a:p>
          <a:p>
            <a:pPr lvl="0">
              <a:spcAft>
                <a:spcPts val="750"/>
              </a:spcAft>
            </a:pPr>
            <a:endParaRPr lang="ru-RU" sz="1600" dirty="0">
              <a:solidFill>
                <a:srgbClr val="000000"/>
              </a:solidFill>
              <a:ea typeface="Times New Roman"/>
            </a:endParaRPr>
          </a:p>
          <a:p>
            <a:pPr lvl="0">
              <a:spcAft>
                <a:spcPts val="750"/>
              </a:spcAft>
            </a:pPr>
            <a:endParaRPr lang="ru-RU" sz="1600" dirty="0" smtClean="0">
              <a:solidFill>
                <a:srgbClr val="000000"/>
              </a:solidFill>
              <a:ea typeface="Times New Roman"/>
            </a:endParaRPr>
          </a:p>
          <a:p>
            <a:pPr lvl="0">
              <a:spcAft>
                <a:spcPts val="750"/>
              </a:spcAft>
            </a:pPr>
            <a:endParaRPr lang="ru-RU" sz="1600" dirty="0">
              <a:solidFill>
                <a:srgbClr val="000000"/>
              </a:solidFill>
              <a:ea typeface="Times New Roman"/>
            </a:endParaRPr>
          </a:p>
          <a:p>
            <a:pPr lvl="0">
              <a:spcAft>
                <a:spcPts val="750"/>
              </a:spcAft>
            </a:pPr>
            <a:endParaRPr lang="ru-RU" sz="1600" dirty="0" smtClean="0">
              <a:solidFill>
                <a:srgbClr val="000000"/>
              </a:solidFill>
              <a:ea typeface="Times New Roman"/>
            </a:endParaRPr>
          </a:p>
          <a:p>
            <a:pPr lvl="0">
              <a:spcAft>
                <a:spcPts val="750"/>
              </a:spcAft>
            </a:pPr>
            <a:endParaRPr lang="ru-RU" sz="1600" dirty="0">
              <a:solidFill>
                <a:srgbClr val="000000"/>
              </a:solidFill>
              <a:ea typeface="Times New Roman"/>
            </a:endParaRPr>
          </a:p>
          <a:p>
            <a:pPr lvl="0">
              <a:spcAft>
                <a:spcPts val="750"/>
              </a:spcAft>
            </a:pPr>
            <a:endParaRPr lang="ru-RU" sz="1600" dirty="0" smtClean="0">
              <a:solidFill>
                <a:srgbClr val="000000"/>
              </a:solidFill>
              <a:ea typeface="Times New Roman"/>
            </a:endParaRPr>
          </a:p>
          <a:p>
            <a:pPr lvl="0">
              <a:spcAft>
                <a:spcPts val="750"/>
              </a:spcAft>
            </a:pPr>
            <a:endParaRPr lang="ru-RU" sz="1600" dirty="0">
              <a:solidFill>
                <a:srgbClr val="000000"/>
              </a:solidFill>
              <a:ea typeface="Times New Roman"/>
            </a:endParaRPr>
          </a:p>
          <a:p>
            <a:pPr lvl="0">
              <a:spcAft>
                <a:spcPts val="750"/>
              </a:spcAft>
            </a:pPr>
            <a:endParaRPr lang="ru-RU" sz="1600" dirty="0" smtClean="0">
              <a:solidFill>
                <a:srgbClr val="000000"/>
              </a:solidFill>
              <a:ea typeface="Times New Roman"/>
            </a:endParaRPr>
          </a:p>
          <a:p>
            <a:pPr lvl="0">
              <a:spcAft>
                <a:spcPts val="750"/>
              </a:spcAft>
            </a:pPr>
            <a:r>
              <a:rPr lang="ru-RU" sz="1600" dirty="0">
                <a:solidFill>
                  <a:srgbClr val="000000"/>
                </a:solidFill>
                <a:ea typeface="Times New Roman"/>
              </a:rPr>
              <a:t> </a:t>
            </a:r>
            <a:r>
              <a:rPr lang="ru-RU" sz="1600" dirty="0" smtClean="0">
                <a:solidFill>
                  <a:srgbClr val="000000"/>
                </a:solidFill>
                <a:ea typeface="Times New Roman"/>
              </a:rPr>
              <a:t>                           </a:t>
            </a:r>
          </a:p>
          <a:p>
            <a:pPr marL="0" lvl="0" indent="0" algn="r">
              <a:spcAft>
                <a:spcPts val="750"/>
              </a:spcAft>
              <a:buNone/>
            </a:pPr>
            <a:endParaRPr lang="ru-RU" sz="1600" dirty="0" smtClean="0">
              <a:solidFill>
                <a:srgbClr val="000000"/>
              </a:solidFill>
              <a:ea typeface="Times New Roman"/>
            </a:endParaRPr>
          </a:p>
          <a:p>
            <a:pPr marL="0" lvl="0" indent="0" algn="r">
              <a:spcAft>
                <a:spcPts val="750"/>
              </a:spcAft>
              <a:buNone/>
            </a:pPr>
            <a:r>
              <a:rPr lang="ru-RU" sz="2400" dirty="0" smtClean="0">
                <a:solidFill>
                  <a:srgbClr val="000000"/>
                </a:solidFill>
                <a:ea typeface="Times New Roman"/>
              </a:rPr>
              <a:t>                                                                                                                           высота </a:t>
            </a:r>
            <a:r>
              <a:rPr lang="ru-RU" sz="2400" dirty="0">
                <a:solidFill>
                  <a:srgbClr val="000000"/>
                </a:solidFill>
                <a:ea typeface="Times New Roman"/>
              </a:rPr>
              <a:t>№2 равна 18 см</a:t>
            </a:r>
            <a:endParaRPr lang="ru-RU" sz="2400" dirty="0">
              <a:solidFill>
                <a:prstClr val="black"/>
              </a:solidFill>
              <a:ea typeface="Times New Roman"/>
            </a:endParaRPr>
          </a:p>
          <a:p>
            <a:pPr>
              <a:spcAft>
                <a:spcPts val="750"/>
              </a:spcAft>
            </a:pPr>
            <a:endParaRPr lang="ru-RU" dirty="0" smtClean="0"/>
          </a:p>
          <a:p>
            <a:pPr>
              <a:spcAft>
                <a:spcPts val="750"/>
              </a:spcAft>
            </a:pPr>
            <a:endParaRPr lang="ru-RU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4294967295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57" r="2426" b="-715"/>
          <a:stretch/>
        </p:blipFill>
        <p:spPr>
          <a:xfrm>
            <a:off x="5508104" y="1307624"/>
            <a:ext cx="2535039" cy="3948416"/>
          </a:xfrm>
        </p:spPr>
      </p:pic>
      <p:pic>
        <p:nvPicPr>
          <p:cNvPr id="5" name="Рисунок 4" descr="C:\Documents and Settings\Администратор\Мои документы\Downloads\images (14)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3024336" cy="230425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3643849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2146250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0000"/>
                </a:solidFill>
                <a:ea typeface="Times New Roman"/>
              </a:rPr>
              <a:t>4 ноября</a:t>
            </a:r>
            <a:r>
              <a:rPr lang="ru-RU" sz="2000" dirty="0">
                <a:solidFill>
                  <a:srgbClr val="000000"/>
                </a:solidFill>
                <a:ea typeface="Times New Roman"/>
              </a:rPr>
              <a:t> </a:t>
            </a:r>
            <a:r>
              <a:rPr lang="ru-RU" sz="2000" b="1" dirty="0">
                <a:solidFill>
                  <a:srgbClr val="000000"/>
                </a:solidFill>
                <a:ea typeface="Times New Roman"/>
              </a:rPr>
              <a:t>– </a:t>
            </a:r>
            <a:r>
              <a:rPr lang="ru-RU" sz="2000" dirty="0">
                <a:solidFill>
                  <a:srgbClr val="000000"/>
                </a:solidFill>
                <a:ea typeface="Times New Roman"/>
              </a:rPr>
              <a:t>№ 1 с семядольными листьями бледно-желтого цвета, высота равна 5 см, появились 2 листа; высота № 2 равна 23 см, его семядольные листья засохли и отпали, появились 2 листа в виде чешуек.</a:t>
            </a:r>
            <a:r>
              <a:rPr lang="ru-RU" sz="1800" dirty="0">
                <a:ea typeface="Times New Roman"/>
              </a:rPr>
              <a:t/>
            </a:r>
            <a:br>
              <a:rPr lang="ru-RU" sz="1800" dirty="0">
                <a:ea typeface="Times New Roman"/>
              </a:rPr>
            </a:br>
            <a:endParaRPr lang="ru-RU" sz="2000" dirty="0"/>
          </a:p>
        </p:txBody>
      </p:sp>
      <p:pic>
        <p:nvPicPr>
          <p:cNvPr id="4" name="Объект 3" descr="C:\Documents and Settings\Администратор\Рабочий стол\фасоль\Изображение 70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636912"/>
            <a:ext cx="3096344" cy="338071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2564904"/>
            <a:ext cx="2821935" cy="3452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551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274638"/>
            <a:ext cx="7355160" cy="1143000"/>
          </a:xfrm>
        </p:spPr>
        <p:txBody>
          <a:bodyPr>
            <a:normAutofit fontScale="90000"/>
          </a:bodyPr>
          <a:lstStyle/>
          <a:p>
            <a:r>
              <a:rPr lang="ru-RU" sz="3100" b="1" dirty="0"/>
              <a:t>30ноября - </a:t>
            </a:r>
            <a:r>
              <a:rPr lang="ru-RU" sz="3100" dirty="0"/>
              <a:t>высота № 1 равна 16 см, в пазухе нижнего листа образование бутона; </a:t>
            </a:r>
            <a:endParaRPr lang="ru-RU" dirty="0"/>
          </a:p>
        </p:txBody>
      </p:sp>
      <p:pic>
        <p:nvPicPr>
          <p:cNvPr id="4" name="Объект 3" descr="C:\Documents and Settings\Администратор\Рабочий стол\фасоль\Изображение 731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988840"/>
            <a:ext cx="6120680" cy="388843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46832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spcAft>
                <a:spcPts val="750"/>
              </a:spcAft>
            </a:pPr>
            <a:r>
              <a:rPr lang="ru-RU" sz="3600" b="1" dirty="0">
                <a:solidFill>
                  <a:srgbClr val="000000"/>
                </a:solidFill>
                <a:latin typeface="Times New Roman"/>
                <a:ea typeface="Times New Roman"/>
              </a:rPr>
              <a:t>14декабря  - </a:t>
            </a:r>
            <a:r>
              <a:rPr lang="ru-RU" sz="3600" dirty="0">
                <a:solidFill>
                  <a:srgbClr val="000000"/>
                </a:solidFill>
                <a:latin typeface="Times New Roman"/>
                <a:ea typeface="Times New Roman"/>
              </a:rPr>
              <a:t>высота № 1 равна 18 см, в пазухе шестого  листа образование стручка; </a:t>
            </a:r>
            <a:endParaRPr lang="ru-RU" dirty="0"/>
          </a:p>
        </p:txBody>
      </p:sp>
      <p:pic>
        <p:nvPicPr>
          <p:cNvPr id="4" name="Объект 3" descr="C:\Documents and Settings\Администратор\Рабочий стол\фасоль\Изображение 760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84784"/>
            <a:ext cx="2509181" cy="2052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Documents and Settings\Администратор\Рабочий стол\фасоль\Изображение 77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1484784"/>
            <a:ext cx="2880320" cy="1944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70516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spcAft>
                <a:spcPts val="750"/>
              </a:spcAft>
            </a:pPr>
            <a:r>
              <a:rPr lang="ru-RU" sz="2800" b="1" dirty="0">
                <a:solidFill>
                  <a:srgbClr val="000000"/>
                </a:solidFill>
                <a:latin typeface="Times New Roman"/>
                <a:ea typeface="Times New Roman"/>
              </a:rPr>
              <a:t>24 декабря</a:t>
            </a: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 – у образца  № 1стручок достиг длины 7 см, в стручке образовались плоды </a:t>
            </a:r>
            <a:r>
              <a:rPr lang="ru-RU" sz="28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фасоли</a:t>
            </a:r>
            <a:endParaRPr lang="ru-RU" sz="2800" dirty="0"/>
          </a:p>
        </p:txBody>
      </p:sp>
      <p:pic>
        <p:nvPicPr>
          <p:cNvPr id="4" name="Объект 3" descr="C:\Documents and Settings\Администратор\Рабочий стол\фасоль\Изображение 767.jpg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2520280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844824"/>
            <a:ext cx="3494087" cy="2547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190776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331640" y="404664"/>
            <a:ext cx="7344816" cy="720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pitchFamily="2" charset="0"/>
              </a:rPr>
              <a:t>Вывод:</a:t>
            </a:r>
            <a:endParaRPr lang="ru-RU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pitchFamily="2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63688" y="1268760"/>
            <a:ext cx="6984776" cy="5256584"/>
          </a:xfrm>
        </p:spPr>
        <p:txBody>
          <a:bodyPr>
            <a:normAutofit/>
          </a:bodyPr>
          <a:lstStyle/>
          <a:p>
            <a:pPr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ea typeface="Times New Roman"/>
              </a:rPr>
              <a:t>В результате наблюдения за ростом и развитием фасоли на подоконнике, я сделал  вывод, что растения с сильной корневой системой и достаточным освещением выжили, и дали плоды, а растения помещённые в слабо освещённое место были слабыми и погибли. </a:t>
            </a:r>
            <a:endParaRPr lang="ru-RU" sz="2800" dirty="0"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34384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07704" y="3501008"/>
            <a:ext cx="597666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Спасибо 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за внимание!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75656" y="908720"/>
            <a:ext cx="684076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atilda" charset="0"/>
              </a:rPr>
              <a:t>«Любознательные никогда не останавливаются на том, что изучили. Стремитесь познавать этот загадочный мир!»</a:t>
            </a:r>
            <a:endParaRPr lang="ru-RU" sz="3200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tild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32086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Другая 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70C0"/>
      </a:hlink>
      <a:folHlink>
        <a:srgbClr val="95B3D7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875</TotalTime>
  <Words>483</Words>
  <Application>Microsoft Office PowerPoint</Application>
  <PresentationFormat>Экран (4:3)</PresentationFormat>
  <Paragraphs>61</Paragraphs>
  <Slides>21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7" baseType="lpstr">
      <vt:lpstr>Arial</vt:lpstr>
      <vt:lpstr>Times New Roman</vt:lpstr>
      <vt:lpstr>Wingdings</vt:lpstr>
      <vt:lpstr>Matilda</vt:lpstr>
      <vt:lpstr>Calibri</vt:lpstr>
      <vt:lpstr>Тема Office</vt:lpstr>
      <vt:lpstr>               Акмолинская область Буландынский район КГУ «Отрадненская  средняя школа»   Тема исследования: «Влияние света на рост и развитие фасоли».  СЕКЦИЯ: ХИМИЯ- БИОЛОГИЯ  </vt:lpstr>
      <vt:lpstr>Актуальность:</vt:lpstr>
      <vt:lpstr>Цель работы:</vt:lpstr>
      <vt:lpstr>Задачи:</vt:lpstr>
      <vt:lpstr>Гипотеза:</vt:lpstr>
      <vt:lpstr>Предмет исследования: свет</vt:lpstr>
      <vt:lpstr>Зачем растению свет?</vt:lpstr>
      <vt:lpstr>Презентация PowerPoint</vt:lpstr>
      <vt:lpstr>Презентация PowerPoint</vt:lpstr>
      <vt:lpstr> Самое ценное свойство фасоли – то, что по содержанию растительных белков она приближается к мясу и превосходит рыбу, зеленый горошек (на 6%) и крупы (в 2 раза), а по калорийности – картофель (в 3,5 раза). </vt:lpstr>
      <vt:lpstr>«Фасоль – растительное мясо».</vt:lpstr>
      <vt:lpstr>Методы исследования:</vt:lpstr>
      <vt:lpstr>Дневник наблюдения</vt:lpstr>
      <vt:lpstr>20 октября – дата начала эксперимента. Семена положили на влажную вату для набухания и прорастания.</vt:lpstr>
      <vt:lpstr>Презентация PowerPoint</vt:lpstr>
      <vt:lpstr>4 ноября – № 1 с семядольными листьями бледно-желтого цвета, высота равна 5 см, появились 2 листа; высота № 2 равна 23 см, его семядольные листья засохли и отпали, появились 2 листа в виде чешуек. </vt:lpstr>
      <vt:lpstr>30ноября - высота № 1 равна 16 см, в пазухе нижнего листа образование бутона; </vt:lpstr>
      <vt:lpstr>14декабря  - высота № 1 равна 18 см, в пазухе шестого  листа образование стручка; </vt:lpstr>
      <vt:lpstr>24 декабря – у образца  № 1стручок достиг длины 7 см, в стручке образовались плоды фасоли</vt:lpstr>
      <vt:lpstr>Вывод: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XP GAME 2009</cp:lastModifiedBy>
  <cp:revision>92</cp:revision>
  <dcterms:created xsi:type="dcterms:W3CDTF">2013-08-23T08:38:35Z</dcterms:created>
  <dcterms:modified xsi:type="dcterms:W3CDTF">2018-05-01T02:11:14Z</dcterms:modified>
</cp:coreProperties>
</file>