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9" r:id="rId4"/>
    <p:sldId id="261" r:id="rId5"/>
    <p:sldId id="266" r:id="rId6"/>
    <p:sldId id="267" r:id="rId7"/>
    <p:sldId id="268" r:id="rId8"/>
    <p:sldId id="269" r:id="rId9"/>
    <p:sldId id="270" r:id="rId10"/>
    <p:sldId id="260" r:id="rId11"/>
    <p:sldId id="265" r:id="rId12"/>
    <p:sldId id="273" r:id="rId13"/>
    <p:sldId id="272" r:id="rId14"/>
    <p:sldId id="264" r:id="rId15"/>
    <p:sldId id="263" r:id="rId16"/>
    <p:sldId id="26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Сталь 40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tx2">
            <a:lumMod val="40000"/>
            <a:lumOff val="60000"/>
          </a:schemeClr>
        </a:solidFill>
      </c:spPr>
    </c:sideWall>
    <c:backWall>
      <c:thickness val="0"/>
      <c:spPr>
        <a:solidFill>
          <a:schemeClr val="tx2">
            <a:lumMod val="40000"/>
            <a:lumOff val="60000"/>
          </a:schemeClr>
        </a:solidFill>
      </c:spPr>
    </c:backWall>
    <c:plotArea>
      <c:layout>
        <c:manualLayout>
          <c:layoutTarget val="inner"/>
          <c:xMode val="edge"/>
          <c:yMode val="edge"/>
          <c:x val="9.9400017931730783E-2"/>
          <c:y val="0.13763536304608129"/>
          <c:w val="0.64117083969227595"/>
          <c:h val="0.721971478477700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статическое нагружение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предел прочности и предел выносливости  в МПа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циклическое нагружение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предел прочности и предел выносливости  в МПа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7533824"/>
        <c:axId val="82256640"/>
        <c:axId val="0"/>
      </c:bar3DChart>
      <c:catAx>
        <c:axId val="67533824"/>
        <c:scaling>
          <c:orientation val="minMax"/>
        </c:scaling>
        <c:delete val="0"/>
        <c:axPos val="b"/>
        <c:majorTickMark val="none"/>
        <c:minorTickMark val="none"/>
        <c:tickLblPos val="nextTo"/>
        <c:crossAx val="82256640"/>
        <c:crosses val="autoZero"/>
        <c:auto val="1"/>
        <c:lblAlgn val="ctr"/>
        <c:lblOffset val="100"/>
        <c:noMultiLvlLbl val="0"/>
      </c:catAx>
      <c:valAx>
        <c:axId val="82256640"/>
        <c:scaling>
          <c:orientation val="minMax"/>
        </c:scaling>
        <c:delete val="0"/>
        <c:axPos val="l"/>
        <c:majorGridlines>
          <c:spPr>
            <a:ln>
              <a:solidFill>
                <a:schemeClr val="accent3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crossAx val="675338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chemeClr val="accent3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A1AA-8A84-4502-ABF3-5C6B14A04277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6A231-3FF9-4FC1-8E37-554CB4C58B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712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9292B3-D8A0-4064-AAA9-C0DEEE246722}" type="slidenum">
              <a:rPr lang="ru-RU"/>
              <a:pPr/>
              <a:t>5</a:t>
            </a:fld>
            <a:endParaRPr lang="ru-RU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997C84-411D-417A-A9DB-09E1E9B83136}" type="slidenum">
              <a:rPr lang="ru-RU"/>
              <a:pPr/>
              <a:t>6</a:t>
            </a:fld>
            <a:endParaRPr lang="ru-RU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523C00-B4D4-4F81-AF15-B509B0F0585C}" type="slidenum">
              <a:rPr lang="ru-RU"/>
              <a:pPr/>
              <a:t>7</a:t>
            </a:fld>
            <a:endParaRPr lang="ru-RU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8B0BB8-F600-496E-BCE9-93904277C9BE}" type="slidenum">
              <a:rPr lang="ru-RU"/>
              <a:pPr/>
              <a:t>8</a:t>
            </a:fld>
            <a:endParaRPr lang="ru-RU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image" Target="../media/image3.jpeg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857364"/>
            <a:ext cx="8209056" cy="1791642"/>
          </a:xfrm>
        </p:spPr>
        <p:txBody>
          <a:bodyPr>
            <a:normAutofit/>
          </a:bodyPr>
          <a:lstStyle/>
          <a:p>
            <a:r>
              <a:rPr lang="ru-RU" sz="3600" b="0" dirty="0" smtClean="0"/>
              <a:t>Тема:«Влияние переменных напряжений на прочность конструкций»</a:t>
            </a:r>
            <a:endParaRPr lang="ru-RU" sz="3600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714752"/>
            <a:ext cx="8486748" cy="285752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ТОГБПОУ СПО «Приборостроительный колледж»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Автор</a:t>
            </a:r>
            <a:r>
              <a:rPr lang="ru-RU" dirty="0" smtClean="0"/>
              <a:t>: студенты группы Э-231 Сергеев Евгений и </a:t>
            </a:r>
          </a:p>
          <a:p>
            <a:pPr algn="ctr"/>
            <a:r>
              <a:rPr lang="ru-RU" dirty="0" smtClean="0"/>
              <a:t> Заболотников Артем</a:t>
            </a:r>
            <a:br>
              <a:rPr lang="ru-RU" dirty="0" smtClean="0"/>
            </a:br>
            <a:r>
              <a:rPr lang="ru-RU" b="1" dirty="0" smtClean="0"/>
              <a:t>Научный руководитель</a:t>
            </a:r>
            <a:r>
              <a:rPr lang="ru-RU" dirty="0" smtClean="0"/>
              <a:t>: Шумкова Антонина Алексеевна</a:t>
            </a:r>
            <a:br>
              <a:rPr lang="ru-RU" dirty="0" smtClean="0"/>
            </a:br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00166" y="2500306"/>
            <a:ext cx="7200896" cy="1000132"/>
          </a:xfrm>
        </p:spPr>
        <p:txBody>
          <a:bodyPr>
            <a:normAutofit/>
          </a:bodyPr>
          <a:lstStyle/>
          <a:p>
            <a:r>
              <a:rPr lang="ru-RU" sz="4400" b="0" dirty="0" smtClean="0"/>
              <a:t>Цель и Задачи:</a:t>
            </a:r>
            <a:endParaRPr lang="ru-RU" sz="4400" b="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3571876"/>
            <a:ext cx="8572560" cy="2928958"/>
          </a:xfrm>
        </p:spPr>
        <p:txBody>
          <a:bodyPr/>
          <a:lstStyle/>
          <a:p>
            <a:pPr algn="l"/>
            <a:r>
              <a:rPr lang="ru-RU" b="1" dirty="0" smtClean="0"/>
              <a:t>Цель данного проекта -</a:t>
            </a:r>
            <a:r>
              <a:rPr lang="ru-RU" dirty="0" smtClean="0"/>
              <a:t> изучить влияние циклических напряжений на прочность конструкций.</a:t>
            </a:r>
            <a:br>
              <a:rPr lang="ru-RU" dirty="0" smtClean="0"/>
            </a:br>
            <a:r>
              <a:rPr lang="ru-RU" b="1" dirty="0" smtClean="0"/>
              <a:t>Задачи:</a:t>
            </a:r>
          </a:p>
          <a:p>
            <a:pPr algn="l">
              <a:buFont typeface="Wingdings" pitchFamily="2" charset="2"/>
              <a:buChar char="§"/>
            </a:pPr>
            <a:r>
              <a:rPr lang="ru-RU" dirty="0" smtClean="0"/>
              <a:t> Определить величину предельных напряжений при статических нагрузках;</a:t>
            </a:r>
          </a:p>
          <a:p>
            <a:pPr algn="l">
              <a:buFont typeface="Wingdings" pitchFamily="2" charset="2"/>
              <a:buChar char="§"/>
            </a:pPr>
            <a:r>
              <a:rPr lang="ru-RU" dirty="0" smtClean="0"/>
              <a:t> Определить величину предельных напряжений при циклических нагрузках;</a:t>
            </a:r>
          </a:p>
          <a:p>
            <a:pPr algn="l">
              <a:buFont typeface="Wingdings" pitchFamily="2" charset="2"/>
              <a:buChar char="§"/>
            </a:pPr>
            <a:r>
              <a:rPr lang="ru-RU" dirty="0" smtClean="0"/>
              <a:t> Дать сравнительный анализ.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0" dirty="0" smtClean="0"/>
              <a:t>Гипотеза проекта</a:t>
            </a:r>
            <a:endParaRPr lang="ru-RU" b="0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Предполагается, что образцы разрушатся быстрее при меньших напряжений, если их нагружать циклически.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Основные определения и понятия </a:t>
            </a:r>
            <a:endParaRPr lang="ru-RU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428596" y="530352"/>
            <a:ext cx="8258204" cy="532754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ru-RU" sz="2600" dirty="0" smtClean="0">
                <a:solidFill>
                  <a:schemeClr val="accent1"/>
                </a:solidFill>
              </a:rPr>
              <a:t>СОПРОТИВЛЕНИЕ МАТЕРИАЛОВ </a:t>
            </a:r>
            <a:r>
              <a:rPr lang="ru-RU" sz="2600" dirty="0" smtClean="0"/>
              <a:t>– это наука о методах расчета на прочность, жесткость и устойчивость конструкции и ее элементов.</a:t>
            </a:r>
          </a:p>
          <a:p>
            <a:pPr eaLnBrk="1" hangingPunct="1">
              <a:defRPr/>
            </a:pPr>
            <a:r>
              <a:rPr lang="ru-RU" sz="2600" dirty="0" smtClean="0">
                <a:solidFill>
                  <a:schemeClr val="accent1"/>
                </a:solidFill>
              </a:rPr>
              <a:t>ПРОЧНОСТЬ</a:t>
            </a:r>
            <a:r>
              <a:rPr lang="ru-RU" sz="2600" b="1" dirty="0" smtClean="0"/>
              <a:t> </a:t>
            </a:r>
            <a:r>
              <a:rPr lang="ru-RU" sz="2600" dirty="0" smtClean="0"/>
              <a:t>– способность конструкции воспринимать заданную нагрузку не разрушаясь.</a:t>
            </a:r>
          </a:p>
          <a:p>
            <a:pPr eaLnBrk="1" hangingPunct="1">
              <a:defRPr/>
            </a:pPr>
            <a:r>
              <a:rPr lang="ru-RU" sz="2600" dirty="0" smtClean="0">
                <a:solidFill>
                  <a:schemeClr val="accent1"/>
                </a:solidFill>
              </a:rPr>
              <a:t>ЖЕСТКОСТЬ</a:t>
            </a:r>
            <a:r>
              <a:rPr lang="ru-RU" sz="2600" dirty="0" smtClean="0"/>
              <a:t> – способность конструкции и ее частей воспринимать нагрузку, сохраняя форму и размеры в заданных пределах.</a:t>
            </a:r>
          </a:p>
          <a:p>
            <a:pPr eaLnBrk="1" hangingPunct="1">
              <a:defRPr/>
            </a:pPr>
            <a:r>
              <a:rPr lang="ru-RU" sz="2600" dirty="0" smtClean="0">
                <a:solidFill>
                  <a:schemeClr val="accent1"/>
                </a:solidFill>
              </a:rPr>
              <a:t>УСТОЙЧИВОСТЬ</a:t>
            </a:r>
            <a:r>
              <a:rPr lang="ru-RU" sz="2600" dirty="0" smtClean="0"/>
              <a:t> – способность конструкции и ее элементов воспринимать нагрузку, сохраняя форму устойчивого равновесия.</a:t>
            </a:r>
          </a:p>
          <a:p>
            <a:pPr eaLnBrk="1" hangingPunct="1">
              <a:defRPr/>
            </a:pPr>
            <a:r>
              <a:rPr lang="ru-RU" sz="2600" i="1" dirty="0" smtClean="0">
                <a:solidFill>
                  <a:schemeClr val="accent1"/>
                </a:solidFill>
              </a:rPr>
              <a:t>ЗАДАЧА СОПРОТИВЛЕНИЯ МАТЕРИАЛОВ</a:t>
            </a:r>
            <a:r>
              <a:rPr lang="ru-RU" sz="2600" dirty="0" smtClean="0">
                <a:solidFill>
                  <a:schemeClr val="accent1"/>
                </a:solidFill>
              </a:rPr>
              <a:t> </a:t>
            </a:r>
            <a:r>
              <a:rPr lang="ru-RU" sz="2600" dirty="0" smtClean="0"/>
              <a:t>– создавать конструкции, обеспечивающие при минимальных затратах наибольшую грузоподъемность.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28625" y="3714750"/>
            <a:ext cx="8305800" cy="2428875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defRPr/>
            </a:pPr>
            <a:endParaRPr lang="ru-RU" sz="240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11" name="Rectangle 7"/>
          <p:cNvSpPr>
            <a:spLocks noChangeArrowheads="1"/>
          </p:cNvSpPr>
          <p:nvPr/>
        </p:nvSpPr>
        <p:spPr bwMode="auto">
          <a:xfrm>
            <a:off x="357158" y="2428868"/>
            <a:ext cx="83359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kumimoji="1" lang="ru-RU" b="1" dirty="0"/>
              <a:t>Усталостное разрушение </a:t>
            </a:r>
            <a:r>
              <a:rPr kumimoji="1" lang="ru-RU" sz="2000" b="0" i="1" dirty="0"/>
              <a:t>– </a:t>
            </a:r>
            <a:r>
              <a:rPr kumimoji="1" lang="ru-RU" sz="2000" b="0" dirty="0" err="1"/>
              <a:t>разрушение</a:t>
            </a:r>
            <a:r>
              <a:rPr kumimoji="1" lang="ru-RU" sz="2000" b="0" dirty="0"/>
              <a:t>, происходящее при напряжениях, значительно меньших предела прочности </a:t>
            </a:r>
            <a:r>
              <a:rPr kumimoji="1" lang="ru-RU" sz="2400" b="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σ</a:t>
            </a:r>
            <a:r>
              <a:rPr kumimoji="1" lang="ru-RU" sz="2400" b="0" baseline="-250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В</a:t>
            </a:r>
            <a:r>
              <a:rPr kumimoji="1" lang="ru-RU" sz="2000" b="0" dirty="0"/>
              <a:t>, а иногда даже и предела пропорциональности </a:t>
            </a:r>
            <a:r>
              <a:rPr kumimoji="1" lang="ru-RU" sz="2400" b="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σ</a:t>
            </a:r>
            <a:r>
              <a:rPr kumimoji="1" lang="ru-RU" sz="2400" b="0" baseline="-25000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пц</a:t>
            </a:r>
            <a:r>
              <a:rPr kumimoji="1" lang="ru-RU" sz="2000" b="0" dirty="0"/>
              <a:t>. 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57158" y="3571876"/>
            <a:ext cx="2808288" cy="2643206"/>
            <a:chOff x="3742" y="2432"/>
            <a:chExt cx="1724" cy="1686"/>
          </a:xfrm>
        </p:grpSpPr>
        <p:pic>
          <p:nvPicPr>
            <p:cNvPr id="277513" name="Picture 9" descr="Рис 10-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42" y="2432"/>
              <a:ext cx="1724" cy="1481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277514" name="Rectangle 10"/>
            <p:cNvSpPr>
              <a:spLocks noChangeArrowheads="1"/>
            </p:cNvSpPr>
            <p:nvPr/>
          </p:nvSpPr>
          <p:spPr bwMode="auto">
            <a:xfrm>
              <a:off x="3742" y="3881"/>
              <a:ext cx="1724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kumimoji="1" lang="ru-RU" sz="1800" b="0">
                  <a:latin typeface="Times New Roman" pitchFamily="18" charset="0"/>
                </a:rPr>
                <a:t>Вид усталостного излома</a:t>
              </a:r>
              <a:r>
                <a:rPr kumimoji="1" lang="ru-RU" sz="1800">
                  <a:latin typeface="Times New Roman" pitchFamily="18" charset="0"/>
                </a:rPr>
                <a:t> </a:t>
              </a:r>
            </a:p>
          </p:txBody>
        </p:sp>
      </p:grpSp>
      <p:sp>
        <p:nvSpPr>
          <p:cNvPr id="277515" name="Rectangle 11"/>
          <p:cNvSpPr>
            <a:spLocks noChangeArrowheads="1"/>
          </p:cNvSpPr>
          <p:nvPr/>
        </p:nvSpPr>
        <p:spPr bwMode="auto">
          <a:xfrm>
            <a:off x="3571868" y="3929066"/>
            <a:ext cx="489743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1" lang="ru-RU" b="0" dirty="0">
                <a:latin typeface="Times New Roman" pitchFamily="18" charset="0"/>
              </a:rPr>
              <a:t>Зона А</a:t>
            </a:r>
            <a:r>
              <a:rPr kumimoji="1" lang="ru-RU" b="0" dirty="0"/>
              <a:t> - </a:t>
            </a:r>
            <a:r>
              <a:rPr kumimoji="1" lang="ru-RU" b="0" i="1" dirty="0"/>
              <a:t>область распространения </a:t>
            </a:r>
          </a:p>
          <a:p>
            <a:r>
              <a:rPr kumimoji="1" lang="ru-RU" b="0" i="1" dirty="0"/>
              <a:t>              трещины</a:t>
            </a:r>
            <a:r>
              <a:rPr kumimoji="1" lang="ru-RU" dirty="0"/>
              <a:t> </a:t>
            </a:r>
          </a:p>
        </p:txBody>
      </p:sp>
      <p:sp>
        <p:nvSpPr>
          <p:cNvPr id="277516" name="Rectangle 12"/>
          <p:cNvSpPr>
            <a:spLocks noChangeArrowheads="1"/>
          </p:cNvSpPr>
          <p:nvPr/>
        </p:nvSpPr>
        <p:spPr bwMode="auto">
          <a:xfrm>
            <a:off x="3571868" y="4714884"/>
            <a:ext cx="2935288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kumimoji="1" lang="ru-RU" b="0" dirty="0">
                <a:latin typeface="Times New Roman" pitchFamily="18" charset="0"/>
              </a:rPr>
              <a:t>Зона Б</a:t>
            </a:r>
            <a:r>
              <a:rPr kumimoji="1" lang="ru-RU" b="0" dirty="0"/>
              <a:t> - </a:t>
            </a:r>
            <a:r>
              <a:rPr kumimoji="1" lang="ru-RU" b="0" i="1" dirty="0"/>
              <a:t>зона разрыва</a:t>
            </a:r>
            <a:r>
              <a:rPr kumimoji="1" lang="ru-RU" i="1" dirty="0"/>
              <a:t> </a:t>
            </a: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28596" y="0"/>
            <a:ext cx="8183880" cy="24088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Усталость - </a:t>
            </a:r>
            <a:r>
              <a:rPr kumimoji="1" lang="ru-RU" sz="2700" b="0" dirty="0" smtClean="0">
                <a:solidFill>
                  <a:schemeClr val="tx1"/>
                </a:solidFill>
                <a:effectLst/>
              </a:rPr>
              <a:t>процесс постепенного накопления повреждений в материале под действием переменных напряжений, приводящий к изменению его свойств, образованию трещин, их развитию и разрушению.</a:t>
            </a:r>
            <a:r>
              <a:rPr kumimoji="1" lang="ru-RU" sz="2700" dirty="0" smtClean="0">
                <a:solidFill>
                  <a:schemeClr val="tx1"/>
                </a:solidFill>
                <a:effectLst/>
              </a:rPr>
              <a:t> </a:t>
            </a:r>
            <a:endParaRPr lang="ru-RU" sz="27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7" name="Rectangle 5"/>
          <p:cNvSpPr>
            <a:spLocks noChangeArrowheads="1"/>
          </p:cNvSpPr>
          <p:nvPr/>
        </p:nvSpPr>
        <p:spPr bwMode="auto">
          <a:xfrm>
            <a:off x="357158" y="571480"/>
            <a:ext cx="842486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1" lang="ru-RU" b="1" dirty="0"/>
              <a:t>Неустановившийся режим </a:t>
            </a:r>
            <a:r>
              <a:rPr kumimoji="1" lang="ru-RU" b="0" i="1" dirty="0"/>
              <a:t>(закон изменения напряжений во                                                                   </a:t>
            </a:r>
          </a:p>
          <a:p>
            <a:r>
              <a:rPr kumimoji="1" lang="ru-RU" b="0" i="1" dirty="0"/>
              <a:t>             времени может быть любым)</a:t>
            </a:r>
          </a:p>
          <a:p>
            <a:endParaRPr kumimoji="1" lang="ru-RU" b="0" i="1" dirty="0"/>
          </a:p>
          <a:p>
            <a:r>
              <a:rPr kumimoji="1" lang="ru-RU" b="1" dirty="0"/>
              <a:t>Установившийся режим </a:t>
            </a:r>
            <a:r>
              <a:rPr kumimoji="1" lang="ru-RU" b="0" i="1" dirty="0"/>
              <a:t>(изменение напряжений во времени </a:t>
            </a:r>
          </a:p>
          <a:p>
            <a:r>
              <a:rPr kumimoji="1" lang="ru-RU" b="0" i="1" dirty="0"/>
              <a:t>             носит циклически повторяющийся характер)</a:t>
            </a:r>
            <a:r>
              <a:rPr kumimoji="1" lang="ru-RU" dirty="0"/>
              <a:t> </a:t>
            </a:r>
          </a:p>
        </p:txBody>
      </p:sp>
      <p:sp>
        <p:nvSpPr>
          <p:cNvPr id="279558" name="Rectangle 6"/>
          <p:cNvSpPr>
            <a:spLocks noChangeArrowheads="1"/>
          </p:cNvSpPr>
          <p:nvPr/>
        </p:nvSpPr>
        <p:spPr bwMode="auto">
          <a:xfrm>
            <a:off x="357158" y="2857496"/>
            <a:ext cx="4143404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/>
            <a:r>
              <a:rPr kumimoji="1" lang="ru-R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Цикл напряжений</a:t>
            </a:r>
            <a:r>
              <a:rPr kumimoji="1" lang="ru-RU" dirty="0"/>
              <a:t> </a:t>
            </a:r>
            <a:r>
              <a:rPr kumimoji="1" lang="ru-RU" b="0" dirty="0"/>
              <a:t> - </a:t>
            </a:r>
            <a:r>
              <a:rPr kumimoji="1" lang="ru-RU" sz="2000" b="0" i="1" dirty="0"/>
              <a:t>совокупность последовательных значений  напряжений за один период </a:t>
            </a:r>
            <a:r>
              <a:rPr kumimoji="1" lang="ru-RU" sz="2000" b="0" i="1" dirty="0" err="1"/>
              <a:t>нагружения</a:t>
            </a:r>
            <a:r>
              <a:rPr kumimoji="1" lang="ru-RU" sz="2000" b="0" i="1" dirty="0"/>
              <a:t> при    установившемся режиме</a:t>
            </a:r>
            <a:endParaRPr kumimoji="1" lang="ru-RU" sz="2000" b="0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43438" y="2786058"/>
            <a:ext cx="3921128" cy="2857520"/>
            <a:chOff x="3243" y="2069"/>
            <a:chExt cx="2200" cy="1270"/>
          </a:xfrm>
        </p:grpSpPr>
        <p:pic>
          <p:nvPicPr>
            <p:cNvPr id="279560" name="Picture 8" descr="Рис 10-2"/>
            <p:cNvPicPr>
              <a:picLocks noChangeAspect="1" noChangeArrowheads="1"/>
            </p:cNvPicPr>
            <p:nvPr/>
          </p:nvPicPr>
          <p:blipFill>
            <a:blip r:embed="rId3"/>
            <a:srcRect l="34808" t="18188" r="32101" b="21051"/>
            <a:stretch>
              <a:fillRect/>
            </a:stretch>
          </p:blipFill>
          <p:spPr bwMode="auto">
            <a:xfrm>
              <a:off x="3243" y="2069"/>
              <a:ext cx="2200" cy="1270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279561" name="Rectangle 9"/>
            <p:cNvSpPr>
              <a:spLocks noChangeArrowheads="1"/>
            </p:cNvSpPr>
            <p:nvPr/>
          </p:nvSpPr>
          <p:spPr bwMode="auto">
            <a:xfrm>
              <a:off x="3969" y="3158"/>
              <a:ext cx="771" cy="18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57158" y="5429264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Усталость</a:t>
            </a: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3" name="Rectangle 3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1604" name="Rectangle 4"/>
          <p:cNvSpPr>
            <a:spLocks noChangeArrowheads="1"/>
          </p:cNvSpPr>
          <p:nvPr/>
        </p:nvSpPr>
        <p:spPr bwMode="auto">
          <a:xfrm>
            <a:off x="0" y="2205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1605" name="Rectangle 5"/>
          <p:cNvSpPr>
            <a:spLocks noChangeArrowheads="1"/>
          </p:cNvSpPr>
          <p:nvPr/>
        </p:nvSpPr>
        <p:spPr bwMode="auto">
          <a:xfrm>
            <a:off x="0" y="-1452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1606" name="Rectangle 6"/>
          <p:cNvSpPr>
            <a:spLocks noChangeArrowheads="1"/>
          </p:cNvSpPr>
          <p:nvPr/>
        </p:nvSpPr>
        <p:spPr bwMode="auto">
          <a:xfrm>
            <a:off x="4346575" y="620713"/>
            <a:ext cx="857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kumimoji="1" lang="ru-RU" sz="14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kumimoji="1" lang="ru-RU" sz="2400" b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281608" name="Picture 8" descr="Рис 10-2"/>
          <p:cNvPicPr>
            <a:picLocks noChangeAspect="1" noChangeArrowheads="1"/>
          </p:cNvPicPr>
          <p:nvPr/>
        </p:nvPicPr>
        <p:blipFill>
          <a:blip r:embed="rId4"/>
          <a:srcRect l="1634" t="20753" r="65421" b="6604"/>
          <a:stretch>
            <a:fillRect/>
          </a:stretch>
        </p:blipFill>
        <p:spPr bwMode="auto">
          <a:xfrm>
            <a:off x="5357818" y="3857628"/>
            <a:ext cx="3457573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1571612"/>
            <a:ext cx="7186612" cy="2827338"/>
            <a:chOff x="703" y="2296"/>
            <a:chExt cx="4527" cy="1781"/>
          </a:xfrm>
        </p:grpSpPr>
        <p:graphicFrame>
          <p:nvGraphicFramePr>
            <p:cNvPr id="281612" name="Object 12"/>
            <p:cNvGraphicFramePr>
              <a:graphicFrameLocks noChangeAspect="1"/>
            </p:cNvGraphicFramePr>
            <p:nvPr/>
          </p:nvGraphicFramePr>
          <p:xfrm>
            <a:off x="1020" y="2823"/>
            <a:ext cx="1270" cy="4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Формула" r:id="rId5" imgW="1320480" imgH="444240" progId="Equation.3">
                    <p:embed/>
                  </p:oleObj>
                </mc:Choice>
                <mc:Fallback>
                  <p:oleObj name="Формула" r:id="rId5" imgW="1320480" imgH="4442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2823"/>
                          <a:ext cx="1270" cy="4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1613" name="Object 13"/>
            <p:cNvGraphicFramePr>
              <a:graphicFrameLocks noChangeAspect="1"/>
            </p:cNvGraphicFramePr>
            <p:nvPr/>
          </p:nvGraphicFramePr>
          <p:xfrm>
            <a:off x="1020" y="3186"/>
            <a:ext cx="1270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Формула" r:id="rId7" imgW="1282700" imgH="444500" progId="Equation.3">
                    <p:embed/>
                  </p:oleObj>
                </mc:Choice>
                <mc:Fallback>
                  <p:oleObj name="Формула" r:id="rId7" imgW="1282700" imgH="4445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3186"/>
                          <a:ext cx="1270" cy="4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1614" name="Rectangle 14"/>
            <p:cNvSpPr>
              <a:spLocks noChangeArrowheads="1"/>
            </p:cNvSpPr>
            <p:nvPr/>
          </p:nvSpPr>
          <p:spPr bwMode="auto">
            <a:xfrm>
              <a:off x="703" y="2296"/>
              <a:ext cx="4527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indent="450850" algn="just"/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</a:t>
              </a:r>
              <a:r>
                <a:rPr kumimoji="1" lang="ru-RU" sz="2000" baseline="-30000" dirty="0" err="1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rPr>
                <a:t>max</a:t>
              </a:r>
              <a:r>
                <a:rPr kumimoji="1" lang="ru-RU" sz="2400" b="0" baseline="-30000" dirty="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 </a:t>
              </a:r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rPr>
                <a:t>- максимальное (наибольшее по модулю) напряжение</a:t>
              </a:r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  <a:sym typeface="Symbol" pitchFamily="18" charset="2"/>
                </a:rPr>
                <a:t>;  </a:t>
              </a:r>
              <a:endParaRPr kumimoji="1" lang="ru-RU" sz="2000" b="0" dirty="0">
                <a:solidFill>
                  <a:srgbClr val="000000"/>
                </a:solidFill>
                <a:latin typeface="Times New Roman" pitchFamily="18" charset="0"/>
                <a:cs typeface="Arial" charset="0"/>
                <a:sym typeface="Symbol" pitchFamily="18" charset="2"/>
              </a:endParaRPr>
            </a:p>
            <a:p>
              <a:pPr indent="450850" algn="just"/>
              <a:r>
                <a:rPr kumimoji="1" lang="ru-RU" sz="1000" b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   </a:t>
              </a:r>
              <a:endParaRPr kumimoji="1" lang="ru-RU" sz="1000" b="0" dirty="0">
                <a:latin typeface="Times New Roman" pitchFamily="18" charset="0"/>
                <a:sym typeface="Symbol" pitchFamily="18" charset="2"/>
              </a:endParaRPr>
            </a:p>
            <a:p>
              <a:pPr indent="450850" algn="just" eaLnBrk="0" hangingPunct="0"/>
              <a:r>
                <a:rPr kumimoji="1" lang="ru-RU" sz="2000" b="0" dirty="0">
                  <a:solidFill>
                    <a:srgbClr val="000000"/>
                  </a:solidFill>
                  <a:latin typeface="Symbol" pitchFamily="18" charset="2"/>
                  <a:cs typeface="Times New Roman" pitchFamily="18" charset="0"/>
                  <a:sym typeface="Symbol" pitchFamily="18" charset="2"/>
                </a:rPr>
                <a:t></a:t>
              </a:r>
              <a:r>
                <a:rPr kumimoji="1" lang="ru-RU" sz="2000" b="0" baseline="-30000" dirty="0" err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min</a:t>
              </a:r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- минимальное (наименьшее по модулю) напряжение; </a:t>
              </a:r>
              <a:endParaRPr kumimoji="1" lang="ru-RU" sz="2000" b="0" dirty="0">
                <a:solidFill>
                  <a:srgbClr val="000000"/>
                </a:solidFill>
                <a:latin typeface="Times New Roman" pitchFamily="18" charset="0"/>
                <a:cs typeface="Arial" charset="0"/>
                <a:sym typeface="Symbol" pitchFamily="18" charset="2"/>
              </a:endParaRPr>
            </a:p>
            <a:p>
              <a:pPr indent="450850" algn="just" eaLnBrk="0" hangingPunct="0"/>
              <a:endParaRPr kumimoji="1" lang="ru-RU" sz="1000" b="0" dirty="0">
                <a:latin typeface="Times New Roman" pitchFamily="18" charset="0"/>
                <a:sym typeface="Symbol" pitchFamily="18" charset="2"/>
              </a:endParaRPr>
            </a:p>
            <a:p>
              <a:pPr indent="450850" algn="just" eaLnBrk="0" hangingPunct="0"/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cs typeface="Arial" charset="0"/>
                  <a:sym typeface="Symbol" pitchFamily="18" charset="2"/>
                </a:rPr>
                <a:t>                                    </a:t>
              </a:r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- среднее напряжение  </a:t>
              </a:r>
            </a:p>
          </p:txBody>
        </p:sp>
        <p:sp>
          <p:nvSpPr>
            <p:cNvPr id="281615" name="Rectangle 15"/>
            <p:cNvSpPr>
              <a:spLocks noChangeArrowheads="1"/>
            </p:cNvSpPr>
            <p:nvPr/>
          </p:nvSpPr>
          <p:spPr bwMode="auto">
            <a:xfrm>
              <a:off x="2077" y="3277"/>
              <a:ext cx="2327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indent="450850" algn="just" eaLnBrk="0" hangingPunct="0"/>
              <a:r>
                <a:rPr kumimoji="1" lang="ru-RU" sz="2000" b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rPr>
                <a:t>- амплитудное  напряжение </a:t>
              </a:r>
            </a:p>
          </p:txBody>
        </p:sp>
        <p:sp>
          <p:nvSpPr>
            <p:cNvPr id="281616" name="Rectangle 16"/>
            <p:cNvSpPr>
              <a:spLocks noChangeArrowheads="1"/>
            </p:cNvSpPr>
            <p:nvPr/>
          </p:nvSpPr>
          <p:spPr bwMode="auto">
            <a:xfrm>
              <a:off x="1655" y="3702"/>
              <a:ext cx="27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kumimoji="1" lang="ru-RU" sz="2000" b="0" dirty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rPr>
                <a:t>- коэффициент асимметрии цикла</a:t>
              </a:r>
              <a:r>
                <a:rPr kumimoji="1" lang="ru-RU" sz="1400" b="0" dirty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Arial" charset="0"/>
                </a:rPr>
                <a:t>  </a:t>
              </a:r>
              <a:endParaRPr kumimoji="1" lang="ru-RU" sz="2400" b="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ial" charset="0"/>
              </a:endParaRPr>
            </a:p>
          </p:txBody>
        </p:sp>
        <p:graphicFrame>
          <p:nvGraphicFramePr>
            <p:cNvPr id="281617" name="Object 17"/>
            <p:cNvGraphicFramePr>
              <a:graphicFrameLocks noChangeAspect="1"/>
            </p:cNvGraphicFramePr>
            <p:nvPr/>
          </p:nvGraphicFramePr>
          <p:xfrm>
            <a:off x="1020" y="3612"/>
            <a:ext cx="635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Формула" r:id="rId9" imgW="672808" imgH="495085" progId="Equation.3">
                    <p:embed/>
                  </p:oleObj>
                </mc:Choice>
                <mc:Fallback>
                  <p:oleObj name="Формула" r:id="rId9" imgW="672808" imgH="495085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3612"/>
                          <a:ext cx="635" cy="46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357158" y="357166"/>
            <a:ext cx="8429684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Характеристики цикла напряжения:</a:t>
            </a: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57158" y="2715077"/>
            <a:ext cx="8286926" cy="2217292"/>
            <a:chOff x="0" y="1153"/>
            <a:chExt cx="5559" cy="1312"/>
          </a:xfrm>
        </p:grpSpPr>
        <p:pic>
          <p:nvPicPr>
            <p:cNvPr id="283651" name="Picture 3" descr="Рис 10-2"/>
            <p:cNvPicPr>
              <a:picLocks noChangeAspect="1" noChangeArrowheads="1"/>
            </p:cNvPicPr>
            <p:nvPr/>
          </p:nvPicPr>
          <p:blipFill>
            <a:blip r:embed="rId3"/>
            <a:srcRect l="1634" t="20753" r="65421" b="6604"/>
            <a:stretch>
              <a:fillRect/>
            </a:stretch>
          </p:blipFill>
          <p:spPr bwMode="auto">
            <a:xfrm>
              <a:off x="0" y="1153"/>
              <a:ext cx="1869" cy="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652" name="Picture 4" descr="Рис 10-2"/>
            <p:cNvPicPr>
              <a:picLocks noChangeAspect="1" noChangeArrowheads="1"/>
            </p:cNvPicPr>
            <p:nvPr/>
          </p:nvPicPr>
          <p:blipFill>
            <a:blip r:embed="rId3"/>
            <a:srcRect l="35414" t="20753" r="32458" b="6604"/>
            <a:stretch>
              <a:fillRect/>
            </a:stretch>
          </p:blipFill>
          <p:spPr bwMode="auto">
            <a:xfrm>
              <a:off x="1917" y="1153"/>
              <a:ext cx="1768" cy="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3653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38" y="1153"/>
              <a:ext cx="1821" cy="1310"/>
            </a:xfrm>
            <a:prstGeom prst="rect">
              <a:avLst/>
            </a:prstGeom>
            <a:noFill/>
          </p:spPr>
        </p:pic>
      </p:grpSp>
      <p:sp>
        <p:nvSpPr>
          <p:cNvPr id="283656" name="Rectangle 8"/>
          <p:cNvSpPr>
            <a:spLocks noChangeArrowheads="1"/>
          </p:cNvSpPr>
          <p:nvPr/>
        </p:nvSpPr>
        <p:spPr bwMode="auto">
          <a:xfrm>
            <a:off x="5929322" y="2000240"/>
            <a:ext cx="285752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kumimoji="1" lang="ru-RU" sz="2800" b="0" dirty="0" err="1">
                <a:latin typeface="Times New Roman" pitchFamily="18" charset="0"/>
              </a:rPr>
              <a:t>ассимметричный</a:t>
            </a:r>
            <a:endParaRPr kumimoji="1" lang="ru-RU" sz="2800" b="0" dirty="0">
              <a:latin typeface="Times New Roman" pitchFamily="18" charset="0"/>
            </a:endParaRPr>
          </a:p>
        </p:txBody>
      </p:sp>
      <p:sp>
        <p:nvSpPr>
          <p:cNvPr id="283657" name="Rectangle 9"/>
          <p:cNvSpPr>
            <a:spLocks noChangeArrowheads="1"/>
          </p:cNvSpPr>
          <p:nvPr/>
        </p:nvSpPr>
        <p:spPr bwMode="auto">
          <a:xfrm>
            <a:off x="3214678" y="2000240"/>
            <a:ext cx="257176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kumimoji="1" lang="ru-RU" sz="2800" b="0" dirty="0">
                <a:latin typeface="Times New Roman" pitchFamily="18" charset="0"/>
              </a:rPr>
              <a:t>пульсационный</a:t>
            </a:r>
          </a:p>
        </p:txBody>
      </p:sp>
      <p:sp>
        <p:nvSpPr>
          <p:cNvPr id="283660" name="Rectangle 12"/>
          <p:cNvSpPr>
            <a:spLocks noChangeArrowheads="1"/>
          </p:cNvSpPr>
          <p:nvPr/>
        </p:nvSpPr>
        <p:spPr bwMode="auto">
          <a:xfrm>
            <a:off x="571472" y="2000240"/>
            <a:ext cx="24876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kumimoji="1" lang="ru-RU" sz="2800" b="0" dirty="0">
                <a:latin typeface="Times New Roman" pitchFamily="18" charset="0"/>
              </a:rPr>
              <a:t>симметричный</a:t>
            </a:r>
            <a:endParaRPr kumimoji="1" lang="ru-RU" sz="2800" dirty="0">
              <a:latin typeface="Times New Roman" pitchFamily="18" charset="0"/>
            </a:endParaRPr>
          </a:p>
        </p:txBody>
      </p:sp>
      <p:sp>
        <p:nvSpPr>
          <p:cNvPr id="283661" name="Rectangle 13"/>
          <p:cNvSpPr>
            <a:spLocks noChangeArrowheads="1"/>
          </p:cNvSpPr>
          <p:nvPr/>
        </p:nvSpPr>
        <p:spPr bwMode="auto">
          <a:xfrm>
            <a:off x="500034" y="4929198"/>
            <a:ext cx="22447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kumimoji="1" lang="ru-RU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baseline="-25000" dirty="0" err="1">
                <a:latin typeface="Times New Roman" pitchFamily="18" charset="0"/>
              </a:rPr>
              <a:t>m</a:t>
            </a:r>
            <a:r>
              <a:rPr kumimoji="1" lang="ru-RU" baseline="-25000" dirty="0">
                <a:latin typeface="Times New Roman" pitchFamily="18" charset="0"/>
              </a:rPr>
              <a:t> 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= 0,</a:t>
            </a:r>
          </a:p>
          <a:p>
            <a:pPr algn="ctr"/>
            <a:r>
              <a:rPr kumimoji="1" lang="ru-RU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i="1" baseline="-25000" dirty="0" err="1">
                <a:latin typeface="Times New Roman" pitchFamily="18" charset="0"/>
              </a:rPr>
              <a:t>а</a:t>
            </a:r>
            <a:r>
              <a:rPr kumimoji="1" lang="ru-RU" dirty="0" err="1">
                <a:latin typeface="Times New Roman" pitchFamily="18" charset="0"/>
                <a:sym typeface="Symbol" pitchFamily="18" charset="2"/>
              </a:rPr>
              <a:t>=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</a:t>
            </a:r>
            <a:r>
              <a:rPr kumimoji="1" lang="ru-RU" baseline="-25000" dirty="0" err="1">
                <a:latin typeface="Times New Roman" pitchFamily="18" charset="0"/>
              </a:rPr>
              <a:t>max</a:t>
            </a:r>
            <a:r>
              <a:rPr kumimoji="1" lang="ru-RU" dirty="0" err="1">
                <a:latin typeface="Times New Roman" pitchFamily="18" charset="0"/>
                <a:sym typeface="Symbol" pitchFamily="18" charset="2"/>
              </a:rPr>
              <a:t>=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ru-RU" dirty="0">
                <a:sym typeface="Symbol" pitchFamily="18" charset="2"/>
              </a:rPr>
              <a:t></a:t>
            </a:r>
            <a:r>
              <a:rPr kumimoji="1" lang="ru-RU" baseline="-25000" dirty="0" err="1">
                <a:latin typeface="Times New Roman" pitchFamily="18" charset="0"/>
                <a:sym typeface="Symbol" pitchFamily="18" charset="2"/>
              </a:rPr>
              <a:t>min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;</a:t>
            </a:r>
          </a:p>
          <a:p>
            <a:pPr algn="ctr"/>
            <a:r>
              <a:rPr kumimoji="1" lang="ru-RU" sz="800" dirty="0">
                <a:latin typeface="Times New Roman" pitchFamily="18" charset="0"/>
                <a:sym typeface="Symbol" pitchFamily="18" charset="2"/>
              </a:rPr>
              <a:t> </a:t>
            </a:r>
            <a:r>
              <a:rPr kumimoji="1" lang="ru-RU" dirty="0" err="1">
                <a:latin typeface="Times New Roman" pitchFamily="18" charset="0"/>
                <a:sym typeface="Symbol" pitchFamily="18" charset="2"/>
              </a:rPr>
              <a:t>r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= -1. </a:t>
            </a:r>
          </a:p>
        </p:txBody>
      </p:sp>
      <p:sp>
        <p:nvSpPr>
          <p:cNvPr id="283662" name="Rectangle 14"/>
          <p:cNvSpPr>
            <a:spLocks noChangeArrowheads="1"/>
          </p:cNvSpPr>
          <p:nvPr/>
        </p:nvSpPr>
        <p:spPr bwMode="auto">
          <a:xfrm>
            <a:off x="6357950" y="4929198"/>
            <a:ext cx="19954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kumimoji="1" lang="ru-RU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baseline="-25000" dirty="0" err="1">
                <a:latin typeface="Times New Roman" pitchFamily="18" charset="0"/>
              </a:rPr>
              <a:t>m</a:t>
            </a:r>
            <a:r>
              <a:rPr kumimoji="1" lang="ru-RU" dirty="0">
                <a:latin typeface="Times New Roman" pitchFamily="18" charset="0"/>
              </a:rPr>
              <a:t> 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≠ 0,</a:t>
            </a:r>
          </a:p>
          <a:p>
            <a:pPr algn="ctr"/>
            <a:r>
              <a:rPr kumimoji="1" lang="ru-RU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baseline="-25000" dirty="0" err="1">
                <a:latin typeface="Times New Roman" pitchFamily="18" charset="0"/>
              </a:rPr>
              <a:t>max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≠ </a:t>
            </a:r>
            <a:r>
              <a:rPr kumimoji="1" lang="ru-RU" dirty="0" err="1">
                <a:latin typeface="Times New Roman" pitchFamily="18" charset="0"/>
                <a:sym typeface="Symbol" pitchFamily="18" charset="2"/>
              </a:rPr>
              <a:t>σ</a:t>
            </a:r>
            <a:r>
              <a:rPr kumimoji="1" lang="ru-RU" baseline="-25000" dirty="0" err="1">
                <a:latin typeface="Times New Roman" pitchFamily="18" charset="0"/>
                <a:sym typeface="Symbol" pitchFamily="18" charset="2"/>
              </a:rPr>
              <a:t>min</a:t>
            </a:r>
            <a:r>
              <a:rPr kumimoji="1" lang="ru-RU" dirty="0" err="1">
                <a:latin typeface="Times New Roman" pitchFamily="18" charset="0"/>
                <a:sym typeface="Symbol" pitchFamily="18" charset="2"/>
              </a:rPr>
              <a:t>;.</a:t>
            </a:r>
            <a:endParaRPr kumimoji="1" lang="ru-RU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83663" name="Rectangle 15"/>
          <p:cNvSpPr>
            <a:spLocks noChangeArrowheads="1"/>
          </p:cNvSpPr>
          <p:nvPr/>
        </p:nvSpPr>
        <p:spPr bwMode="auto">
          <a:xfrm>
            <a:off x="3428992" y="4929198"/>
            <a:ext cx="216217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kumimoji="1" lang="ru-RU" dirty="0" err="1">
                <a:latin typeface="Times New Roman" pitchFamily="18" charset="0"/>
              </a:rPr>
              <a:t>σ</a:t>
            </a:r>
            <a:r>
              <a:rPr kumimoji="1" lang="ru-RU" baseline="-25000" dirty="0" err="1">
                <a:latin typeface="Times New Roman" pitchFamily="18" charset="0"/>
              </a:rPr>
              <a:t>min</a:t>
            </a:r>
            <a:r>
              <a:rPr kumimoji="1" lang="ru-RU" dirty="0" err="1">
                <a:latin typeface="Times New Roman" pitchFamily="18" charset="0"/>
              </a:rPr>
              <a:t>=0;</a:t>
            </a:r>
            <a:r>
              <a:rPr kumimoji="1" lang="ru-RU" dirty="0">
                <a:latin typeface="Times New Roman" pitchFamily="18" charset="0"/>
              </a:rPr>
              <a:t> </a:t>
            </a:r>
          </a:p>
          <a:p>
            <a:pPr algn="ctr"/>
            <a:r>
              <a:rPr kumimoji="1" lang="ru-RU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baseline="-25000" dirty="0" err="1">
                <a:latin typeface="Times New Roman" pitchFamily="18" charset="0"/>
              </a:rPr>
              <a:t>m</a:t>
            </a:r>
            <a:r>
              <a:rPr kumimoji="1" lang="ru-RU" dirty="0">
                <a:latin typeface="Times New Roman" pitchFamily="18" charset="0"/>
              </a:rPr>
              <a:t> 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= </a:t>
            </a:r>
            <a:r>
              <a:rPr kumimoji="1" lang="ru-RU" i="1" baseline="-25000" dirty="0">
                <a:latin typeface="Times New Roman" pitchFamily="18" charset="0"/>
              </a:rPr>
              <a:t>а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= </a:t>
            </a:r>
            <a:r>
              <a:rPr kumimoji="1" lang="ru-RU" baseline="-25000" dirty="0" err="1">
                <a:latin typeface="Times New Roman" pitchFamily="18" charset="0"/>
              </a:rPr>
              <a:t>max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/2; </a:t>
            </a:r>
          </a:p>
          <a:p>
            <a:pPr algn="ctr"/>
            <a:r>
              <a:rPr kumimoji="1" lang="ru-RU" dirty="0" err="1">
                <a:latin typeface="Times New Roman" pitchFamily="18" charset="0"/>
                <a:sym typeface="Symbol" pitchFamily="18" charset="2"/>
              </a:rPr>
              <a:t>r</a:t>
            </a:r>
            <a:r>
              <a:rPr kumimoji="1" lang="ru-RU" dirty="0">
                <a:latin typeface="Times New Roman" pitchFamily="18" charset="0"/>
                <a:sym typeface="Symbol" pitchFamily="18" charset="2"/>
              </a:rPr>
              <a:t> = 0. </a:t>
            </a:r>
          </a:p>
        </p:txBody>
      </p:sp>
      <p:sp>
        <p:nvSpPr>
          <p:cNvPr id="283664" name="Rectangle 16"/>
          <p:cNvSpPr>
            <a:spLocks noChangeArrowheads="1"/>
          </p:cNvSpPr>
          <p:nvPr/>
        </p:nvSpPr>
        <p:spPr bwMode="auto">
          <a:xfrm>
            <a:off x="500034" y="5857892"/>
            <a:ext cx="25908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kumimoji="1" lang="ru-RU" b="0" dirty="0">
                <a:solidFill>
                  <a:srgbClr val="FF0000"/>
                </a:solidFill>
              </a:rPr>
              <a:t>наиболее опасный</a:t>
            </a:r>
            <a:r>
              <a:rPr kumimoji="1" lang="ru-RU" dirty="0"/>
              <a:t> </a:t>
            </a: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0034" y="21429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Циклы </a:t>
            </a:r>
            <a:r>
              <a:rPr lang="ru-RU" dirty="0" err="1" smtClean="0"/>
              <a:t>нагружения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57158" y="2714620"/>
            <a:ext cx="5643602" cy="3571900"/>
            <a:chOff x="204" y="1706"/>
            <a:chExt cx="3810" cy="2314"/>
          </a:xfrm>
        </p:grpSpPr>
        <p:pic>
          <p:nvPicPr>
            <p:cNvPr id="285702" name="Picture 6" descr="Рис 10-3"/>
            <p:cNvPicPr>
              <a:picLocks noChangeAspect="1" noChangeArrowheads="1"/>
            </p:cNvPicPr>
            <p:nvPr/>
          </p:nvPicPr>
          <p:blipFill>
            <a:blip r:embed="rId2"/>
            <a:srcRect b="10938"/>
            <a:stretch>
              <a:fillRect/>
            </a:stretch>
          </p:blipFill>
          <p:spPr bwMode="auto">
            <a:xfrm>
              <a:off x="204" y="1706"/>
              <a:ext cx="3810" cy="2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5703" name="Rectangle 7"/>
            <p:cNvSpPr>
              <a:spLocks noChangeArrowheads="1"/>
            </p:cNvSpPr>
            <p:nvPr/>
          </p:nvSpPr>
          <p:spPr bwMode="auto">
            <a:xfrm>
              <a:off x="249" y="3203"/>
              <a:ext cx="363" cy="2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5704" name="Line 8"/>
            <p:cNvSpPr>
              <a:spLocks noChangeShapeType="1"/>
            </p:cNvSpPr>
            <p:nvPr/>
          </p:nvSpPr>
          <p:spPr bwMode="auto">
            <a:xfrm>
              <a:off x="657" y="3339"/>
              <a:ext cx="2404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5705" name="Line 9"/>
            <p:cNvSpPr>
              <a:spLocks noChangeShapeType="1"/>
            </p:cNvSpPr>
            <p:nvPr/>
          </p:nvSpPr>
          <p:spPr bwMode="auto">
            <a:xfrm flipV="1">
              <a:off x="3061" y="3339"/>
              <a:ext cx="0" cy="3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5706" name="Rectangle 10"/>
            <p:cNvSpPr>
              <a:spLocks noChangeArrowheads="1"/>
            </p:cNvSpPr>
            <p:nvPr/>
          </p:nvSpPr>
          <p:spPr bwMode="auto">
            <a:xfrm>
              <a:off x="2744" y="3702"/>
              <a:ext cx="635" cy="318"/>
            </a:xfrm>
            <a:prstGeom prst="rect">
              <a:avLst/>
            </a:prstGeom>
            <a:solidFill>
              <a:srgbClr val="009900">
                <a:alpha val="2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5707" name="Rectangle 11"/>
            <p:cNvSpPr>
              <a:spLocks noChangeArrowheads="1"/>
            </p:cNvSpPr>
            <p:nvPr/>
          </p:nvSpPr>
          <p:spPr bwMode="auto">
            <a:xfrm>
              <a:off x="2744" y="2523"/>
              <a:ext cx="1201" cy="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kumimoji="1" lang="ru-RU" i="1">
                  <a:solidFill>
                    <a:srgbClr val="009900"/>
                  </a:solidFill>
                </a:rPr>
                <a:t>база</a:t>
              </a:r>
            </a:p>
            <a:p>
              <a:pPr algn="ctr"/>
              <a:r>
                <a:rPr kumimoji="1" lang="ru-RU" i="1">
                  <a:solidFill>
                    <a:srgbClr val="009900"/>
                  </a:solidFill>
                </a:rPr>
                <a:t> испытаний</a:t>
              </a:r>
              <a:r>
                <a:rPr kumimoji="1" lang="ru-RU">
                  <a:solidFill>
                    <a:srgbClr val="009900"/>
                  </a:solidFill>
                </a:rPr>
                <a:t> </a:t>
              </a:r>
            </a:p>
          </p:txBody>
        </p:sp>
        <p:sp>
          <p:nvSpPr>
            <p:cNvPr id="285708" name="Line 12"/>
            <p:cNvSpPr>
              <a:spLocks noChangeShapeType="1"/>
            </p:cNvSpPr>
            <p:nvPr/>
          </p:nvSpPr>
          <p:spPr bwMode="auto">
            <a:xfrm flipH="1">
              <a:off x="3152" y="2976"/>
              <a:ext cx="681" cy="6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5709" name="Line 13"/>
            <p:cNvSpPr>
              <a:spLocks noChangeShapeType="1"/>
            </p:cNvSpPr>
            <p:nvPr/>
          </p:nvSpPr>
          <p:spPr bwMode="auto">
            <a:xfrm flipH="1">
              <a:off x="2925" y="2976"/>
              <a:ext cx="908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5710" name="Rectangle 14"/>
            <p:cNvSpPr>
              <a:spLocks noChangeArrowheads="1"/>
            </p:cNvSpPr>
            <p:nvPr/>
          </p:nvSpPr>
          <p:spPr bwMode="auto">
            <a:xfrm>
              <a:off x="1610" y="1769"/>
              <a:ext cx="175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kumimoji="1" lang="ru-RU" sz="24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Предел </a:t>
              </a:r>
            </a:p>
            <a:p>
              <a:r>
                <a:rPr kumimoji="1" lang="ru-RU" sz="2400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выносливости</a:t>
              </a:r>
              <a:r>
                <a:rPr kumimoji="1" lang="ru-RU" sz="2400" dirty="0">
                  <a:solidFill>
                    <a:srgbClr val="FF0000"/>
                  </a:solidFill>
                </a:rPr>
                <a:t>   </a:t>
              </a:r>
            </a:p>
          </p:txBody>
        </p:sp>
        <p:sp>
          <p:nvSpPr>
            <p:cNvPr id="285711" name="Line 15"/>
            <p:cNvSpPr>
              <a:spLocks noChangeShapeType="1"/>
            </p:cNvSpPr>
            <p:nvPr/>
          </p:nvSpPr>
          <p:spPr bwMode="auto">
            <a:xfrm flipH="1">
              <a:off x="657" y="2251"/>
              <a:ext cx="998" cy="90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5712" name="Line 16"/>
            <p:cNvSpPr>
              <a:spLocks noChangeShapeType="1"/>
            </p:cNvSpPr>
            <p:nvPr/>
          </p:nvSpPr>
          <p:spPr bwMode="auto">
            <a:xfrm flipH="1">
              <a:off x="1655" y="2251"/>
              <a:ext cx="11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5713" name="Rectangle 17"/>
          <p:cNvSpPr>
            <a:spLocks noChangeArrowheads="1"/>
          </p:cNvSpPr>
          <p:nvPr/>
        </p:nvSpPr>
        <p:spPr bwMode="auto">
          <a:xfrm>
            <a:off x="6000760" y="3143248"/>
            <a:ext cx="2843212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kumimoji="1" lang="ru-RU" sz="2000" b="0" dirty="0"/>
              <a:t>для сталей:</a:t>
            </a:r>
          </a:p>
          <a:p>
            <a:pPr algn="ctr"/>
            <a:r>
              <a:rPr kumimoji="1" lang="ru-RU" sz="1000" b="0" dirty="0"/>
              <a:t> </a:t>
            </a:r>
            <a:r>
              <a:rPr kumimoji="1" lang="ru-RU" sz="2800" b="1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sz="2800" b="1" baseline="-25000" dirty="0">
                <a:latin typeface="Times New Roman" pitchFamily="18" charset="0"/>
              </a:rPr>
              <a:t>-1</a:t>
            </a:r>
            <a:r>
              <a:rPr kumimoji="1" lang="ru-RU" sz="2000" b="1" dirty="0">
                <a:sym typeface="Symbol" pitchFamily="18" charset="2"/>
              </a:rPr>
              <a:t></a:t>
            </a:r>
            <a:r>
              <a:rPr kumimoji="1" lang="ru-RU" sz="2400" b="1" dirty="0">
                <a:latin typeface="Times New Roman" pitchFamily="18" charset="0"/>
              </a:rPr>
              <a:t> (0,4...0,5) </a:t>
            </a:r>
            <a:r>
              <a:rPr kumimoji="1" lang="ru-RU" sz="2800" b="1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sz="2800" b="1" baseline="-25000" dirty="0">
                <a:latin typeface="Times New Roman" pitchFamily="18" charset="0"/>
              </a:rPr>
              <a:t>В</a:t>
            </a:r>
            <a:r>
              <a:rPr kumimoji="1" lang="ru-RU" sz="2000" dirty="0">
                <a:sym typeface="Symbol" pitchFamily="18" charset="2"/>
              </a:rPr>
              <a:t>,</a:t>
            </a:r>
          </a:p>
          <a:p>
            <a:pPr algn="ctr"/>
            <a:endParaRPr kumimoji="1" lang="ru-RU" sz="2000" b="0" dirty="0">
              <a:sym typeface="Symbol" pitchFamily="18" charset="2"/>
            </a:endParaRPr>
          </a:p>
          <a:p>
            <a:pPr algn="ctr"/>
            <a:r>
              <a:rPr kumimoji="1" lang="ru-RU" sz="2000" b="0" dirty="0">
                <a:sym typeface="Symbol" pitchFamily="18" charset="2"/>
              </a:rPr>
              <a:t> </a:t>
            </a:r>
          </a:p>
          <a:p>
            <a:pPr algn="ctr"/>
            <a:r>
              <a:rPr kumimoji="1" lang="ru-RU" sz="2000" b="0" dirty="0">
                <a:sym typeface="Symbol" pitchFamily="18" charset="2"/>
              </a:rPr>
              <a:t>для цветных металлов:</a:t>
            </a:r>
          </a:p>
          <a:p>
            <a:pPr algn="ctr"/>
            <a:r>
              <a:rPr kumimoji="1" lang="ru-RU" sz="2400" b="0" dirty="0">
                <a:sym typeface="Symbol" pitchFamily="18" charset="2"/>
              </a:rPr>
              <a:t> </a:t>
            </a:r>
            <a:r>
              <a:rPr kumimoji="1" lang="ru-RU" sz="2800" b="1" dirty="0">
                <a:sym typeface="Symbol" pitchFamily="18" charset="2"/>
              </a:rPr>
              <a:t></a:t>
            </a:r>
            <a:r>
              <a:rPr kumimoji="1" lang="ru-RU" sz="2800" b="1" baseline="-25000" dirty="0"/>
              <a:t>-1</a:t>
            </a:r>
            <a:r>
              <a:rPr kumimoji="1" lang="ru-RU" sz="2000" b="1" dirty="0">
                <a:sym typeface="Symbol" pitchFamily="18" charset="2"/>
              </a:rPr>
              <a:t></a:t>
            </a:r>
            <a:r>
              <a:rPr kumimoji="1" lang="ru-RU" sz="2000" b="1" dirty="0"/>
              <a:t> </a:t>
            </a:r>
            <a:r>
              <a:rPr kumimoji="1" lang="ru-RU" sz="2400" b="1" dirty="0">
                <a:latin typeface="Times New Roman" pitchFamily="18" charset="0"/>
              </a:rPr>
              <a:t>(0,25...0,5) </a:t>
            </a:r>
            <a:r>
              <a:rPr kumimoji="1" lang="ru-RU" sz="2800" b="1" dirty="0">
                <a:latin typeface="Times New Roman" pitchFamily="18" charset="0"/>
                <a:sym typeface="Symbol" pitchFamily="18" charset="2"/>
              </a:rPr>
              <a:t></a:t>
            </a:r>
            <a:r>
              <a:rPr kumimoji="1" lang="ru-RU" sz="2800" b="1" baseline="-25000" dirty="0">
                <a:latin typeface="Times New Roman" pitchFamily="18" charset="0"/>
              </a:rPr>
              <a:t>В</a:t>
            </a:r>
            <a:r>
              <a:rPr kumimoji="1" lang="ru-RU" sz="2400" b="1" baseline="-25000" dirty="0">
                <a:latin typeface="Times New Roman" pitchFamily="18" charset="0"/>
                <a:sym typeface="Symbol" pitchFamily="18" charset="2"/>
              </a:rPr>
              <a:t> </a:t>
            </a: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0" y="571480"/>
            <a:ext cx="8858280" cy="135732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Кривая усталости при симметричном цикле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429264"/>
            <a:ext cx="8183880" cy="1051560"/>
          </a:xfrm>
        </p:spPr>
        <p:txBody>
          <a:bodyPr/>
          <a:lstStyle/>
          <a:p>
            <a:r>
              <a:rPr lang="ru-RU" dirty="0" smtClean="0"/>
              <a:t>Классификация стали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30352"/>
            <a:ext cx="8186766" cy="48274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Сталь</a:t>
            </a:r>
            <a:r>
              <a:rPr lang="ru-RU" dirty="0" smtClean="0"/>
              <a:t> </a:t>
            </a:r>
            <a:r>
              <a:rPr lang="ru-RU" sz="2400" dirty="0" smtClean="0"/>
              <a:t>это сплав железа с углеродом, где содержание углерода не превышает 2,14%</a:t>
            </a:r>
          </a:p>
          <a:p>
            <a:r>
              <a:rPr lang="ru-RU" b="1" i="1" dirty="0" smtClean="0"/>
              <a:t>Углеродистые стали</a:t>
            </a:r>
            <a:r>
              <a:rPr lang="ru-RU" i="1" dirty="0" smtClean="0"/>
              <a:t>- </a:t>
            </a:r>
            <a:r>
              <a:rPr lang="ru-RU" sz="2400" dirty="0" smtClean="0"/>
              <a:t>свойства зависят в основном от содержания углерода: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i="1" dirty="0" smtClean="0"/>
              <a:t>низкоуглеродистые</a:t>
            </a:r>
            <a:r>
              <a:rPr lang="ru-RU" dirty="0" smtClean="0"/>
              <a:t> (менее 0,25% С),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i="1" dirty="0" smtClean="0"/>
              <a:t>среднеуглеродистые </a:t>
            </a:r>
            <a:r>
              <a:rPr lang="ru-RU" dirty="0" smtClean="0"/>
              <a:t>(от0,25% до 0,6%С),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i="1" dirty="0" smtClean="0"/>
              <a:t>высокоуглеродистые</a:t>
            </a:r>
            <a:r>
              <a:rPr lang="ru-RU" dirty="0" smtClean="0"/>
              <a:t> (более 0,6%С)</a:t>
            </a:r>
          </a:p>
          <a:p>
            <a:r>
              <a:rPr lang="ru-RU" b="1" i="1" dirty="0" smtClean="0"/>
              <a:t>Легированные стали </a:t>
            </a:r>
            <a:r>
              <a:rPr lang="ru-RU" dirty="0" smtClean="0"/>
              <a:t>– содержат специально вводимые элементы, изменяющие свойства стали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Самодельные - Самодельны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728667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183880" cy="1051560"/>
          </a:xfrm>
        </p:spPr>
        <p:txBody>
          <a:bodyPr/>
          <a:lstStyle/>
          <a:p>
            <a:r>
              <a:rPr lang="ru-RU" dirty="0" smtClean="0"/>
              <a:t>Исследуемый образец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28596" y="530352"/>
            <a:ext cx="8258204" cy="1898516"/>
          </a:xfrm>
        </p:spPr>
        <p:txBody>
          <a:bodyPr/>
          <a:lstStyle/>
          <a:p>
            <a:r>
              <a:rPr lang="ru-RU" sz="3600" dirty="0" smtClean="0"/>
              <a:t>Сталь </a:t>
            </a:r>
            <a:r>
              <a:rPr lang="ru-RU" dirty="0" smtClean="0"/>
              <a:t>40- качественная среднеуглеродистая сталь, содержание углерода 0,4%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183880" cy="1051560"/>
          </a:xfrm>
        </p:spPr>
        <p:txBody>
          <a:bodyPr/>
          <a:lstStyle/>
          <a:p>
            <a:r>
              <a:rPr lang="ru-RU" dirty="0" smtClean="0"/>
              <a:t>Ход исследования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30352"/>
            <a:ext cx="8147248" cy="5274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На основе изучения научной и справочной литературы по материаловедению и сопротивлению материалов, мы составили сравнительную характеристику прочности исследуемых образцов при различных видах </a:t>
            </a:r>
            <a:r>
              <a:rPr lang="ru-RU" sz="3600" dirty="0" err="1" smtClean="0"/>
              <a:t>нагружения</a:t>
            </a:r>
            <a:r>
              <a:rPr lang="ru-RU" sz="3600" dirty="0" smtClean="0"/>
              <a:t>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41639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22690737"/>
              </p:ext>
            </p:extLst>
          </p:nvPr>
        </p:nvGraphicFramePr>
        <p:xfrm>
          <a:off x="395536" y="476672"/>
          <a:ext cx="828092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183880" cy="1051560"/>
          </a:xfrm>
        </p:spPr>
        <p:txBody>
          <a:bodyPr>
            <a:normAutofit/>
          </a:bodyPr>
          <a:lstStyle/>
          <a:p>
            <a:r>
              <a:rPr lang="ru-RU" dirty="0" smtClean="0"/>
              <a:t>Результат проекта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40189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Таким образом мы доказали гипотезу проекта</a:t>
            </a:r>
            <a:r>
              <a:rPr lang="ru-RU" dirty="0"/>
              <a:t>.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b="1" dirty="0"/>
              <a:t>О</a:t>
            </a:r>
            <a:r>
              <a:rPr lang="ru-RU" b="1" dirty="0" smtClean="0"/>
              <a:t>бразцы из стали 40 разрушились быстрее при циклических </a:t>
            </a:r>
            <a:r>
              <a:rPr lang="ru-RU" b="1" dirty="0" err="1" smtClean="0"/>
              <a:t>нагружениях</a:t>
            </a:r>
            <a:r>
              <a:rPr lang="ru-RU" b="1" dirty="0" smtClean="0"/>
              <a:t>, чем при статических.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417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572008"/>
            <a:ext cx="7858180" cy="135729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1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rPr>
              <a:t>Источники</a:t>
            </a:r>
            <a:endParaRPr lang="ru-RU" sz="4800" dirty="0">
              <a:solidFill>
                <a:schemeClr val="accent1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500034" y="500042"/>
            <a:ext cx="8152190" cy="3759116"/>
          </a:xfrm>
        </p:spPr>
        <p:txBody>
          <a:bodyPr>
            <a:normAutofit fontScale="92500"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spc="100" dirty="0" smtClean="0">
                <a:solidFill>
                  <a:schemeClr val="accent1"/>
                </a:solidFill>
              </a:rPr>
              <a:t>Александров, А. В. </a:t>
            </a:r>
            <a:r>
              <a:rPr lang="ru-RU" sz="2000" spc="100" dirty="0" smtClean="0">
                <a:solidFill>
                  <a:schemeClr val="tx2"/>
                </a:solidFill>
              </a:rPr>
              <a:t>Сопротивление материалов : учеб. для вузов / А. В. Александров, В. Д. Потапов, Б. П. Державин.2005. – 560 с.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spc="100" dirty="0" err="1" smtClean="0">
                <a:solidFill>
                  <a:schemeClr val="accent1"/>
                </a:solidFill>
              </a:rPr>
              <a:t>Саргсян</a:t>
            </a:r>
            <a:r>
              <a:rPr lang="ru-RU" sz="2000" b="1" spc="100" dirty="0" smtClean="0">
                <a:solidFill>
                  <a:schemeClr val="accent1"/>
                </a:solidFill>
              </a:rPr>
              <a:t>, А. Е</a:t>
            </a:r>
            <a:r>
              <a:rPr lang="ru-RU" sz="2000" b="1" spc="100" dirty="0" smtClean="0">
                <a:solidFill>
                  <a:srgbClr val="002060"/>
                </a:solidFill>
              </a:rPr>
              <a:t>. </a:t>
            </a:r>
            <a:r>
              <a:rPr lang="ru-RU" sz="2000" spc="100" dirty="0" smtClean="0">
                <a:solidFill>
                  <a:schemeClr val="tx2"/>
                </a:solidFill>
              </a:rPr>
              <a:t>Сопротивление материалов, теории упругости и пластичности. Основы теории с примерами расчета : учеб. для вузов / </a:t>
            </a:r>
            <a:br>
              <a:rPr lang="ru-RU" sz="2000" spc="100" dirty="0" smtClean="0">
                <a:solidFill>
                  <a:schemeClr val="tx2"/>
                </a:solidFill>
              </a:rPr>
            </a:br>
            <a:r>
              <a:rPr lang="ru-RU" sz="2000" spc="100" dirty="0" smtClean="0">
                <a:solidFill>
                  <a:schemeClr val="tx2"/>
                </a:solidFill>
              </a:rPr>
              <a:t>А. Е. Саргсян.2000. – 286 с.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spc="100" dirty="0" smtClean="0">
                <a:solidFill>
                  <a:schemeClr val="accent1"/>
                </a:solidFill>
              </a:rPr>
              <a:t>Писаренко, Г. С. </a:t>
            </a:r>
            <a:r>
              <a:rPr lang="ru-RU" sz="2000" spc="100" dirty="0" smtClean="0">
                <a:solidFill>
                  <a:schemeClr val="tx2"/>
                </a:solidFill>
              </a:rPr>
              <a:t>Справочник по сопротивлению материалов : справ. / Г. С. Писаренко, А. П. Яковлев, В. В. Матвеев.2008. – 736 с.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spc="100" dirty="0" err="1" smtClean="0">
                <a:solidFill>
                  <a:schemeClr val="accent1"/>
                </a:solidFill>
              </a:rPr>
              <a:t>Любошиц</a:t>
            </a:r>
            <a:r>
              <a:rPr lang="ru-RU" sz="2000" b="1" spc="100" dirty="0" smtClean="0">
                <a:solidFill>
                  <a:schemeClr val="accent1"/>
                </a:solidFill>
              </a:rPr>
              <a:t>, М. И. </a:t>
            </a:r>
            <a:r>
              <a:rPr lang="ru-RU" sz="2000" spc="100" dirty="0" smtClean="0">
                <a:solidFill>
                  <a:schemeClr val="tx2"/>
                </a:solidFill>
              </a:rPr>
              <a:t>Справочник по сопротивлению материалов : справ. / М. И. </a:t>
            </a:r>
            <a:r>
              <a:rPr lang="ru-RU" sz="2000" spc="100" dirty="0" err="1" smtClean="0">
                <a:solidFill>
                  <a:schemeClr val="tx2"/>
                </a:solidFill>
              </a:rPr>
              <a:t>Любошиц</a:t>
            </a:r>
            <a:r>
              <a:rPr lang="ru-RU" sz="2000" spc="100" dirty="0" smtClean="0">
                <a:solidFill>
                  <a:schemeClr val="tx2"/>
                </a:solidFill>
              </a:rPr>
              <a:t>, Г. М. Ицкович.2009. – 464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57158" y="571480"/>
            <a:ext cx="8329642" cy="5463560"/>
          </a:xfrm>
        </p:spPr>
        <p:txBody>
          <a:bodyPr>
            <a:normAutofit/>
          </a:bodyPr>
          <a:lstStyle/>
          <a:p>
            <a:r>
              <a:rPr lang="ru-RU" sz="9600" dirty="0" smtClean="0"/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462</TotalTime>
  <Words>560</Words>
  <Application>Microsoft Office PowerPoint</Application>
  <PresentationFormat>Экран (4:3)</PresentationFormat>
  <Paragraphs>90</Paragraphs>
  <Slides>16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Аспект</vt:lpstr>
      <vt:lpstr>Формула</vt:lpstr>
      <vt:lpstr>Тема:«Влияние переменных напряжений на прочность конструкций»</vt:lpstr>
      <vt:lpstr>Цель и Задачи:</vt:lpstr>
      <vt:lpstr>Гипотеза проекта</vt:lpstr>
      <vt:lpstr>Основные определения и понятия </vt:lpstr>
      <vt:lpstr>Усталость - процесс постепенного накопления повреждений в материале под действием переменных напряжений, приводящий к изменению его свойств, образованию трещин, их развитию и разрушению. </vt:lpstr>
      <vt:lpstr>Усталость</vt:lpstr>
      <vt:lpstr>Характеристики цикла напряжения:</vt:lpstr>
      <vt:lpstr>Циклы нагружения:</vt:lpstr>
      <vt:lpstr>Кривая усталости при симметричном цикле</vt:lpstr>
      <vt:lpstr>Классификация стали</vt:lpstr>
      <vt:lpstr>Исследуемый образец</vt:lpstr>
      <vt:lpstr>Ход исследования </vt:lpstr>
      <vt:lpstr>Результат проекта </vt:lpstr>
      <vt:lpstr>Вывод</vt:lpstr>
      <vt:lpstr>Источники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переменных напряжений на прочность конструкций</dc:title>
  <dc:creator>Evgeniy</dc:creator>
  <cp:lastModifiedBy>usr</cp:lastModifiedBy>
  <cp:revision>47</cp:revision>
  <dcterms:created xsi:type="dcterms:W3CDTF">2016-04-11T18:02:39Z</dcterms:created>
  <dcterms:modified xsi:type="dcterms:W3CDTF">2018-05-15T07:06:03Z</dcterms:modified>
</cp:coreProperties>
</file>