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3"/>
  </p:notesMasterIdLst>
  <p:sldIdLst>
    <p:sldId id="257" r:id="rId2"/>
    <p:sldId id="256" r:id="rId3"/>
    <p:sldId id="303" r:id="rId4"/>
    <p:sldId id="302" r:id="rId5"/>
    <p:sldId id="304" r:id="rId6"/>
    <p:sldId id="305" r:id="rId7"/>
    <p:sldId id="306" r:id="rId8"/>
    <p:sldId id="307" r:id="rId9"/>
    <p:sldId id="259" r:id="rId10"/>
    <p:sldId id="258" r:id="rId11"/>
    <p:sldId id="260" r:id="rId12"/>
    <p:sldId id="261" r:id="rId13"/>
    <p:sldId id="263" r:id="rId14"/>
    <p:sldId id="314" r:id="rId15"/>
    <p:sldId id="315" r:id="rId16"/>
    <p:sldId id="264" r:id="rId17"/>
    <p:sldId id="268" r:id="rId18"/>
    <p:sldId id="269" r:id="rId19"/>
    <p:sldId id="270" r:id="rId20"/>
    <p:sldId id="279" r:id="rId21"/>
    <p:sldId id="271" r:id="rId22"/>
    <p:sldId id="272" r:id="rId23"/>
    <p:sldId id="308" r:id="rId24"/>
    <p:sldId id="313" r:id="rId25"/>
    <p:sldId id="309" r:id="rId26"/>
    <p:sldId id="310" r:id="rId27"/>
    <p:sldId id="280" r:id="rId28"/>
    <p:sldId id="273" r:id="rId29"/>
    <p:sldId id="295" r:id="rId30"/>
    <p:sldId id="293" r:id="rId31"/>
    <p:sldId id="282" r:id="rId32"/>
    <p:sldId id="283" r:id="rId33"/>
    <p:sldId id="284" r:id="rId34"/>
    <p:sldId id="285" r:id="rId35"/>
    <p:sldId id="311" r:id="rId36"/>
    <p:sldId id="294" r:id="rId37"/>
    <p:sldId id="312" r:id="rId38"/>
    <p:sldId id="287" r:id="rId39"/>
    <p:sldId id="289" r:id="rId40"/>
    <p:sldId id="298" r:id="rId41"/>
    <p:sldId id="288" r:id="rId4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8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7CC1CE-CD1C-4B2F-B53F-3856A4D83310}" type="datetimeFigureOut">
              <a:rPr lang="ru-RU" smtClean="0"/>
              <a:pPr/>
              <a:t>15.03.2012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0D4E1-6E8B-4A0B-A21F-164259FC2C1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1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0D4E1-6E8B-4A0B-A21F-164259FC2C1A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15.03.2012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15.03.2012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15.03.2012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15.03.2012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15.03.2012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15.03.2012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15.03.2012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15.03.2012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15.03.2012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15.03.2012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15.03.2012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15.03.2012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 smtClean="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1" fontAlgn="base" hangingPunct="1">
        <a:spcBef>
          <a:spcPct val="20000"/>
        </a:spcBef>
        <a:spcAft>
          <a:spcPct val="0"/>
        </a:spcAft>
        <a:buClr>
          <a:srgbClr val="FEB80A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1" fontAlgn="base" hangingPunct="1">
        <a:spcBef>
          <a:spcPct val="20000"/>
        </a:spcBef>
        <a:spcAft>
          <a:spcPct val="0"/>
        </a:spcAft>
        <a:buClr>
          <a:srgbClr val="FEB80A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1" fontAlgn="base" hangingPunct="1">
        <a:spcBef>
          <a:spcPct val="20000"/>
        </a:spcBef>
        <a:spcAft>
          <a:spcPct val="0"/>
        </a:spcAft>
        <a:buClr>
          <a:srgbClr val="00ADDC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kinder-content.ucoz.ru/_ld/0/s28271130.jpg" TargetMode="Externa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images.izvestia.ru/21444.jpg" TargetMode="Externa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kmrz.ru/catimg/72/72345.jpg" TargetMode="External"/><Relationship Id="rId13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0.jpeg"/><Relationship Id="rId12" Type="http://schemas.openxmlformats.org/officeDocument/2006/relationships/hyperlink" Target="http://www.fimka.net/_ld/13/50994.jpg" TargetMode="External"/><Relationship Id="rId2" Type="http://schemas.openxmlformats.org/officeDocument/2006/relationships/hyperlink" Target="http://www.ruslania.com/pictures/big/9785170435913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har.ru/books/p190520.jpg" TargetMode="External"/><Relationship Id="rId11" Type="http://schemas.openxmlformats.org/officeDocument/2006/relationships/image" Target="../media/image12.jpeg"/><Relationship Id="rId5" Type="http://schemas.openxmlformats.org/officeDocument/2006/relationships/image" Target="../media/image9.jpeg"/><Relationship Id="rId10" Type="http://schemas.openxmlformats.org/officeDocument/2006/relationships/hyperlink" Target="http://forums.drom.ru/attachment.php?attachmentid=224300&amp;stc=1&amp;d=1213914883" TargetMode="External"/><Relationship Id="rId4" Type="http://schemas.openxmlformats.org/officeDocument/2006/relationships/hyperlink" Target="http://www.kmrz.ru/catimg/75/75051.jpg" TargetMode="External"/><Relationship Id="rId9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uslania.com/pictures/big/9785170435913.jpg" TargetMode="External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gif"/><Relationship Id="rId7" Type="http://schemas.openxmlformats.org/officeDocument/2006/relationships/image" Target="../media/image2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6" Type="http://schemas.openxmlformats.org/officeDocument/2006/relationships/image" Target="../media/image19.gif"/><Relationship Id="rId5" Type="http://schemas.openxmlformats.org/officeDocument/2006/relationships/image" Target="../media/image18.gif"/><Relationship Id="rId10" Type="http://schemas.openxmlformats.org/officeDocument/2006/relationships/slide" Target="slide22.xml"/><Relationship Id="rId4" Type="http://schemas.openxmlformats.org/officeDocument/2006/relationships/image" Target="../media/image17.jpeg"/><Relationship Id="rId9" Type="http://schemas.openxmlformats.org/officeDocument/2006/relationships/image" Target="../media/image22.gi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://photo.isurgut.ru/Images/Works/11.2005/cheburan.jpg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610600" cy="1771650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000066"/>
                </a:solidFill>
                <a:latin typeface="Comic Sans MS" pitchFamily="66" charset="0"/>
              </a:rPr>
              <a:t>Литературное чтение</a:t>
            </a:r>
            <a:endParaRPr lang="ru-RU" sz="6000" b="1" dirty="0">
              <a:solidFill>
                <a:srgbClr val="000066"/>
              </a:solidFill>
              <a:latin typeface="Comic Sans MS" pitchFamily="66" charset="0"/>
            </a:endParaRPr>
          </a:p>
        </p:txBody>
      </p:sp>
      <p:sp>
        <p:nvSpPr>
          <p:cNvPr id="91143" name="Rectangle 7"/>
          <p:cNvSpPr>
            <a:spLocks noGrp="1" noChangeArrowheads="1"/>
          </p:cNvSpPr>
          <p:nvPr>
            <p:ph sz="half" idx="2"/>
          </p:nvPr>
        </p:nvSpPr>
        <p:spPr>
          <a:xfrm>
            <a:off x="395536" y="2401888"/>
            <a:ext cx="5256584" cy="3403376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ru-RU" sz="2000" b="1" dirty="0">
              <a:latin typeface="Comic Sans MS" pitchFamily="66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ru-RU" sz="3200" b="1" dirty="0" smtClean="0">
                <a:solidFill>
                  <a:srgbClr val="FF0000"/>
                </a:solidFill>
                <a:latin typeface="Comic Sans MS" pitchFamily="66" charset="0"/>
              </a:rPr>
              <a:t>Тема:</a:t>
            </a:r>
            <a:r>
              <a:rPr lang="en-US" sz="32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3200" b="1" dirty="0" smtClean="0">
                <a:latin typeface="Comic Sans MS" pitchFamily="66" charset="0"/>
              </a:rPr>
              <a:t>«</a:t>
            </a:r>
            <a:r>
              <a:rPr lang="ru-RU" sz="3200" b="1" dirty="0" err="1" smtClean="0">
                <a:latin typeface="Comic Sans MS" pitchFamily="66" charset="0"/>
              </a:rPr>
              <a:t>Чебурашка</a:t>
            </a:r>
            <a:r>
              <a:rPr lang="ru-RU" sz="3200" b="1" dirty="0" smtClean="0">
                <a:latin typeface="Comic Sans MS" pitchFamily="66" charset="0"/>
              </a:rPr>
              <a:t>» Э.Успенский</a:t>
            </a:r>
            <a:r>
              <a:rPr lang="en-US" sz="3200" b="1" dirty="0" smtClean="0">
                <a:latin typeface="Comic Sans MS" pitchFamily="66" charset="0"/>
              </a:rPr>
              <a:t> (</a:t>
            </a:r>
            <a:r>
              <a:rPr lang="ru-RU" sz="3200" b="1" dirty="0" smtClean="0">
                <a:latin typeface="Comic Sans MS" pitchFamily="66" charset="0"/>
              </a:rPr>
              <a:t>ТРКМ)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b="1" dirty="0" smtClean="0">
                <a:latin typeface="Comic Sans MS" pitchFamily="66" charset="0"/>
              </a:rPr>
              <a:t>2 класс «Школа России»</a:t>
            </a:r>
            <a:endParaRPr lang="ru-RU" sz="2800" b="1" dirty="0">
              <a:latin typeface="Comic Sans MS" pitchFamily="66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ru-RU" sz="2000" b="1" dirty="0">
              <a:latin typeface="Comic Sans MS" pitchFamily="66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ru-RU" sz="2000" b="1" dirty="0">
              <a:latin typeface="Comic Sans MS" pitchFamily="66" charset="0"/>
            </a:endParaRP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2000" b="1" dirty="0" smtClean="0">
                <a:solidFill>
                  <a:srgbClr val="000066"/>
                </a:solidFill>
                <a:latin typeface="Comic Sans MS" pitchFamily="66" charset="0"/>
              </a:rPr>
              <a:t>Автор</a:t>
            </a:r>
            <a:r>
              <a:rPr lang="ru-RU" sz="2000" b="1" dirty="0">
                <a:solidFill>
                  <a:srgbClr val="000066"/>
                </a:solidFill>
                <a:latin typeface="Comic Sans MS" pitchFamily="66" charset="0"/>
              </a:rPr>
              <a:t>: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2000" b="1" dirty="0" smtClean="0">
                <a:solidFill>
                  <a:srgbClr val="000066"/>
                </a:solidFill>
                <a:latin typeface="Comic Sans MS" pitchFamily="66" charset="0"/>
              </a:rPr>
              <a:t>Рахимова Ф.Ф</a:t>
            </a:r>
            <a:endParaRPr lang="ru-RU" sz="2000" b="1" dirty="0">
              <a:solidFill>
                <a:srgbClr val="000066"/>
              </a:solidFill>
              <a:latin typeface="Comic Sans MS" pitchFamily="66" charset="0"/>
            </a:endParaRP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2000" b="1" dirty="0">
                <a:solidFill>
                  <a:srgbClr val="000066"/>
                </a:solidFill>
                <a:latin typeface="Comic Sans MS" pitchFamily="66" charset="0"/>
              </a:rPr>
              <a:t>МОУ  МСОШ </a:t>
            </a:r>
            <a:r>
              <a:rPr lang="ru-RU" sz="2000" b="1" dirty="0" smtClean="0">
                <a:solidFill>
                  <a:srgbClr val="000066"/>
                </a:solidFill>
                <a:latin typeface="Comic Sans MS" pitchFamily="66" charset="0"/>
              </a:rPr>
              <a:t>№4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2000" b="1" dirty="0" smtClean="0">
                <a:solidFill>
                  <a:srgbClr val="000066"/>
                </a:solidFill>
                <a:latin typeface="Comic Sans MS" pitchFamily="66" charset="0"/>
              </a:rPr>
              <a:t>г. </a:t>
            </a:r>
            <a:r>
              <a:rPr lang="ru-RU" sz="2000" b="1" dirty="0" err="1" smtClean="0">
                <a:solidFill>
                  <a:srgbClr val="000066"/>
                </a:solidFill>
                <a:latin typeface="Comic Sans MS" pitchFamily="66" charset="0"/>
              </a:rPr>
              <a:t>Пыть-Ях</a:t>
            </a:r>
            <a:endParaRPr lang="ru-RU" sz="2000" b="1" dirty="0">
              <a:solidFill>
                <a:srgbClr val="000066"/>
              </a:solidFill>
              <a:latin typeface="Comic Sans MS" pitchFamily="66" charset="0"/>
            </a:endParaRPr>
          </a:p>
          <a:p>
            <a:pPr algn="ctr">
              <a:lnSpc>
                <a:spcPct val="90000"/>
              </a:lnSpc>
              <a:buFontTx/>
              <a:buNone/>
            </a:pPr>
            <a:endParaRPr lang="ru-RU" sz="2000" b="1" dirty="0">
              <a:solidFill>
                <a:srgbClr val="000066"/>
              </a:solidFill>
              <a:latin typeface="Comic Sans MS" pitchFamily="66" charset="0"/>
            </a:endParaRPr>
          </a:p>
        </p:txBody>
      </p:sp>
      <p:pic>
        <p:nvPicPr>
          <p:cNvPr id="6" name="Picture 7" descr="он ж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2204864"/>
            <a:ext cx="3528392" cy="3695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332656"/>
            <a:ext cx="5550768" cy="792088"/>
          </a:xfrm>
        </p:spPr>
        <p:txBody>
          <a:bodyPr>
            <a:normAutofit fontScale="90000"/>
          </a:bodyPr>
          <a:lstStyle/>
          <a:p>
            <a:pPr lvl="0" fontAlgn="base">
              <a:spcAft>
                <a:spcPct val="0"/>
              </a:spcAft>
            </a:pPr>
            <a:r>
              <a:rPr lang="ru-RU" sz="5400" b="1" dirty="0" err="1" smtClean="0">
                <a:solidFill>
                  <a:srgbClr val="FF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Чистоговорка</a:t>
            </a:r>
            <a:r>
              <a:rPr lang="ru-RU" sz="5400" b="1" dirty="0" smtClean="0">
                <a:solidFill>
                  <a:srgbClr val="FF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.</a:t>
            </a:r>
            <a:r>
              <a:rPr lang="ru-RU" sz="5400" b="1" dirty="0" smtClean="0">
                <a:latin typeface="Arial Narrow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5400" b="1" dirty="0" smtClean="0">
                <a:latin typeface="Arial Narrow" pitchFamily="34" charset="0"/>
                <a:ea typeface="Calibri" pitchFamily="34" charset="0"/>
                <a:cs typeface="Times New Roman" pitchFamily="18" charset="0"/>
              </a:rPr>
            </a:br>
            <a:endParaRPr lang="ru-RU" sz="1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836712"/>
            <a:ext cx="896448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4000" b="1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Чтобы разговаривать, </a:t>
            </a:r>
            <a:r>
              <a:rPr lang="ru-RU" sz="4000" b="1" dirty="0" smtClean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ru-RU" sz="4000" b="1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ru-RU" sz="4000" b="1" dirty="0" smtClean="0">
                <a:solidFill>
                  <a:schemeClr val="bg1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4000" b="1" dirty="0" smtClean="0">
                <a:solidFill>
                  <a:srgbClr val="7030A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Надо выговаривать, </a:t>
            </a:r>
            <a:r>
              <a:rPr lang="ru-RU" sz="4000" b="1" dirty="0" smtClean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ru-RU" sz="4000" b="1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ru-RU" sz="4000" b="1" dirty="0" smtClean="0">
                <a:solidFill>
                  <a:schemeClr val="bg1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4000" b="1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Все правильно и внятно, </a:t>
            </a:r>
            <a:r>
              <a:rPr lang="ru-RU" sz="4000" b="1" dirty="0" smtClean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ru-RU" sz="4000" b="1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ru-RU" sz="4000" b="1" dirty="0" smtClean="0">
                <a:solidFill>
                  <a:schemeClr val="bg1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4000" b="1" dirty="0" smtClean="0">
                <a:solidFill>
                  <a:srgbClr val="7030A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Чтоб было всем понятно. </a:t>
            </a:r>
            <a:r>
              <a:rPr lang="ru-RU" sz="4000" b="1" dirty="0" smtClean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ru-RU" sz="4000" b="1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ru-RU" sz="4000" b="1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Мы будем разговаривать! </a:t>
            </a:r>
            <a:r>
              <a:rPr lang="ru-RU" sz="4000" b="1" dirty="0" smtClean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ru-RU" sz="4000" b="1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ru-RU" sz="4000" b="1" dirty="0" smtClean="0">
                <a:solidFill>
                  <a:schemeClr val="bg1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4000" b="1" dirty="0" smtClean="0">
                <a:solidFill>
                  <a:srgbClr val="7030A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Мы будем выговаривать!</a:t>
            </a:r>
          </a:p>
          <a:p>
            <a:r>
              <a:rPr lang="en-US" sz="4000" b="1" dirty="0" smtClean="0">
                <a:solidFill>
                  <a:schemeClr val="bg1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4000" b="1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Все правильно и внятно, </a:t>
            </a:r>
            <a:r>
              <a:rPr lang="ru-RU" sz="4000" b="1" dirty="0" smtClean="0">
                <a:latin typeface="Comic Sans MS" pitchFamily="66" charset="0"/>
              </a:rPr>
              <a:t/>
            </a:r>
            <a:br>
              <a:rPr lang="ru-RU" sz="4000" b="1" dirty="0" smtClean="0">
                <a:latin typeface="Comic Sans MS" pitchFamily="66" charset="0"/>
              </a:rPr>
            </a:br>
            <a:r>
              <a:rPr lang="ru-RU" sz="4000" b="1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 Чтоб было все понятно</a:t>
            </a:r>
            <a:endParaRPr lang="ru-RU" sz="4000" dirty="0">
              <a:latin typeface="Comic Sans MS" pitchFamily="66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5"/>
            <a:ext cx="8229600" cy="5199856"/>
          </a:xfrm>
        </p:spPr>
        <p:txBody>
          <a:bodyPr/>
          <a:lstStyle/>
          <a:p>
            <a:pPr>
              <a:buNone/>
            </a:pPr>
            <a:r>
              <a:rPr lang="ru-RU" sz="9600" b="1" dirty="0" smtClean="0"/>
              <a:t>« И в шутку и всерьёз»</a:t>
            </a:r>
            <a:endParaRPr lang="ru-RU" sz="96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Comic Sans MS" pitchFamily="66" charset="0"/>
              </a:rPr>
              <a:t>Литературная разминка</a:t>
            </a:r>
            <a:endParaRPr lang="ru-RU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7"/>
            <a:ext cx="8229600" cy="4911824"/>
          </a:xfrm>
        </p:spPr>
        <p:txBody>
          <a:bodyPr/>
          <a:lstStyle/>
          <a:p>
            <a:r>
              <a:rPr lang="ru-RU" sz="3200" b="1" dirty="0" smtClean="0"/>
              <a:t>Чуковский          Корней Иванович</a:t>
            </a:r>
          </a:p>
          <a:p>
            <a:r>
              <a:rPr lang="ru-RU" sz="3200" b="1" dirty="0" smtClean="0"/>
              <a:t>Маршак              Самуил Яковлевич</a:t>
            </a:r>
          </a:p>
          <a:p>
            <a:r>
              <a:rPr lang="ru-RU" sz="3200" b="1" dirty="0" smtClean="0"/>
              <a:t>Михалков           Сергей Владимирович</a:t>
            </a:r>
          </a:p>
          <a:p>
            <a:r>
              <a:rPr lang="ru-RU" sz="3200" b="1" dirty="0" smtClean="0"/>
              <a:t>Носов                  Николай Николаевич</a:t>
            </a:r>
          </a:p>
          <a:p>
            <a:r>
              <a:rPr lang="ru-RU" sz="3200" b="1" dirty="0" err="1" smtClean="0"/>
              <a:t>Барто</a:t>
            </a:r>
            <a:r>
              <a:rPr lang="ru-RU" sz="3200" b="1" dirty="0" smtClean="0"/>
              <a:t>                  Агния Львовна</a:t>
            </a:r>
          </a:p>
          <a:p>
            <a:r>
              <a:rPr lang="ru-RU" sz="3200" b="1" dirty="0" smtClean="0"/>
              <a:t>Тютчев               Фёдор Иванович</a:t>
            </a:r>
          </a:p>
          <a:p>
            <a:r>
              <a:rPr lang="ru-RU" sz="3200" b="1" dirty="0" smtClean="0"/>
              <a:t>Благинина         Елена Александровна</a:t>
            </a:r>
          </a:p>
          <a:p>
            <a:r>
              <a:rPr lang="ru-RU" sz="3200" b="1" dirty="0" err="1" smtClean="0"/>
              <a:t>Заходер</a:t>
            </a:r>
            <a:r>
              <a:rPr lang="ru-RU" sz="3200" b="1" dirty="0" smtClean="0"/>
              <a:t>               Борис Владимирович</a:t>
            </a:r>
          </a:p>
          <a:p>
            <a:endParaRPr lang="ru-RU" sz="32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491880" y="1556792"/>
            <a:ext cx="4536504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563888" y="2132856"/>
            <a:ext cx="4536504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923928" y="2708920"/>
            <a:ext cx="4536504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779912" y="3284984"/>
            <a:ext cx="439248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707904" y="3861048"/>
            <a:ext cx="3024336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779912" y="4437112"/>
            <a:ext cx="3384376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851920" y="5085184"/>
            <a:ext cx="4464496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851920" y="5661248"/>
            <a:ext cx="4464496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1"/>
            <a:ext cx="8229600" cy="5775920"/>
          </a:xfrm>
        </p:spPr>
        <p:txBody>
          <a:bodyPr/>
          <a:lstStyle/>
          <a:p>
            <a:pPr>
              <a:buNone/>
            </a:pPr>
            <a:r>
              <a:rPr lang="ru-RU" sz="5400" b="1" dirty="0" smtClean="0"/>
              <a:t>Ребёнок спросил </a:t>
            </a:r>
          </a:p>
          <a:p>
            <a:pPr>
              <a:buNone/>
            </a:pPr>
            <a:r>
              <a:rPr lang="ru-RU" sz="5400" b="1" dirty="0" smtClean="0"/>
              <a:t>Ни с того ни с сего:</a:t>
            </a:r>
          </a:p>
          <a:p>
            <a:pPr>
              <a:buNone/>
            </a:pPr>
            <a:r>
              <a:rPr lang="ru-RU" sz="5400" b="1" dirty="0" smtClean="0"/>
              <a:t>-А ну-ка скажи</a:t>
            </a:r>
          </a:p>
          <a:p>
            <a:pPr>
              <a:buNone/>
            </a:pPr>
            <a:r>
              <a:rPr lang="ru-RU" sz="5400" b="1" dirty="0" smtClean="0"/>
              <a:t>Что красивей всего?</a:t>
            </a:r>
            <a:endParaRPr lang="ru-RU" sz="5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11960" y="4653136"/>
            <a:ext cx="4320480" cy="15841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«Что красивей всего»</a:t>
            </a:r>
          </a:p>
          <a:p>
            <a:pPr algn="ctr"/>
            <a:r>
              <a:rPr lang="ru-RU" sz="2800" b="1" dirty="0" err="1" smtClean="0">
                <a:solidFill>
                  <a:srgbClr val="002060"/>
                </a:solidFill>
                <a:latin typeface="Comic Sans MS" pitchFamily="66" charset="0"/>
              </a:rPr>
              <a:t>Б.Заходер</a:t>
            </a:r>
            <a:endParaRPr lang="ru-RU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5"/>
            <a:ext cx="8229600" cy="5919936"/>
          </a:xfrm>
        </p:spPr>
        <p:txBody>
          <a:bodyPr/>
          <a:lstStyle/>
          <a:p>
            <a:pPr>
              <a:buNone/>
            </a:pPr>
            <a:r>
              <a:rPr lang="ru-RU" sz="5400" b="1" dirty="0" smtClean="0"/>
              <a:t>Обычно от вас</a:t>
            </a:r>
          </a:p>
          <a:p>
            <a:pPr>
              <a:buNone/>
            </a:pPr>
            <a:r>
              <a:rPr lang="ru-RU" sz="5400" b="1" dirty="0" smtClean="0"/>
              <a:t>Это держат в секрете,</a:t>
            </a:r>
          </a:p>
          <a:p>
            <a:pPr>
              <a:buNone/>
            </a:pPr>
            <a:r>
              <a:rPr lang="ru-RU" sz="5400" b="1" dirty="0" smtClean="0"/>
              <a:t>А я не скрываю</a:t>
            </a:r>
          </a:p>
          <a:p>
            <a:pPr>
              <a:buNone/>
            </a:pPr>
            <a:r>
              <a:rPr lang="ru-RU" sz="5400" b="1" dirty="0" smtClean="0"/>
              <a:t>Товарищи, дети</a:t>
            </a:r>
            <a:endParaRPr lang="ru-RU" sz="5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987824" y="4581128"/>
            <a:ext cx="5400600" cy="1368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Comic Sans MS" pitchFamily="66" charset="0"/>
              </a:rPr>
              <a:t>«Товарищам детям»</a:t>
            </a:r>
          </a:p>
          <a:p>
            <a:pPr algn="ctr"/>
            <a:r>
              <a:rPr lang="ru-RU" sz="3600" b="1" dirty="0" err="1" smtClean="0">
                <a:solidFill>
                  <a:srgbClr val="002060"/>
                </a:solidFill>
                <a:latin typeface="Comic Sans MS" pitchFamily="66" charset="0"/>
              </a:rPr>
              <a:t>Б.Заходер</a:t>
            </a:r>
            <a:endParaRPr lang="ru-RU" sz="36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7"/>
            <a:ext cx="8229600" cy="5991944"/>
          </a:xfrm>
        </p:spPr>
        <p:txBody>
          <a:bodyPr/>
          <a:lstStyle/>
          <a:p>
            <a:pPr>
              <a:buNone/>
            </a:pPr>
            <a:r>
              <a:rPr lang="ru-RU" sz="6000" b="1" dirty="0" smtClean="0"/>
              <a:t>В этой сказке</a:t>
            </a:r>
          </a:p>
          <a:p>
            <a:pPr>
              <a:buNone/>
            </a:pPr>
            <a:r>
              <a:rPr lang="ru-RU" sz="6000" b="1" dirty="0" smtClean="0"/>
              <a:t>Нет порядка:</a:t>
            </a:r>
          </a:p>
          <a:p>
            <a:pPr>
              <a:buNone/>
            </a:pPr>
            <a:r>
              <a:rPr lang="ru-RU" sz="6000" b="1" dirty="0" smtClean="0"/>
              <a:t>Что ни слово-</a:t>
            </a:r>
          </a:p>
          <a:p>
            <a:pPr>
              <a:buNone/>
            </a:pPr>
            <a:r>
              <a:rPr lang="ru-RU" sz="6000" b="1" dirty="0" smtClean="0"/>
              <a:t>То загадка!</a:t>
            </a:r>
          </a:p>
          <a:p>
            <a:pPr>
              <a:buNone/>
            </a:pPr>
            <a:endParaRPr lang="ru-RU" sz="6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75856" y="4941168"/>
            <a:ext cx="4104456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«Кит и кот»</a:t>
            </a:r>
          </a:p>
          <a:p>
            <a:pPr algn="ctr"/>
            <a:r>
              <a:rPr lang="ru-RU" sz="4000" b="1" dirty="0" err="1" smtClean="0">
                <a:solidFill>
                  <a:srgbClr val="002060"/>
                </a:solidFill>
              </a:rPr>
              <a:t>Б.Заходер</a:t>
            </a:r>
            <a:endParaRPr lang="ru-RU" sz="4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7"/>
            <a:ext cx="8686800" cy="5991944"/>
          </a:xfrm>
        </p:spPr>
        <p:txBody>
          <a:bodyPr/>
          <a:lstStyle/>
          <a:p>
            <a:pPr>
              <a:buNone/>
            </a:pPr>
            <a:r>
              <a:rPr lang="ru-RU" sz="4000" b="1" dirty="0" smtClean="0"/>
              <a:t>Он и весел, и не злобен</a:t>
            </a:r>
          </a:p>
          <a:p>
            <a:pPr>
              <a:buNone/>
            </a:pPr>
            <a:r>
              <a:rPr lang="ru-RU" sz="4000" b="1" dirty="0" smtClean="0"/>
              <a:t>Пухлый милый </a:t>
            </a:r>
            <a:r>
              <a:rPr lang="ru-RU" sz="4000" b="1" dirty="0" err="1" smtClean="0"/>
              <a:t>чудачок</a:t>
            </a:r>
            <a:endParaRPr lang="ru-RU" sz="4000" b="1" dirty="0" smtClean="0"/>
          </a:p>
          <a:p>
            <a:pPr>
              <a:buNone/>
            </a:pPr>
            <a:r>
              <a:rPr lang="ru-RU" sz="4000" b="1" dirty="0" smtClean="0"/>
              <a:t>Вместе с ним хозяин Робин</a:t>
            </a:r>
          </a:p>
          <a:p>
            <a:pPr>
              <a:buNone/>
            </a:pPr>
            <a:r>
              <a:rPr lang="ru-RU" sz="4000" b="1" dirty="0" smtClean="0"/>
              <a:t>И приятель Пятачок.</a:t>
            </a:r>
          </a:p>
          <a:p>
            <a:pPr>
              <a:buNone/>
            </a:pPr>
            <a:r>
              <a:rPr lang="ru-RU" sz="4000" b="1" dirty="0" smtClean="0"/>
              <a:t>Это плюшевый проказник-</a:t>
            </a:r>
          </a:p>
          <a:p>
            <a:pPr>
              <a:buNone/>
            </a:pPr>
            <a:r>
              <a:rPr lang="ru-RU" sz="4000" b="1" dirty="0" smtClean="0"/>
              <a:t>Медвежонок…</a:t>
            </a:r>
            <a:endParaRPr lang="ru-RU" sz="4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83968" y="4797152"/>
            <a:ext cx="3960440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</a:rPr>
              <a:t>Вини-Пух</a:t>
            </a:r>
            <a:endParaRPr lang="ru-RU" sz="4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3" name="Rectangle 7"/>
          <p:cNvSpPr>
            <a:spLocks noGrp="1" noChangeArrowheads="1"/>
          </p:cNvSpPr>
          <p:nvPr>
            <p:ph sz="half" idx="1"/>
          </p:nvPr>
        </p:nvSpPr>
        <p:spPr>
          <a:xfrm>
            <a:off x="0" y="2401888"/>
            <a:ext cx="4953000" cy="4456112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ru-RU" sz="2000" b="1" dirty="0">
              <a:latin typeface="Comic Sans MS" pitchFamily="66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ru-RU" sz="2000" b="1" dirty="0">
              <a:latin typeface="Comic Sans MS" pitchFamily="66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ru-RU" sz="2000" b="1" dirty="0">
              <a:latin typeface="Comic Sans MS" pitchFamily="66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ru-RU" sz="2000" b="1" dirty="0">
              <a:latin typeface="Comic Sans MS" pitchFamily="66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ru-RU" sz="2000" b="1" dirty="0">
              <a:latin typeface="Comic Sans MS" pitchFamily="66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ru-RU" sz="2000" b="1" dirty="0">
              <a:latin typeface="Comic Sans MS" pitchFamily="66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ru-RU" sz="2000" b="1" dirty="0">
              <a:latin typeface="Comic Sans MS" pitchFamily="66" charset="0"/>
            </a:endParaRPr>
          </a:p>
          <a:p>
            <a:pPr algn="ctr">
              <a:lnSpc>
                <a:spcPct val="90000"/>
              </a:lnSpc>
              <a:buFontTx/>
              <a:buNone/>
            </a:pPr>
            <a:endParaRPr lang="ru-RU" sz="2000" b="1" dirty="0">
              <a:solidFill>
                <a:srgbClr val="000066"/>
              </a:solidFill>
              <a:latin typeface="Comic Sans MS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1124744"/>
            <a:ext cx="777686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-Кто написал книгу «</a:t>
            </a:r>
            <a:r>
              <a:rPr lang="ru-RU" sz="3600" dirty="0" err="1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Винни-Пух</a:t>
            </a:r>
            <a:r>
              <a:rPr lang="ru-RU" sz="3600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и все-все-все» ? </a:t>
            </a:r>
            <a:r>
              <a:rPr lang="ru-RU" sz="3600" b="1" dirty="0" smtClean="0">
                <a:solidFill>
                  <a:srgbClr val="FF000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Алан </a:t>
            </a:r>
            <a:r>
              <a:rPr lang="ru-RU" sz="3600" b="1" dirty="0" err="1" smtClean="0">
                <a:solidFill>
                  <a:srgbClr val="FF000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Милн</a:t>
            </a:r>
            <a:endParaRPr lang="ru-RU" sz="3600" b="1" dirty="0" smtClean="0">
              <a:solidFill>
                <a:srgbClr val="FF0000"/>
              </a:solidFill>
              <a:latin typeface="Comic Sans MS" pitchFamily="66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3600" b="1" dirty="0" smtClean="0">
              <a:solidFill>
                <a:srgbClr val="FF0000"/>
              </a:solidFill>
              <a:latin typeface="Comic Sans MS" pitchFamily="66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3600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Кто научил </a:t>
            </a:r>
            <a:r>
              <a:rPr lang="ru-RU" sz="3600" dirty="0" err="1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Винни-Пуха</a:t>
            </a:r>
            <a:r>
              <a:rPr lang="ru-RU" sz="3600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и его друзей разговаривать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по-русски?   </a:t>
            </a:r>
            <a:r>
              <a:rPr lang="ru-RU" sz="3600" b="1" dirty="0" smtClean="0">
                <a:solidFill>
                  <a:srgbClr val="FF000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Борис </a:t>
            </a:r>
            <a:r>
              <a:rPr lang="ru-RU" sz="3600" b="1" dirty="0" err="1" smtClean="0">
                <a:solidFill>
                  <a:srgbClr val="FF000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Заходер</a:t>
            </a:r>
            <a:endParaRPr lang="ru-RU" sz="3600" b="1" dirty="0" smtClean="0">
              <a:solidFill>
                <a:srgbClr val="FF0000"/>
              </a:solidFill>
              <a:latin typeface="Comic Sans MS" pitchFamily="66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3600" b="1" dirty="0" smtClean="0">
              <a:solidFill>
                <a:srgbClr val="FF0000"/>
              </a:solidFill>
              <a:latin typeface="Comic Sans MS" pitchFamily="66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latin typeface="Comic Sans MS" pitchFamily="66" charset="0"/>
                <a:cs typeface="Times New Roman" pitchFamily="18" charset="0"/>
              </a:rPr>
              <a:t>- Что учили дома наизусть?</a:t>
            </a:r>
            <a:endParaRPr lang="ru-RU" sz="3600" dirty="0">
              <a:latin typeface="Comic Sans MS" pitchFamily="66" charset="0"/>
            </a:endParaRPr>
          </a:p>
        </p:txBody>
      </p:sp>
      <p:sp>
        <p:nvSpPr>
          <p:cNvPr id="4" name="Лента лицом вниз 3"/>
          <p:cNvSpPr/>
          <p:nvPr/>
        </p:nvSpPr>
        <p:spPr>
          <a:xfrm>
            <a:off x="3347864" y="3861048"/>
            <a:ext cx="4392488" cy="858966"/>
          </a:xfrm>
          <a:prstGeom prst="ribb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Лента лицом вниз 4"/>
          <p:cNvSpPr/>
          <p:nvPr/>
        </p:nvSpPr>
        <p:spPr>
          <a:xfrm>
            <a:off x="4427984" y="1700808"/>
            <a:ext cx="3240360" cy="642942"/>
          </a:xfrm>
          <a:prstGeom prst="ribb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476672"/>
            <a:ext cx="6912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solidFill>
                  <a:srgbClr val="FF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Проверка домашнего задания.</a:t>
            </a:r>
            <a:endParaRPr lang="ru-RU" sz="3600" b="1" dirty="0" smtClean="0">
              <a:solidFill>
                <a:srgbClr val="FF0000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0066"/>
                </a:solidFill>
                <a:latin typeface="Comic Sans MS" pitchFamily="66" charset="0"/>
              </a:rPr>
              <a:t>Б. </a:t>
            </a:r>
            <a:r>
              <a:rPr lang="ru-RU" b="1" dirty="0" err="1">
                <a:solidFill>
                  <a:srgbClr val="000066"/>
                </a:solidFill>
                <a:latin typeface="Comic Sans MS" pitchFamily="66" charset="0"/>
              </a:rPr>
              <a:t>Заходер</a:t>
            </a:r>
            <a:r>
              <a:rPr lang="ru-RU" b="1" dirty="0">
                <a:solidFill>
                  <a:srgbClr val="000066"/>
                </a:solidFill>
                <a:latin typeface="Comic Sans MS" pitchFamily="66" charset="0"/>
              </a:rPr>
              <a:t/>
            </a:r>
            <a:br>
              <a:rPr lang="ru-RU" b="1" dirty="0">
                <a:solidFill>
                  <a:srgbClr val="000066"/>
                </a:solidFill>
                <a:latin typeface="Comic Sans MS" pitchFamily="66" charset="0"/>
              </a:rPr>
            </a:br>
            <a:r>
              <a:rPr lang="ru-RU" b="1" dirty="0">
                <a:solidFill>
                  <a:srgbClr val="000066"/>
                </a:solidFill>
                <a:latin typeface="Comic Sans MS" pitchFamily="66" charset="0"/>
              </a:rPr>
              <a:t>Песенки </a:t>
            </a:r>
            <a:r>
              <a:rPr lang="ru-RU" b="1" dirty="0" err="1">
                <a:solidFill>
                  <a:srgbClr val="000066"/>
                </a:solidFill>
                <a:latin typeface="Comic Sans MS" pitchFamily="66" charset="0"/>
              </a:rPr>
              <a:t>Винни</a:t>
            </a:r>
            <a:r>
              <a:rPr lang="ru-RU" b="1" dirty="0">
                <a:solidFill>
                  <a:srgbClr val="000066"/>
                </a:solidFill>
                <a:latin typeface="Comic Sans MS" pitchFamily="66" charset="0"/>
              </a:rPr>
              <a:t> - Пуха</a:t>
            </a:r>
          </a:p>
        </p:txBody>
      </p:sp>
      <p:sp>
        <p:nvSpPr>
          <p:cNvPr id="95236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4724400" y="1905000"/>
            <a:ext cx="4038600" cy="4456113"/>
          </a:xfrm>
        </p:spPr>
        <p:txBody>
          <a:bodyPr/>
          <a:lstStyle/>
          <a:p>
            <a:r>
              <a:rPr lang="ru-RU" sz="4400" b="1">
                <a:solidFill>
                  <a:srgbClr val="000066"/>
                </a:solidFill>
                <a:latin typeface="Comic Sans MS" pitchFamily="66" charset="0"/>
              </a:rPr>
              <a:t>Ворчалки</a:t>
            </a:r>
          </a:p>
          <a:p>
            <a:r>
              <a:rPr lang="ru-RU" sz="4400" b="1">
                <a:solidFill>
                  <a:srgbClr val="000066"/>
                </a:solidFill>
                <a:latin typeface="Comic Sans MS" pitchFamily="66" charset="0"/>
              </a:rPr>
              <a:t>Шумелки</a:t>
            </a:r>
          </a:p>
          <a:p>
            <a:r>
              <a:rPr lang="ru-RU" sz="4400" b="1">
                <a:solidFill>
                  <a:srgbClr val="000066"/>
                </a:solidFill>
                <a:latin typeface="Comic Sans MS" pitchFamily="66" charset="0"/>
              </a:rPr>
              <a:t>Пыхтелки</a:t>
            </a:r>
          </a:p>
          <a:p>
            <a:r>
              <a:rPr lang="ru-RU" sz="4400" b="1">
                <a:solidFill>
                  <a:srgbClr val="000066"/>
                </a:solidFill>
                <a:latin typeface="Comic Sans MS" pitchFamily="66" charset="0"/>
              </a:rPr>
              <a:t>Сопелки</a:t>
            </a:r>
          </a:p>
        </p:txBody>
      </p:sp>
      <p:pic>
        <p:nvPicPr>
          <p:cNvPr id="95238" name="Picture 6" descr="Картинка 14 из 83655">
            <a:hlinkClick r:id="rId2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066800" y="1981200"/>
            <a:ext cx="3535363" cy="3810000"/>
          </a:xfrm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5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5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52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52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2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52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52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52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0" y="1957817"/>
            <a:ext cx="9144000" cy="4308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МЧРЕБУШОКРЛАТВИШЗКДАЩ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</a:t>
            </a:r>
            <a:endParaRPr kumimoji="0" lang="ru-RU" sz="3600" b="0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Шифр:</a:t>
            </a:r>
            <a:r>
              <a:rPr kumimoji="0" lang="ru-RU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2   4  5 6  10  12  16  18   20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kumimoji="0" lang="ru-RU" sz="5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Ч  е б у  </a:t>
            </a:r>
            <a:r>
              <a:rPr kumimoji="0" lang="ru-RU" sz="5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р</a:t>
            </a:r>
            <a:r>
              <a:rPr kumimoji="0" lang="ru-RU" sz="5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а  </a:t>
            </a:r>
            <a:r>
              <a:rPr kumimoji="0" lang="ru-RU" sz="5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ш</a:t>
            </a:r>
            <a:r>
              <a:rPr kumimoji="0" lang="ru-RU" sz="5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к   а</a:t>
            </a:r>
            <a:endParaRPr kumimoji="0" lang="ru-RU" sz="44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0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C:\Documents and Settings\Admin\Рабочий стол\ч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188640"/>
            <a:ext cx="3312368" cy="2295636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676456" cy="1143000"/>
          </a:xfrm>
        </p:spPr>
        <p:txBody>
          <a:bodyPr>
            <a:normAutofit fontScale="90000"/>
          </a:bodyPr>
          <a:lstStyle/>
          <a:p>
            <a:r>
              <a:rPr lang="ru-RU" sz="54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54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4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Эдуард Николаевич Успенский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604797"/>
            <a:ext cx="3312368" cy="4954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491880" y="1628800"/>
            <a:ext cx="547260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Comic Sans MS" pitchFamily="66" charset="0"/>
                <a:cs typeface="Times New Roman" pitchFamily="18" charset="0"/>
              </a:rPr>
              <a:t>Многожанровый писатель.</a:t>
            </a:r>
          </a:p>
          <a:p>
            <a:r>
              <a:rPr lang="ru-RU" sz="3200" b="1" dirty="0" smtClean="0">
                <a:latin typeface="Comic Sans MS" pitchFamily="66" charset="0"/>
                <a:cs typeface="Times New Roman" pitchFamily="18" charset="0"/>
              </a:rPr>
              <a:t>Писал сказки, детективы,</a:t>
            </a:r>
          </a:p>
          <a:p>
            <a:r>
              <a:rPr lang="ru-RU" sz="3200" b="1" dirty="0" smtClean="0">
                <a:latin typeface="Comic Sans MS" pitchFamily="66" charset="0"/>
                <a:cs typeface="Times New Roman" pitchFamily="18" charset="0"/>
              </a:rPr>
              <a:t>фантастические повести, пьесы, стихи, сценарии </a:t>
            </a:r>
            <a:r>
              <a:rPr lang="ru-RU" sz="3200" b="1" dirty="0" err="1" smtClean="0">
                <a:latin typeface="Comic Sans MS" pitchFamily="66" charset="0"/>
                <a:cs typeface="Times New Roman" pitchFamily="18" charset="0"/>
              </a:rPr>
              <a:t>мульт</a:t>
            </a:r>
            <a:r>
              <a:rPr lang="ru-RU" sz="3200" b="1" dirty="0" smtClean="0">
                <a:latin typeface="Comic Sans MS" pitchFamily="66" charset="0"/>
                <a:cs typeface="Times New Roman" pitchFamily="18" charset="0"/>
              </a:rPr>
              <a:t>- и кинофильмов, радиопостановок, делал переводы, сочинял комиксы.</a:t>
            </a:r>
            <a:endParaRPr lang="ru-RU" sz="3200" dirty="0">
              <a:latin typeface="Comic Sans MS" pitchFamily="66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8" name="Rectangle 6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endParaRPr lang="ru-RU" sz="2400"/>
          </a:p>
        </p:txBody>
      </p:sp>
      <p:sp>
        <p:nvSpPr>
          <p:cNvPr id="100359" name="Rectangle 7"/>
          <p:cNvSpPr>
            <a:spLocks noGrp="1" noChangeArrowheads="1"/>
          </p:cNvSpPr>
          <p:nvPr>
            <p:ph sz="half" idx="2"/>
          </p:nvPr>
        </p:nvSpPr>
        <p:spPr>
          <a:xfrm>
            <a:off x="4724400" y="908720"/>
            <a:ext cx="4419600" cy="4960913"/>
          </a:xfrm>
        </p:spPr>
        <p:txBody>
          <a:bodyPr>
            <a:noAutofit/>
          </a:bodyPr>
          <a:lstStyle/>
          <a:p>
            <a:pPr>
              <a:buFontTx/>
              <a:buNone/>
            </a:pPr>
            <a:r>
              <a:rPr lang="ru-RU" sz="2800" b="1" dirty="0">
                <a:solidFill>
                  <a:srgbClr val="000066"/>
                </a:solidFill>
                <a:latin typeface="Comic Sans MS" pitchFamily="66" charset="0"/>
              </a:rPr>
              <a:t>    Произведения Эдуарда Николаевича Успенского переведены на 25 языков, книги выходят в Голландии, Финляндии, Японии, Франции, США.</a:t>
            </a:r>
            <a:r>
              <a:rPr lang="ru-RU" sz="2800" dirty="0"/>
              <a:t> </a:t>
            </a:r>
            <a:r>
              <a:rPr lang="ru-RU" sz="2800" b="1" dirty="0">
                <a:solidFill>
                  <a:srgbClr val="000066"/>
                </a:solidFill>
                <a:latin typeface="Comic Sans MS" pitchFamily="66" charset="0"/>
              </a:rPr>
              <a:t>В 2010 году присуждена премия  имени Корнея Чуковского.</a:t>
            </a:r>
          </a:p>
        </p:txBody>
      </p:sp>
      <p:pic>
        <p:nvPicPr>
          <p:cNvPr id="100357" name="Picture 5" descr="Картинка 7 из 46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548680"/>
            <a:ext cx="4671272" cy="561662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8892480" cy="1143000"/>
          </a:xfrm>
        </p:spPr>
        <p:txBody>
          <a:bodyPr/>
          <a:lstStyle/>
          <a:p>
            <a:r>
              <a:rPr lang="ru-RU" sz="3200" b="1" dirty="0">
                <a:solidFill>
                  <a:srgbClr val="002060"/>
                </a:solidFill>
                <a:latin typeface="Comic Sans MS" pitchFamily="66" charset="0"/>
              </a:rPr>
              <a:t>Успенский Эдуард Николаевич- </a:t>
            </a:r>
            <a:r>
              <a:rPr lang="ru-RU" sz="2800" b="1" dirty="0">
                <a:solidFill>
                  <a:srgbClr val="000066"/>
                </a:solidFill>
                <a:latin typeface="Comic Sans MS" pitchFamily="66" charset="0"/>
              </a:rPr>
              <a:t>поэт, детский прозаик, драматург, сценарист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484784"/>
            <a:ext cx="8712968" cy="4839816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400" dirty="0"/>
              <a:t>    </a:t>
            </a:r>
            <a:r>
              <a:rPr lang="ru-RU" sz="2400" dirty="0" smtClean="0"/>
              <a:t>         </a:t>
            </a:r>
            <a:r>
              <a:rPr lang="ru-RU" sz="2400" b="1" dirty="0">
                <a:solidFill>
                  <a:srgbClr val="000066"/>
                </a:solidFill>
                <a:latin typeface="Comic Sans MS" pitchFamily="66" charset="0"/>
              </a:rPr>
              <a:t>Родился 22 декабря 1937 года в Егорьевске Московской области в семье служащих.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b="1" dirty="0">
                <a:solidFill>
                  <a:srgbClr val="000066"/>
                </a:solidFill>
                <a:latin typeface="Comic Sans MS" pitchFamily="66" charset="0"/>
              </a:rPr>
              <a:t>   </a:t>
            </a:r>
            <a:r>
              <a:rPr lang="ru-RU" sz="2400" b="1" dirty="0" smtClean="0">
                <a:solidFill>
                  <a:srgbClr val="000066"/>
                </a:solidFill>
                <a:latin typeface="Comic Sans MS" pitchFamily="66" charset="0"/>
              </a:rPr>
              <a:t>    </a:t>
            </a:r>
            <a:r>
              <a:rPr lang="ru-RU" sz="2400" b="1" dirty="0">
                <a:solidFill>
                  <a:srgbClr val="000066"/>
                </a:solidFill>
                <a:latin typeface="Comic Sans MS" pitchFamily="66" charset="0"/>
              </a:rPr>
              <a:t>Ещё в школе, учась в старших классах, был назначен вожатым к малышне. С тех пор прирос к этой малышне на всю жизнь. Всегда был заводилой, организатором, вожаком.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b="1" dirty="0">
                <a:solidFill>
                  <a:srgbClr val="000066"/>
                </a:solidFill>
                <a:latin typeface="Comic Sans MS" pitchFamily="66" charset="0"/>
              </a:rPr>
              <a:t>   </a:t>
            </a:r>
            <a:r>
              <a:rPr lang="ru-RU" sz="2400" b="1" dirty="0" smtClean="0">
                <a:solidFill>
                  <a:srgbClr val="000066"/>
                </a:solidFill>
                <a:latin typeface="Comic Sans MS" pitchFamily="66" charset="0"/>
              </a:rPr>
              <a:t>    Учился  </a:t>
            </a:r>
            <a:r>
              <a:rPr lang="ru-RU" sz="2400" b="1" dirty="0">
                <a:solidFill>
                  <a:srgbClr val="000066"/>
                </a:solidFill>
                <a:latin typeface="Comic Sans MS" pitchFamily="66" charset="0"/>
              </a:rPr>
              <a:t>в Московском   авиационном  институте, получил  профессию  инженера. Три года проработал в конструкторском бюро, затем ушёл в литературу.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b="1" dirty="0">
                <a:solidFill>
                  <a:srgbClr val="000066"/>
                </a:solidFill>
                <a:latin typeface="Comic Sans MS" pitchFamily="66" charset="0"/>
              </a:rPr>
              <a:t>    </a:t>
            </a:r>
            <a:r>
              <a:rPr lang="ru-RU" sz="2400" b="1" dirty="0" smtClean="0">
                <a:solidFill>
                  <a:srgbClr val="000066"/>
                </a:solidFill>
                <a:latin typeface="Comic Sans MS" pitchFamily="66" charset="0"/>
              </a:rPr>
              <a:t>  Известность </a:t>
            </a:r>
            <a:r>
              <a:rPr lang="ru-RU" sz="2400" b="1" dirty="0">
                <a:solidFill>
                  <a:srgbClr val="000066"/>
                </a:solidFill>
                <a:latin typeface="Comic Sans MS" pitchFamily="66" charset="0"/>
              </a:rPr>
              <a:t>писателю принесла повесть "Крокодил Гена и его друзья", которая была впервые опубликована в 1966 году.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b="1" dirty="0">
                <a:solidFill>
                  <a:srgbClr val="000066"/>
                </a:solidFill>
                <a:latin typeface="Comic Sans MS" pitchFamily="66" charset="0"/>
              </a:rPr>
              <a:t>     </a:t>
            </a:r>
            <a:r>
              <a:rPr lang="ru-RU" sz="2400" b="1" dirty="0" smtClean="0">
                <a:solidFill>
                  <a:srgbClr val="000066"/>
                </a:solidFill>
                <a:latin typeface="Comic Sans MS" pitchFamily="66" charset="0"/>
              </a:rPr>
              <a:t> Э</a:t>
            </a:r>
            <a:r>
              <a:rPr lang="ru-RU" sz="2400" b="1" dirty="0">
                <a:solidFill>
                  <a:srgbClr val="000066"/>
                </a:solidFill>
                <a:latin typeface="Comic Sans MS" pitchFamily="66" charset="0"/>
              </a:rPr>
              <a:t>. Н. Успенский  писал для популярной детской передачи "</a:t>
            </a:r>
            <a:r>
              <a:rPr lang="ru-RU" sz="2400" b="1" dirty="0" err="1">
                <a:solidFill>
                  <a:srgbClr val="000066"/>
                </a:solidFill>
                <a:latin typeface="Comic Sans MS" pitchFamily="66" charset="0"/>
              </a:rPr>
              <a:t>АБВГДейка</a:t>
            </a:r>
            <a:r>
              <a:rPr lang="ru-RU" sz="2400" b="1" dirty="0">
                <a:solidFill>
                  <a:srgbClr val="000066"/>
                </a:solidFill>
                <a:latin typeface="Comic Sans MS" pitchFamily="66" charset="0"/>
              </a:rPr>
              <a:t>", для телепередачи "</a:t>
            </a:r>
            <a:r>
              <a:rPr lang="ru-RU" sz="2400" b="1" dirty="0" err="1">
                <a:solidFill>
                  <a:srgbClr val="000066"/>
                </a:solidFill>
                <a:latin typeface="Comic Sans MS" pitchFamily="66" charset="0"/>
              </a:rPr>
              <a:t>Радионяня</a:t>
            </a:r>
            <a:r>
              <a:rPr lang="ru-RU" sz="2400" b="1" dirty="0">
                <a:solidFill>
                  <a:srgbClr val="000066"/>
                </a:solidFill>
                <a:latin typeface="Comic Sans MS" pitchFamily="66" charset="0"/>
              </a:rPr>
              <a:t>", на данный момент ведёт передачу "В нашу гавань заходили корабли".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0648"/>
            <a:ext cx="9144000" cy="63668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Comic Sans MS" pitchFamily="66" charset="0"/>
              </a:rPr>
              <a:t>Эдуард  </a:t>
            </a:r>
            <a:r>
              <a:rPr lang="ru-RU" sz="3600" b="1" dirty="0" smtClean="0">
                <a:solidFill>
                  <a:srgbClr val="002060"/>
                </a:solidFill>
                <a:latin typeface="Comic Sans MS" pitchFamily="66" charset="0"/>
              </a:rPr>
              <a:t>Успенский «</a:t>
            </a:r>
            <a:r>
              <a:rPr lang="ru-RU" sz="3600" b="1" dirty="0" err="1" smtClean="0">
                <a:solidFill>
                  <a:srgbClr val="002060"/>
                </a:solidFill>
                <a:latin typeface="Comic Sans MS" pitchFamily="66" charset="0"/>
              </a:rPr>
              <a:t>Чебурашка</a:t>
            </a:r>
            <a:r>
              <a:rPr lang="ru-RU" sz="3600" b="1" dirty="0">
                <a:solidFill>
                  <a:srgbClr val="002060"/>
                </a:solidFill>
                <a:latin typeface="Comic Sans MS" pitchFamily="66" charset="0"/>
              </a:rPr>
              <a:t>»</a:t>
            </a:r>
          </a:p>
        </p:txBody>
      </p:sp>
      <p:sp>
        <p:nvSpPr>
          <p:cNvPr id="99335" name="Rectangle 7"/>
          <p:cNvSpPr>
            <a:spLocks noGrp="1" noChangeArrowheads="1"/>
          </p:cNvSpPr>
          <p:nvPr>
            <p:ph sz="half" idx="1"/>
          </p:nvPr>
        </p:nvSpPr>
        <p:spPr>
          <a:xfrm>
            <a:off x="0" y="1268760"/>
            <a:ext cx="9144000" cy="4896544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800" dirty="0"/>
              <a:t>              </a:t>
            </a:r>
            <a:r>
              <a:rPr lang="ru-RU" sz="2800" b="1" dirty="0">
                <a:solidFill>
                  <a:srgbClr val="000066"/>
                </a:solidFill>
                <a:latin typeface="Comic Sans MS" pitchFamily="66" charset="0"/>
              </a:rPr>
              <a:t>Как рассказывает Эдуард Успенский, однажды в Одесском порту, о котором он писал сценарий для кино, он увидел в ящике с бананами огромного хамелеона. Это запомнилось. Позже, когда стал писать повесть о крокодиле Гене и его друзьях, ему захотелось ввести в повесть какого-нибудь уютного, но незнакомого зверька. </a:t>
            </a:r>
            <a:endParaRPr lang="ru-RU" sz="2800" b="1" dirty="0" smtClean="0">
              <a:solidFill>
                <a:srgbClr val="000066"/>
              </a:solidFill>
              <a:latin typeface="Comic Sans MS" pitchFamily="66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sz="2800" b="1" dirty="0" smtClean="0">
                <a:solidFill>
                  <a:srgbClr val="000066"/>
                </a:solidFill>
                <a:latin typeface="Comic Sans MS" pitchFamily="66" charset="0"/>
              </a:rPr>
              <a:t>        В </a:t>
            </a:r>
            <a:r>
              <a:rPr lang="ru-RU" sz="2800" b="1" dirty="0">
                <a:solidFill>
                  <a:srgbClr val="000066"/>
                </a:solidFill>
                <a:latin typeface="Comic Sans MS" pitchFamily="66" charset="0"/>
              </a:rPr>
              <a:t>конце концов, вспомнив хамелеона в порту, он поместил своего героя в ящик из-под апельсинов. А имя этому неизвестному науке зверьку помогли придумать приятели, звавшие свою дочку </a:t>
            </a:r>
            <a:r>
              <a:rPr lang="ru-RU" sz="2800" b="1" dirty="0" err="1">
                <a:solidFill>
                  <a:srgbClr val="000066"/>
                </a:solidFill>
                <a:latin typeface="Comic Sans MS" pitchFamily="66" charset="0"/>
              </a:rPr>
              <a:t>Чебурашкой</a:t>
            </a:r>
            <a:r>
              <a:rPr lang="ru-RU" sz="2800" b="1" dirty="0">
                <a:solidFill>
                  <a:srgbClr val="000066"/>
                </a:solidFill>
                <a:latin typeface="Comic Sans MS" pitchFamily="66" charset="0"/>
              </a:rPr>
              <a:t> из-за её неуклюжих падений. Девочка давно уже выросла, а мохнатый непоседа </a:t>
            </a:r>
            <a:r>
              <a:rPr lang="ru-RU" sz="2800" b="1" dirty="0" err="1">
                <a:solidFill>
                  <a:srgbClr val="000066"/>
                </a:solidFill>
                <a:latin typeface="Comic Sans MS" pitchFamily="66" charset="0"/>
              </a:rPr>
              <a:t>Чебурашка</a:t>
            </a:r>
            <a:r>
              <a:rPr lang="ru-RU" sz="2800" b="1" dirty="0">
                <a:solidFill>
                  <a:srgbClr val="000066"/>
                </a:solidFill>
                <a:latin typeface="Comic Sans MS" pitchFamily="66" charset="0"/>
              </a:rPr>
              <a:t> стал любимцем миллионов детей в разных </a:t>
            </a:r>
            <a:r>
              <a:rPr lang="ru-RU" sz="3000" b="1" dirty="0">
                <a:solidFill>
                  <a:srgbClr val="000066"/>
                </a:solidFill>
                <a:latin typeface="Comic Sans MS" pitchFamily="66" charset="0"/>
              </a:rPr>
              <a:t>странах мира. </a:t>
            </a:r>
          </a:p>
        </p:txBody>
      </p:sp>
      <p:pic>
        <p:nvPicPr>
          <p:cNvPr id="6" name="Picture 4" descr="cheburashka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5345832"/>
            <a:ext cx="1958891" cy="1512168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332656"/>
            <a:ext cx="8229600" cy="936104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  <a:latin typeface="Comic Sans MS" pitchFamily="66" charset="0"/>
              </a:rPr>
              <a:t>Книги  Эдуарда  Успенского</a:t>
            </a:r>
          </a:p>
        </p:txBody>
      </p:sp>
      <p:pic>
        <p:nvPicPr>
          <p:cNvPr id="102405" name="Picture 5" descr="Картинка 35 из 4846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091546">
            <a:off x="197022" y="1407570"/>
            <a:ext cx="2093491" cy="2829042"/>
          </a:xfrm>
          <a:prstGeom prst="rect">
            <a:avLst/>
          </a:prstGeom>
          <a:noFill/>
        </p:spPr>
      </p:pic>
      <p:pic>
        <p:nvPicPr>
          <p:cNvPr id="102407" name="Picture 7" descr="Картинка 27 из 4846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55109">
            <a:off x="6435421" y="1549355"/>
            <a:ext cx="1920183" cy="2733357"/>
          </a:xfrm>
          <a:prstGeom prst="rect">
            <a:avLst/>
          </a:prstGeom>
          <a:noFill/>
        </p:spPr>
      </p:pic>
      <p:pic>
        <p:nvPicPr>
          <p:cNvPr id="102409" name="Picture 9" descr="Картинка 9 из 4846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59832" y="1268760"/>
            <a:ext cx="2520280" cy="3240360"/>
          </a:xfrm>
          <a:prstGeom prst="rect">
            <a:avLst/>
          </a:prstGeom>
          <a:noFill/>
        </p:spPr>
      </p:pic>
      <p:pic>
        <p:nvPicPr>
          <p:cNvPr id="7" name="Picture 5" descr="Картинка 2 из 4846">
            <a:hlinkClick r:id="rId8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9" cstate="print"/>
          <a:srcRect/>
          <a:stretch>
            <a:fillRect/>
          </a:stretch>
        </p:blipFill>
        <p:spPr bwMode="auto">
          <a:xfrm rot="20856854">
            <a:off x="1043608" y="3356992"/>
            <a:ext cx="2808312" cy="3205035"/>
          </a:xfrm>
          <a:prstGeom prst="rect">
            <a:avLst/>
          </a:prstGeom>
          <a:noFill/>
        </p:spPr>
      </p:pic>
      <p:pic>
        <p:nvPicPr>
          <p:cNvPr id="8" name="Picture 9" descr="Картинка 15 из 4846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419872" y="3429000"/>
            <a:ext cx="2520280" cy="3169966"/>
          </a:xfrm>
          <a:prstGeom prst="rect">
            <a:avLst/>
          </a:prstGeom>
          <a:noFill/>
        </p:spPr>
      </p:pic>
      <p:pic>
        <p:nvPicPr>
          <p:cNvPr id="9" name="Picture 7" descr="Картинка 1 из 139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 rot="433949">
            <a:off x="5580112" y="3465003"/>
            <a:ext cx="2448272" cy="3060341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476672"/>
            <a:ext cx="8229600" cy="936104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002060"/>
                </a:solidFill>
                <a:latin typeface="Comic Sans MS" pitchFamily="66" charset="0"/>
              </a:rPr>
              <a:t>Читайте  по  слогам,  затем  -  целым  словом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84784"/>
            <a:ext cx="8229600" cy="5373216"/>
          </a:xfr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4000" b="1" dirty="0" err="1">
                <a:solidFill>
                  <a:srgbClr val="000066"/>
                </a:solidFill>
                <a:latin typeface="Comic Sans MS" pitchFamily="66" charset="0"/>
              </a:rPr>
              <a:t>тро</a:t>
            </a:r>
            <a:r>
              <a:rPr lang="ru-RU" sz="4000" b="1" dirty="0">
                <a:solidFill>
                  <a:srgbClr val="000066"/>
                </a:solidFill>
                <a:latin typeface="Comic Sans MS" pitchFamily="66" charset="0"/>
              </a:rPr>
              <a:t>  -  пи  -  чес  -  ком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4000" b="1" dirty="0">
                <a:solidFill>
                  <a:srgbClr val="FF0000"/>
                </a:solidFill>
                <a:latin typeface="Comic Sans MS" pitchFamily="66" charset="0"/>
              </a:rPr>
              <a:t>тропическом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4000" b="1" dirty="0">
                <a:solidFill>
                  <a:srgbClr val="000066"/>
                </a:solidFill>
                <a:latin typeface="Comic Sans MS" pitchFamily="66" charset="0"/>
              </a:rPr>
              <a:t>гип – по - </a:t>
            </a:r>
            <a:r>
              <a:rPr lang="ru-RU" sz="4000" b="1" dirty="0" err="1">
                <a:solidFill>
                  <a:srgbClr val="000066"/>
                </a:solidFill>
                <a:latin typeface="Comic Sans MS" pitchFamily="66" charset="0"/>
              </a:rPr>
              <a:t>по</a:t>
            </a:r>
            <a:r>
              <a:rPr lang="ru-RU" sz="4000" b="1" dirty="0">
                <a:solidFill>
                  <a:srgbClr val="000066"/>
                </a:solidFill>
                <a:latin typeface="Comic Sans MS" pitchFamily="66" charset="0"/>
              </a:rPr>
              <a:t>  -там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4000" b="1" dirty="0">
                <a:solidFill>
                  <a:srgbClr val="FF0000"/>
                </a:solidFill>
                <a:latin typeface="Comic Sans MS" pitchFamily="66" charset="0"/>
              </a:rPr>
              <a:t>гиппопотам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4000" b="1" dirty="0">
                <a:solidFill>
                  <a:srgbClr val="000066"/>
                </a:solidFill>
                <a:latin typeface="Comic Sans MS" pitchFamily="66" charset="0"/>
              </a:rPr>
              <a:t>от – </a:t>
            </a:r>
            <a:r>
              <a:rPr lang="ru-RU" sz="4000" b="1" dirty="0" err="1">
                <a:solidFill>
                  <a:srgbClr val="000066"/>
                </a:solidFill>
                <a:latin typeface="Comic Sans MS" pitchFamily="66" charset="0"/>
              </a:rPr>
              <a:t>пра</a:t>
            </a:r>
            <a:r>
              <a:rPr lang="ru-RU" sz="4000" b="1" dirty="0">
                <a:solidFill>
                  <a:srgbClr val="000066"/>
                </a:solidFill>
                <a:latin typeface="Comic Sans MS" pitchFamily="66" charset="0"/>
              </a:rPr>
              <a:t>-  вил – </a:t>
            </a:r>
            <a:r>
              <a:rPr lang="ru-RU" sz="4000" b="1" dirty="0" err="1">
                <a:solidFill>
                  <a:srgbClr val="000066"/>
                </a:solidFill>
                <a:latin typeface="Comic Sans MS" pitchFamily="66" charset="0"/>
              </a:rPr>
              <a:t>ся</a:t>
            </a:r>
            <a:endParaRPr lang="ru-RU" sz="4000" b="1" dirty="0">
              <a:solidFill>
                <a:srgbClr val="000066"/>
              </a:solidFill>
              <a:latin typeface="Comic Sans MS" pitchFamily="66" charset="0"/>
            </a:endParaRP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4000" b="1" dirty="0">
                <a:solidFill>
                  <a:srgbClr val="FF0000"/>
                </a:solidFill>
                <a:latin typeface="Comic Sans MS" pitchFamily="66" charset="0"/>
              </a:rPr>
              <a:t>отправился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4000" b="1" dirty="0">
                <a:solidFill>
                  <a:srgbClr val="000066"/>
                </a:solidFill>
                <a:latin typeface="Comic Sans MS" pitchFamily="66" charset="0"/>
              </a:rPr>
              <a:t>а – </a:t>
            </a:r>
            <a:r>
              <a:rPr lang="ru-RU" sz="4000" b="1" dirty="0" err="1">
                <a:solidFill>
                  <a:srgbClr val="000066"/>
                </a:solidFill>
                <a:latin typeface="Comic Sans MS" pitchFamily="66" charset="0"/>
              </a:rPr>
              <a:t>пель</a:t>
            </a:r>
            <a:r>
              <a:rPr lang="ru-RU" sz="4000" b="1" dirty="0">
                <a:solidFill>
                  <a:srgbClr val="000066"/>
                </a:solidFill>
                <a:latin typeface="Comic Sans MS" pitchFamily="66" charset="0"/>
              </a:rPr>
              <a:t>- си- </a:t>
            </a:r>
            <a:r>
              <a:rPr lang="ru-RU" sz="4000" b="1" dirty="0" err="1">
                <a:solidFill>
                  <a:srgbClr val="000066"/>
                </a:solidFill>
                <a:latin typeface="Comic Sans MS" pitchFamily="66" charset="0"/>
              </a:rPr>
              <a:t>на-ми</a:t>
            </a:r>
            <a:endParaRPr lang="ru-RU" sz="4000" b="1" dirty="0">
              <a:solidFill>
                <a:srgbClr val="000066"/>
              </a:solidFill>
              <a:latin typeface="Comic Sans MS" pitchFamily="66" charset="0"/>
            </a:endParaRP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4000" b="1" dirty="0">
                <a:solidFill>
                  <a:srgbClr val="FF0000"/>
                </a:solidFill>
                <a:latin typeface="Comic Sans MS" pitchFamily="66" charset="0"/>
              </a:rPr>
              <a:t>апельсинами</a:t>
            </a:r>
          </a:p>
        </p:txBody>
      </p:sp>
      <p:sp>
        <p:nvSpPr>
          <p:cNvPr id="5" name="Блок-схема: данные 4"/>
          <p:cNvSpPr/>
          <p:nvPr/>
        </p:nvSpPr>
        <p:spPr>
          <a:xfrm>
            <a:off x="4283968" y="2060848"/>
            <a:ext cx="72008" cy="216024"/>
          </a:xfrm>
          <a:prstGeom prst="flowChartInputOutpu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данные 6"/>
          <p:cNvSpPr/>
          <p:nvPr/>
        </p:nvSpPr>
        <p:spPr>
          <a:xfrm>
            <a:off x="4788024" y="6237312"/>
            <a:ext cx="72008" cy="144016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данные 7"/>
          <p:cNvSpPr/>
          <p:nvPr/>
        </p:nvSpPr>
        <p:spPr>
          <a:xfrm>
            <a:off x="4427984" y="4797152"/>
            <a:ext cx="72008" cy="144016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данные 8"/>
          <p:cNvSpPr/>
          <p:nvPr/>
        </p:nvSpPr>
        <p:spPr>
          <a:xfrm>
            <a:off x="5580112" y="3429000"/>
            <a:ext cx="72008" cy="216024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1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476672"/>
            <a:ext cx="8507288" cy="6120680"/>
          </a:xfr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4400" b="1" dirty="0" err="1">
                <a:solidFill>
                  <a:srgbClr val="000066"/>
                </a:solidFill>
                <a:latin typeface="Comic Sans MS" pitchFamily="66" charset="0"/>
              </a:rPr>
              <a:t>пе</a:t>
            </a:r>
            <a:r>
              <a:rPr lang="ru-RU" sz="4400" b="1" dirty="0">
                <a:solidFill>
                  <a:srgbClr val="000066"/>
                </a:solidFill>
                <a:latin typeface="Comic Sans MS" pitchFamily="66" charset="0"/>
              </a:rPr>
              <a:t> - ре – </a:t>
            </a:r>
            <a:r>
              <a:rPr lang="ru-RU" sz="4400" b="1" dirty="0" err="1">
                <a:solidFill>
                  <a:srgbClr val="000066"/>
                </a:solidFill>
                <a:latin typeface="Comic Sans MS" pitchFamily="66" charset="0"/>
              </a:rPr>
              <a:t>дви</a:t>
            </a:r>
            <a:r>
              <a:rPr lang="ru-RU" sz="4400" b="1" dirty="0">
                <a:solidFill>
                  <a:srgbClr val="000066"/>
                </a:solidFill>
                <a:latin typeface="Comic Sans MS" pitchFamily="66" charset="0"/>
              </a:rPr>
              <a:t> – гать – </a:t>
            </a:r>
            <a:r>
              <a:rPr lang="ru-RU" sz="4400" b="1" dirty="0" err="1">
                <a:solidFill>
                  <a:srgbClr val="000066"/>
                </a:solidFill>
                <a:latin typeface="Comic Sans MS" pitchFamily="66" charset="0"/>
              </a:rPr>
              <a:t>ся</a:t>
            </a:r>
            <a:endParaRPr lang="ru-RU" sz="4400" b="1" dirty="0">
              <a:solidFill>
                <a:srgbClr val="000066"/>
              </a:solidFill>
              <a:latin typeface="Comic Sans MS" pitchFamily="66" charset="0"/>
            </a:endParaRP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4400" b="1" dirty="0">
                <a:solidFill>
                  <a:srgbClr val="FF0000"/>
                </a:solidFill>
                <a:latin typeface="Comic Sans MS" pitchFamily="66" charset="0"/>
              </a:rPr>
              <a:t>передвигаться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4400" b="1" dirty="0" err="1">
                <a:solidFill>
                  <a:srgbClr val="000066"/>
                </a:solidFill>
                <a:latin typeface="Comic Sans MS" pitchFamily="66" charset="0"/>
              </a:rPr>
              <a:t>пу</a:t>
            </a:r>
            <a:r>
              <a:rPr lang="ru-RU" sz="4400" b="1" dirty="0">
                <a:solidFill>
                  <a:srgbClr val="000066"/>
                </a:solidFill>
                <a:latin typeface="Comic Sans MS" pitchFamily="66" charset="0"/>
              </a:rPr>
              <a:t> – те – шест – </a:t>
            </a:r>
            <a:r>
              <a:rPr lang="ru-RU" sz="4400" b="1" dirty="0" err="1">
                <a:solidFill>
                  <a:srgbClr val="000066"/>
                </a:solidFill>
                <a:latin typeface="Comic Sans MS" pitchFamily="66" charset="0"/>
              </a:rPr>
              <a:t>ви</a:t>
            </a:r>
            <a:r>
              <a:rPr lang="ru-RU" sz="4400" b="1" dirty="0">
                <a:solidFill>
                  <a:srgbClr val="000066"/>
                </a:solidFill>
                <a:latin typeface="Comic Sans MS" pitchFamily="66" charset="0"/>
              </a:rPr>
              <a:t> – е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4400" b="1" dirty="0">
                <a:solidFill>
                  <a:srgbClr val="FF0000"/>
                </a:solidFill>
                <a:latin typeface="Comic Sans MS" pitchFamily="66" charset="0"/>
              </a:rPr>
              <a:t>путешествие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4400" b="1" dirty="0">
                <a:solidFill>
                  <a:srgbClr val="000066"/>
                </a:solidFill>
                <a:latin typeface="Comic Sans MS" pitchFamily="66" charset="0"/>
              </a:rPr>
              <a:t>не  -  из  -  вест  -  </a:t>
            </a:r>
            <a:r>
              <a:rPr lang="ru-RU" sz="4400" b="1" dirty="0" err="1">
                <a:solidFill>
                  <a:srgbClr val="000066"/>
                </a:solidFill>
                <a:latin typeface="Comic Sans MS" pitchFamily="66" charset="0"/>
              </a:rPr>
              <a:t>ным</a:t>
            </a:r>
            <a:endParaRPr lang="ru-RU" sz="4400" b="1" dirty="0">
              <a:solidFill>
                <a:srgbClr val="000066"/>
              </a:solidFill>
              <a:latin typeface="Comic Sans MS" pitchFamily="66" charset="0"/>
            </a:endParaRP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4400" b="1" dirty="0">
                <a:solidFill>
                  <a:srgbClr val="FF0000"/>
                </a:solidFill>
                <a:latin typeface="Comic Sans MS" pitchFamily="66" charset="0"/>
              </a:rPr>
              <a:t>неизвестным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4400" b="1" dirty="0" err="1">
                <a:solidFill>
                  <a:srgbClr val="000066"/>
                </a:solidFill>
                <a:latin typeface="Comic Sans MS" pitchFamily="66" charset="0"/>
              </a:rPr>
              <a:t>соб</a:t>
            </a:r>
            <a:r>
              <a:rPr lang="ru-RU" sz="4400" b="1" dirty="0">
                <a:solidFill>
                  <a:srgbClr val="000066"/>
                </a:solidFill>
                <a:latin typeface="Comic Sans MS" pitchFamily="66" charset="0"/>
              </a:rPr>
              <a:t> – </a:t>
            </a:r>
            <a:r>
              <a:rPr lang="ru-RU" sz="4400" b="1" dirty="0" err="1">
                <a:solidFill>
                  <a:srgbClr val="000066"/>
                </a:solidFill>
                <a:latin typeface="Comic Sans MS" pitchFamily="66" charset="0"/>
              </a:rPr>
              <a:t>ствен</a:t>
            </a:r>
            <a:r>
              <a:rPr lang="ru-RU" sz="4400" b="1" dirty="0">
                <a:solidFill>
                  <a:srgbClr val="000066"/>
                </a:solidFill>
                <a:latin typeface="Comic Sans MS" pitchFamily="66" charset="0"/>
              </a:rPr>
              <a:t> -  но – го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4400" b="1" dirty="0">
                <a:solidFill>
                  <a:srgbClr val="FF0000"/>
                </a:solidFill>
                <a:latin typeface="Comic Sans MS" pitchFamily="66" charset="0"/>
              </a:rPr>
              <a:t>собственного</a:t>
            </a:r>
          </a:p>
        </p:txBody>
      </p:sp>
      <p:sp>
        <p:nvSpPr>
          <p:cNvPr id="6" name="Блок-схема: данные 5"/>
          <p:cNvSpPr/>
          <p:nvPr/>
        </p:nvSpPr>
        <p:spPr>
          <a:xfrm>
            <a:off x="5220072" y="1052736"/>
            <a:ext cx="72008" cy="288032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данные 6"/>
          <p:cNvSpPr/>
          <p:nvPr/>
        </p:nvSpPr>
        <p:spPr>
          <a:xfrm>
            <a:off x="4499992" y="2564904"/>
            <a:ext cx="72008" cy="288032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данные 7"/>
          <p:cNvSpPr/>
          <p:nvPr/>
        </p:nvSpPr>
        <p:spPr>
          <a:xfrm flipH="1">
            <a:off x="3059832" y="5517232"/>
            <a:ext cx="45719" cy="288032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данные 8"/>
          <p:cNvSpPr/>
          <p:nvPr/>
        </p:nvSpPr>
        <p:spPr>
          <a:xfrm>
            <a:off x="4355976" y="4005064"/>
            <a:ext cx="72008" cy="288032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332656"/>
            <a:ext cx="8229600" cy="852704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  <a:latin typeface="Comic Sans MS" pitchFamily="66" charset="0"/>
              </a:rPr>
              <a:t>Читайте целыми  словами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760"/>
            <a:ext cx="8435280" cy="5589240"/>
          </a:xfrm>
        </p:spPr>
        <p:txBody>
          <a:bodyPr>
            <a:normAutofit/>
          </a:bodyPr>
          <a:lstStyle/>
          <a:p>
            <a:pPr algn="ctr">
              <a:buFontTx/>
              <a:buNone/>
            </a:pPr>
            <a:r>
              <a:rPr lang="ru-RU" sz="4800" b="1" dirty="0">
                <a:solidFill>
                  <a:srgbClr val="000066"/>
                </a:solidFill>
                <a:latin typeface="Comic Sans MS" pitchFamily="66" charset="0"/>
              </a:rPr>
              <a:t>фрукт  </a:t>
            </a:r>
            <a:r>
              <a:rPr lang="ru-RU" sz="4800" b="1" dirty="0">
                <a:latin typeface="Comic Sans MS" pitchFamily="66" charset="0"/>
              </a:rPr>
              <a:t>-  фруктовый</a:t>
            </a:r>
          </a:p>
          <a:p>
            <a:pPr algn="ctr">
              <a:buFontTx/>
              <a:buNone/>
            </a:pPr>
            <a:r>
              <a:rPr lang="ru-RU" sz="4800" b="1" dirty="0">
                <a:solidFill>
                  <a:srgbClr val="000066"/>
                </a:solidFill>
                <a:latin typeface="Comic Sans MS" pitchFamily="66" charset="0"/>
              </a:rPr>
              <a:t>груз  -  </a:t>
            </a:r>
            <a:r>
              <a:rPr lang="ru-RU" sz="4800" b="1" dirty="0">
                <a:latin typeface="Comic Sans MS" pitchFamily="66" charset="0"/>
              </a:rPr>
              <a:t>погрузили</a:t>
            </a:r>
          </a:p>
          <a:p>
            <a:pPr algn="ctr">
              <a:buFontTx/>
              <a:buNone/>
            </a:pPr>
            <a:r>
              <a:rPr lang="ru-RU" sz="4800" b="1" dirty="0">
                <a:solidFill>
                  <a:srgbClr val="000066"/>
                </a:solidFill>
                <a:latin typeface="Comic Sans MS" pitchFamily="66" charset="0"/>
              </a:rPr>
              <a:t>брак  -  </a:t>
            </a:r>
            <a:r>
              <a:rPr lang="ru-RU" sz="4800" b="1" dirty="0">
                <a:latin typeface="Comic Sans MS" pitchFamily="66" charset="0"/>
              </a:rPr>
              <a:t>бракованную</a:t>
            </a:r>
          </a:p>
          <a:p>
            <a:pPr algn="ctr">
              <a:buFontTx/>
              <a:buNone/>
            </a:pPr>
            <a:r>
              <a:rPr lang="ru-RU" sz="4800" b="1" dirty="0">
                <a:solidFill>
                  <a:srgbClr val="000066"/>
                </a:solidFill>
                <a:latin typeface="Comic Sans MS" pitchFamily="66" charset="0"/>
              </a:rPr>
              <a:t>зверь  </a:t>
            </a:r>
            <a:r>
              <a:rPr lang="ru-RU" sz="4800" b="1" dirty="0">
                <a:latin typeface="Comic Sans MS" pitchFamily="66" charset="0"/>
              </a:rPr>
              <a:t>-  зверёк,  звериный</a:t>
            </a:r>
          </a:p>
          <a:p>
            <a:pPr algn="ctr">
              <a:buFontTx/>
              <a:buNone/>
            </a:pPr>
            <a:r>
              <a:rPr lang="ru-RU" sz="4800" b="1" dirty="0">
                <a:solidFill>
                  <a:srgbClr val="000066"/>
                </a:solidFill>
                <a:latin typeface="Comic Sans MS" pitchFamily="66" charset="0"/>
              </a:rPr>
              <a:t>город  -  </a:t>
            </a:r>
            <a:r>
              <a:rPr lang="ru-RU" sz="4800" b="1" dirty="0">
                <a:latin typeface="Comic Sans MS" pitchFamily="66" charset="0"/>
              </a:rPr>
              <a:t>городской</a:t>
            </a:r>
          </a:p>
        </p:txBody>
      </p:sp>
      <p:sp>
        <p:nvSpPr>
          <p:cNvPr id="5" name="Блок-схема: данные 4"/>
          <p:cNvSpPr/>
          <p:nvPr/>
        </p:nvSpPr>
        <p:spPr>
          <a:xfrm flipH="1">
            <a:off x="6516216" y="1196752"/>
            <a:ext cx="45719" cy="288032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данные 5"/>
          <p:cNvSpPr/>
          <p:nvPr/>
        </p:nvSpPr>
        <p:spPr>
          <a:xfrm flipH="1">
            <a:off x="5580112" y="2924944"/>
            <a:ext cx="45719" cy="288032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данные 6"/>
          <p:cNvSpPr/>
          <p:nvPr/>
        </p:nvSpPr>
        <p:spPr>
          <a:xfrm flipH="1">
            <a:off x="6516216" y="2060848"/>
            <a:ext cx="45719" cy="288032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данные 7"/>
          <p:cNvSpPr/>
          <p:nvPr/>
        </p:nvSpPr>
        <p:spPr>
          <a:xfrm flipH="1">
            <a:off x="7164288" y="5445224"/>
            <a:ext cx="45719" cy="288032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данные 8"/>
          <p:cNvSpPr/>
          <p:nvPr/>
        </p:nvSpPr>
        <p:spPr>
          <a:xfrm flipH="1">
            <a:off x="4860032" y="4653136"/>
            <a:ext cx="72009" cy="216024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323528" y="-62419"/>
            <a:ext cx="8640960" cy="7232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Словарь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Каюта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ru-RU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помещение на корабле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Уценённые товары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товары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, которые стоят меньше прежней стоимости.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Телефонная будка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будка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с телефоном-автоматом.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ru-RU" sz="2800" b="1" i="1" dirty="0" smtClean="0">
                <a:solidFill>
                  <a:srgbClr val="FF0000"/>
                </a:solidFill>
              </a:rPr>
              <a:t> </a:t>
            </a:r>
            <a:r>
              <a:rPr lang="ru-RU" sz="3600" b="1" dirty="0" smtClean="0">
                <a:solidFill>
                  <a:srgbClr val="FF0000"/>
                </a:solidFill>
              </a:rPr>
              <a:t>Бракованная игрушка </a:t>
            </a:r>
            <a:r>
              <a:rPr lang="ru-RU" sz="2800" dirty="0" smtClean="0"/>
              <a:t>– </a:t>
            </a:r>
            <a:r>
              <a:rPr lang="ru-RU" sz="2800" b="1" dirty="0" err="1" smtClean="0"/>
              <a:t>игрушка</a:t>
            </a:r>
            <a:r>
              <a:rPr lang="ru-RU" sz="2800" b="1" dirty="0" smtClean="0"/>
              <a:t> с браком (царапина, трещина) изъян в игрушке.</a:t>
            </a:r>
            <a:endParaRPr lang="en-US" sz="2800" b="1" dirty="0" smtClean="0"/>
          </a:p>
          <a:p>
            <a:pPr marL="0" lvl="0" indent="0">
              <a:spcBef>
                <a:spcPct val="0"/>
              </a:spcBef>
              <a:buClrTx/>
              <a:buSzTx/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Тропический лес </a:t>
            </a:r>
            <a:r>
              <a:rPr lang="ru-RU" sz="2800" b="1" dirty="0" smtClean="0">
                <a:solidFill>
                  <a:srgbClr val="7030A0"/>
                </a:solidFill>
              </a:rPr>
              <a:t>– </a:t>
            </a:r>
            <a:r>
              <a:rPr lang="ru-RU" sz="2800" b="1" dirty="0" smtClean="0"/>
              <a:t>тропики, это местность с жарким климатом.</a:t>
            </a:r>
            <a:r>
              <a:rPr lang="ru-RU" sz="2800" dirty="0" smtClean="0"/>
              <a:t> </a:t>
            </a:r>
            <a:endParaRPr lang="en-US" sz="2800" dirty="0" smtClean="0"/>
          </a:p>
          <a:p>
            <a:pPr marL="0" lvl="0" indent="0">
              <a:spcBef>
                <a:spcPct val="0"/>
              </a:spcBef>
              <a:buClrTx/>
              <a:buSzTx/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Чебурахнуться</a:t>
            </a:r>
            <a:r>
              <a:rPr lang="ru-RU" sz="3600" dirty="0" smtClean="0"/>
              <a:t> </a:t>
            </a:r>
            <a:r>
              <a:rPr lang="ru-RU" sz="2800" b="1" dirty="0" smtClean="0"/>
              <a:t>– упасть или удариться с шумом </a:t>
            </a:r>
            <a:endParaRPr lang="ru-RU" sz="28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effectLst/>
              <a:latin typeface="Arial Narrow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 Narrow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>
                <a:solidFill>
                  <a:srgbClr val="000066"/>
                </a:solidFill>
                <a:latin typeface="Comic Sans MS" pitchFamily="66" charset="0"/>
              </a:rPr>
              <a:t>Уважаем  товарищей  -</a:t>
            </a:r>
            <a:br>
              <a:rPr lang="ru-RU" b="1">
                <a:solidFill>
                  <a:srgbClr val="000066"/>
                </a:solidFill>
                <a:latin typeface="Comic Sans MS" pitchFamily="66" charset="0"/>
              </a:rPr>
            </a:br>
            <a:r>
              <a:rPr lang="ru-RU" b="1">
                <a:solidFill>
                  <a:srgbClr val="000066"/>
                </a:solidFill>
                <a:latin typeface="Comic Sans MS" pitchFamily="66" charset="0"/>
              </a:rPr>
              <a:t>следим по  тексту</a:t>
            </a:r>
          </a:p>
        </p:txBody>
      </p:sp>
      <p:pic>
        <p:nvPicPr>
          <p:cNvPr id="113669" name="Picture 5" descr="knigi-159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4114800"/>
            <a:ext cx="2438400" cy="1790700"/>
          </a:xfrm>
          <a:prstGeom prst="rect">
            <a:avLst/>
          </a:prstGeom>
          <a:noFill/>
        </p:spPr>
      </p:pic>
      <p:pic>
        <p:nvPicPr>
          <p:cNvPr id="6" name="Picture 4" descr="Картинка 35 из 4846">
            <a:hlinkClick r:id="rId3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043607" y="2072481"/>
            <a:ext cx="4241641" cy="4452863"/>
          </a:xfr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32656"/>
            <a:ext cx="9144000" cy="70868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Comic Sans MS" pitchFamily="66" charset="0"/>
              </a:rPr>
              <a:t>ХОТИМ УЗНАТЬ</a:t>
            </a:r>
            <a:endParaRPr lang="ru-RU" sz="36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11619" name="Rectangle 3"/>
          <p:cNvSpPr>
            <a:spLocks noGrp="1" noChangeArrowheads="1"/>
          </p:cNvSpPr>
          <p:nvPr>
            <p:ph idx="1"/>
          </p:nvPr>
        </p:nvSpPr>
        <p:spPr>
          <a:xfrm>
            <a:off x="0" y="1124744"/>
            <a:ext cx="9144000" cy="5472608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000066"/>
                </a:solidFill>
                <a:latin typeface="Comic Sans MS" pitchFamily="66" charset="0"/>
              </a:rPr>
              <a:t>Где  </a:t>
            </a:r>
            <a:r>
              <a:rPr lang="ru-RU" sz="6000" b="1" dirty="0">
                <a:solidFill>
                  <a:srgbClr val="000066"/>
                </a:solidFill>
                <a:latin typeface="Comic Sans MS" pitchFamily="66" charset="0"/>
              </a:rPr>
              <a:t>жил  </a:t>
            </a:r>
            <a:r>
              <a:rPr lang="ru-RU" sz="6000" b="1" dirty="0" err="1" smtClean="0">
                <a:solidFill>
                  <a:srgbClr val="000066"/>
                </a:solidFill>
                <a:latin typeface="Comic Sans MS" pitchFamily="66" charset="0"/>
              </a:rPr>
              <a:t>Чебурашка</a:t>
            </a:r>
            <a:r>
              <a:rPr lang="ru-RU" sz="6000" b="1" dirty="0" smtClean="0">
                <a:solidFill>
                  <a:srgbClr val="000066"/>
                </a:solidFill>
                <a:latin typeface="Comic Sans MS" pitchFamily="66" charset="0"/>
              </a:rPr>
              <a:t>? Было ли у него имя?</a:t>
            </a:r>
            <a:endParaRPr lang="ru-RU" sz="6000" b="1" dirty="0">
              <a:solidFill>
                <a:srgbClr val="000066"/>
              </a:solidFill>
              <a:latin typeface="Comic Sans MS" pitchFamily="66" charset="0"/>
            </a:endParaRPr>
          </a:p>
          <a:p>
            <a:pPr>
              <a:buNone/>
            </a:pPr>
            <a:endParaRPr lang="ru-RU" sz="4800" b="1" dirty="0">
              <a:solidFill>
                <a:srgbClr val="000066"/>
              </a:solidFill>
              <a:latin typeface="Comic Sans MS" pitchFamily="66" charset="0"/>
            </a:endParaRPr>
          </a:p>
          <a:p>
            <a:r>
              <a:rPr lang="ru-RU" sz="4800" b="1" dirty="0" smtClean="0">
                <a:solidFill>
                  <a:srgbClr val="000066"/>
                </a:solidFill>
                <a:latin typeface="Comic Sans MS" pitchFamily="66" charset="0"/>
              </a:rPr>
              <a:t>Что произойдёт дальше?</a:t>
            </a:r>
            <a:endParaRPr lang="ru-RU" sz="4800" b="1" dirty="0">
              <a:solidFill>
                <a:srgbClr val="000066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476673"/>
            <a:ext cx="8435280" cy="5847928"/>
          </a:xfrm>
        </p:spPr>
        <p:txBody>
          <a:bodyPr/>
          <a:lstStyle/>
          <a:p>
            <a:r>
              <a:rPr lang="ru-RU" sz="4800" b="1" dirty="0" smtClean="0">
                <a:solidFill>
                  <a:srgbClr val="000066"/>
                </a:solidFill>
                <a:latin typeface="Comic Sans MS" pitchFamily="66" charset="0"/>
              </a:rPr>
              <a:t>Как  он  попал  в ящик с апельсинами?</a:t>
            </a:r>
            <a:endParaRPr lang="en-US" sz="4800" b="1" dirty="0" smtClean="0">
              <a:solidFill>
                <a:srgbClr val="000066"/>
              </a:solidFill>
              <a:latin typeface="Comic Sans MS" pitchFamily="66" charset="0"/>
            </a:endParaRPr>
          </a:p>
          <a:p>
            <a:endParaRPr lang="ru-RU" sz="4800" b="1" dirty="0" smtClean="0">
              <a:solidFill>
                <a:srgbClr val="000066"/>
              </a:solidFill>
              <a:latin typeface="Comic Sans MS" pitchFamily="66" charset="0"/>
            </a:endParaRPr>
          </a:p>
        </p:txBody>
      </p:sp>
      <p:pic>
        <p:nvPicPr>
          <p:cNvPr id="4" name="Рисунок 3" descr="http://www.uspens.ru/sts/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2276872"/>
            <a:ext cx="3672408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63953"/>
          </a:xfrm>
        </p:spPr>
        <p:txBody>
          <a:bodyPr/>
          <a:lstStyle/>
          <a:p>
            <a:r>
              <a:rPr lang="ru-RU" sz="4800" b="1" dirty="0" smtClean="0">
                <a:solidFill>
                  <a:srgbClr val="000066"/>
                </a:solidFill>
                <a:latin typeface="Comic Sans MS" pitchFamily="66" charset="0"/>
              </a:rPr>
              <a:t>Где оказались ящики с апельсинами после долгого плавания?</a:t>
            </a:r>
          </a:p>
          <a:p>
            <a:r>
              <a:rPr lang="ru-RU" sz="4800" b="1" dirty="0" smtClean="0">
                <a:solidFill>
                  <a:srgbClr val="000066"/>
                </a:solidFill>
                <a:latin typeface="Comic Sans MS" pitchFamily="66" charset="0"/>
              </a:rPr>
              <a:t>Как выглядел </a:t>
            </a:r>
            <a:r>
              <a:rPr lang="ru-RU" sz="4800" b="1" dirty="0" err="1" smtClean="0">
                <a:solidFill>
                  <a:srgbClr val="000066"/>
                </a:solidFill>
                <a:latin typeface="Comic Sans MS" pitchFamily="66" charset="0"/>
              </a:rPr>
              <a:t>Чебурашка</a:t>
            </a:r>
            <a:r>
              <a:rPr lang="ru-RU" sz="4800" b="1" dirty="0" smtClean="0">
                <a:solidFill>
                  <a:srgbClr val="000066"/>
                </a:solidFill>
                <a:latin typeface="Comic Sans MS" pitchFamily="66" charset="0"/>
              </a:rPr>
              <a:t>, когда его нашли?</a:t>
            </a:r>
          </a:p>
          <a:p>
            <a:r>
              <a:rPr lang="ru-RU" sz="4800" b="1" dirty="0" smtClean="0">
                <a:solidFill>
                  <a:srgbClr val="000066"/>
                </a:solidFill>
                <a:latin typeface="Comic Sans MS" pitchFamily="66" charset="0"/>
              </a:rPr>
              <a:t>Почему он получил такое странное имя?</a:t>
            </a:r>
            <a:endParaRPr lang="ru-RU" sz="48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7"/>
            <a:ext cx="8229600" cy="5991944"/>
          </a:xfrm>
        </p:spPr>
        <p:txBody>
          <a:bodyPr/>
          <a:lstStyle/>
          <a:p>
            <a:r>
              <a:rPr lang="ru-RU" sz="5400" b="1" dirty="0" smtClean="0">
                <a:solidFill>
                  <a:srgbClr val="000066"/>
                </a:solidFill>
                <a:latin typeface="Comic Sans MS" pitchFamily="66" charset="0"/>
              </a:rPr>
              <a:t>Куда отнёс </a:t>
            </a:r>
            <a:r>
              <a:rPr lang="ru-RU" sz="5400" b="1" dirty="0" err="1" smtClean="0">
                <a:solidFill>
                  <a:srgbClr val="000066"/>
                </a:solidFill>
                <a:latin typeface="Comic Sans MS" pitchFamily="66" charset="0"/>
              </a:rPr>
              <a:t>Чебурашку</a:t>
            </a:r>
            <a:r>
              <a:rPr lang="ru-RU" sz="5400" b="1" dirty="0" smtClean="0">
                <a:solidFill>
                  <a:srgbClr val="000066"/>
                </a:solidFill>
                <a:latin typeface="Comic Sans MS" pitchFamily="66" charset="0"/>
              </a:rPr>
              <a:t> директор магазина?</a:t>
            </a:r>
          </a:p>
          <a:p>
            <a:r>
              <a:rPr lang="ru-RU" sz="5400" b="1" dirty="0" smtClean="0">
                <a:solidFill>
                  <a:srgbClr val="000066"/>
                </a:solidFill>
                <a:latin typeface="Comic Sans MS" pitchFamily="66" charset="0"/>
              </a:rPr>
              <a:t>Почему  </a:t>
            </a:r>
            <a:r>
              <a:rPr lang="ru-RU" sz="5400" b="1" dirty="0" err="1" smtClean="0">
                <a:solidFill>
                  <a:srgbClr val="000066"/>
                </a:solidFill>
                <a:latin typeface="Comic Sans MS" pitchFamily="66" charset="0"/>
              </a:rPr>
              <a:t>Чебурашку</a:t>
            </a:r>
            <a:r>
              <a:rPr lang="ru-RU" sz="5400" b="1" dirty="0" smtClean="0">
                <a:solidFill>
                  <a:srgbClr val="000066"/>
                </a:solidFill>
                <a:latin typeface="Comic Sans MS" pitchFamily="66" charset="0"/>
              </a:rPr>
              <a:t> не  приняли ?</a:t>
            </a:r>
          </a:p>
          <a:p>
            <a:endParaRPr lang="ru-RU" sz="54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76673"/>
            <a:ext cx="8964488" cy="5847928"/>
          </a:xfrm>
        </p:spPr>
        <p:txBody>
          <a:bodyPr/>
          <a:lstStyle/>
          <a:p>
            <a:r>
              <a:rPr lang="ru-RU" sz="4400" b="1" dirty="0" smtClean="0">
                <a:solidFill>
                  <a:srgbClr val="000066"/>
                </a:solidFill>
                <a:latin typeface="Comic Sans MS" pitchFamily="66" charset="0"/>
              </a:rPr>
              <a:t>   Как  он  оказался  в    магазине  уценённых  товаров ?</a:t>
            </a:r>
          </a:p>
          <a:p>
            <a:r>
              <a:rPr lang="ru-RU" sz="4400" b="1" dirty="0" smtClean="0">
                <a:solidFill>
                  <a:srgbClr val="000066"/>
                </a:solidFill>
                <a:latin typeface="Comic Sans MS" pitchFamily="66" charset="0"/>
              </a:rPr>
              <a:t>   Где остался работать </a:t>
            </a:r>
            <a:r>
              <a:rPr lang="ru-RU" sz="4400" b="1" dirty="0" err="1" smtClean="0">
                <a:solidFill>
                  <a:srgbClr val="000066"/>
                </a:solidFill>
                <a:latin typeface="Comic Sans MS" pitchFamily="66" charset="0"/>
              </a:rPr>
              <a:t>Чебурашка</a:t>
            </a:r>
            <a:r>
              <a:rPr lang="ru-RU" sz="4400" b="1" dirty="0" smtClean="0">
                <a:solidFill>
                  <a:srgbClr val="000066"/>
                </a:solidFill>
                <a:latin typeface="Comic Sans MS" pitchFamily="66" charset="0"/>
              </a:rPr>
              <a:t>?</a:t>
            </a:r>
          </a:p>
          <a:p>
            <a:r>
              <a:rPr lang="ru-RU" sz="4400" b="1" dirty="0" smtClean="0">
                <a:solidFill>
                  <a:srgbClr val="000066"/>
                </a:solidFill>
                <a:latin typeface="Comic Sans MS" pitchFamily="66" charset="0"/>
              </a:rPr>
              <a:t>  Что он должен был делать?</a:t>
            </a:r>
          </a:p>
          <a:p>
            <a:r>
              <a:rPr lang="ru-RU" sz="4400" b="1" dirty="0" smtClean="0">
                <a:solidFill>
                  <a:srgbClr val="000066"/>
                </a:solidFill>
                <a:latin typeface="Comic Sans MS" pitchFamily="66" charset="0"/>
              </a:rPr>
              <a:t>Где он стал жить?</a:t>
            </a:r>
            <a:endParaRPr lang="ru-RU" sz="4400" b="1" dirty="0" smtClean="0">
              <a:latin typeface="Comic Sans MS" pitchFamily="66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980728"/>
            <a:ext cx="9144000" cy="5072097"/>
          </a:xfrm>
        </p:spPr>
        <p:txBody>
          <a:bodyPr>
            <a:normAutofit/>
          </a:bodyPr>
          <a:lstStyle/>
          <a:p>
            <a:pPr algn="l"/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3857620" y="6526552"/>
            <a:ext cx="3914780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332656"/>
            <a:ext cx="3059832" cy="21602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err="1" smtClean="0">
                <a:solidFill>
                  <a:srgbClr val="FF0000"/>
                </a:solidFill>
              </a:rPr>
              <a:t>Чебурашка</a:t>
            </a:r>
            <a:endParaRPr lang="ru-RU" sz="4000" b="1" dirty="0"/>
          </a:p>
        </p:txBody>
      </p:sp>
      <p:sp>
        <p:nvSpPr>
          <p:cNvPr id="7" name="Стрелка вправо 6"/>
          <p:cNvSpPr/>
          <p:nvPr/>
        </p:nvSpPr>
        <p:spPr>
          <a:xfrm>
            <a:off x="3203848" y="836712"/>
            <a:ext cx="355480" cy="2880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563888" y="404664"/>
            <a:ext cx="2520280" cy="128588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Ящик с апельсинами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6215074" y="928670"/>
            <a:ext cx="642942" cy="34009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948264" y="332656"/>
            <a:ext cx="1963596" cy="115212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Корабль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1" name="Стрелка вниз 10"/>
          <p:cNvSpPr/>
          <p:nvPr/>
        </p:nvSpPr>
        <p:spPr>
          <a:xfrm flipH="1">
            <a:off x="8001023" y="1357298"/>
            <a:ext cx="315392" cy="50006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6876256" y="1857364"/>
            <a:ext cx="2267744" cy="100013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Большой 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город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3" name="Стрелка влево 12"/>
          <p:cNvSpPr/>
          <p:nvPr/>
        </p:nvSpPr>
        <p:spPr>
          <a:xfrm>
            <a:off x="6357950" y="2357430"/>
            <a:ext cx="571504" cy="21431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419872" y="1785926"/>
            <a:ext cx="2938078" cy="92869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Фруктовый 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магазин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5" name="Стрелка вниз 14"/>
          <p:cNvSpPr/>
          <p:nvPr/>
        </p:nvSpPr>
        <p:spPr>
          <a:xfrm flipH="1">
            <a:off x="4716016" y="2708920"/>
            <a:ext cx="504056" cy="50405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3491880" y="3212976"/>
            <a:ext cx="2362584" cy="122413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Директор 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магазина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7" name="Стрелка вправо 16"/>
          <p:cNvSpPr/>
          <p:nvPr/>
        </p:nvSpPr>
        <p:spPr>
          <a:xfrm>
            <a:off x="5868144" y="3429000"/>
            <a:ext cx="500066" cy="43204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6444208" y="3140968"/>
            <a:ext cx="2267744" cy="10795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Имя</a:t>
            </a:r>
          </a:p>
          <a:p>
            <a:pPr algn="ctr"/>
            <a:r>
              <a:rPr lang="ru-RU" sz="2800" b="1" dirty="0" err="1" smtClean="0">
                <a:solidFill>
                  <a:srgbClr val="FF0000"/>
                </a:solidFill>
              </a:rPr>
              <a:t>Чебурашка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9" name="Стрелка влево 18"/>
          <p:cNvSpPr/>
          <p:nvPr/>
        </p:nvSpPr>
        <p:spPr>
          <a:xfrm flipV="1">
            <a:off x="2699792" y="3140968"/>
            <a:ext cx="642942" cy="35833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>
            <a:off x="2699792" y="3717032"/>
            <a:ext cx="714380" cy="36004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23528" y="3068960"/>
            <a:ext cx="2160240" cy="122413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FF0000"/>
                </a:solidFill>
              </a:rPr>
              <a:t>Зоопарк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22" name="Стрелка вниз 21"/>
          <p:cNvSpPr/>
          <p:nvPr/>
        </p:nvSpPr>
        <p:spPr>
          <a:xfrm>
            <a:off x="4716016" y="4509120"/>
            <a:ext cx="285752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491880" y="4797152"/>
            <a:ext cx="2376264" cy="164307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Директор магазина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уценённых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товаров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4" name="Стрелка вправо 23"/>
          <p:cNvSpPr/>
          <p:nvPr/>
        </p:nvSpPr>
        <p:spPr>
          <a:xfrm>
            <a:off x="5940152" y="5445224"/>
            <a:ext cx="499496" cy="36004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лево 24"/>
          <p:cNvSpPr/>
          <p:nvPr/>
        </p:nvSpPr>
        <p:spPr>
          <a:xfrm>
            <a:off x="2699792" y="5373216"/>
            <a:ext cx="714380" cy="36004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6516216" y="4869160"/>
            <a:ext cx="2411760" cy="151216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Телефонная 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будка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0" y="4941168"/>
            <a:ext cx="2603118" cy="156080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rgbClr val="FF0000"/>
                </a:solidFill>
              </a:rPr>
              <a:t>Работа в </a:t>
            </a:r>
          </a:p>
          <a:p>
            <a:pPr algn="ctr"/>
            <a:r>
              <a:rPr lang="ru-RU" sz="3600" dirty="0" smtClean="0">
                <a:solidFill>
                  <a:srgbClr val="FF0000"/>
                </a:solidFill>
              </a:rPr>
              <a:t>магазине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29" name="Стрелка вниз 28"/>
          <p:cNvSpPr/>
          <p:nvPr/>
        </p:nvSpPr>
        <p:spPr>
          <a:xfrm>
            <a:off x="1187624" y="1428736"/>
            <a:ext cx="669732" cy="350046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3" name="Прямая со стрелкой 32"/>
          <p:cNvCxnSpPr/>
          <p:nvPr/>
        </p:nvCxnSpPr>
        <p:spPr>
          <a:xfrm>
            <a:off x="3071802" y="1428736"/>
            <a:ext cx="4020478" cy="3368416"/>
          </a:xfrm>
          <a:prstGeom prst="straightConnector1">
            <a:avLst/>
          </a:prstGeom>
          <a:ln w="1270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01" name="Picture 41" descr="103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8258175" y="4371975"/>
            <a:ext cx="885825" cy="2486025"/>
          </a:xfrm>
          <a:prstGeom prst="rect">
            <a:avLst/>
          </a:prstGeom>
          <a:noFill/>
        </p:spPr>
      </p:pic>
      <p:pic>
        <p:nvPicPr>
          <p:cNvPr id="15367" name="Picture 7" descr="174531f737e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4213" y="4149725"/>
            <a:ext cx="2374900" cy="1995488"/>
          </a:xfrm>
          <a:prstGeom prst="rect">
            <a:avLst/>
          </a:prstGeom>
          <a:noFill/>
        </p:spPr>
      </p:pic>
      <p:pic>
        <p:nvPicPr>
          <p:cNvPr id="15375" name="Picture 15" descr="174531f737e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00788" y="404813"/>
            <a:ext cx="2374900" cy="1995487"/>
          </a:xfrm>
          <a:prstGeom prst="rect">
            <a:avLst/>
          </a:prstGeom>
          <a:noFill/>
        </p:spPr>
      </p:pic>
      <p:pic>
        <p:nvPicPr>
          <p:cNvPr id="15376" name="Picture 16" descr="174531f737e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6100" y="2708275"/>
            <a:ext cx="2374900" cy="1995488"/>
          </a:xfrm>
          <a:prstGeom prst="rect">
            <a:avLst/>
          </a:prstGeom>
          <a:noFill/>
        </p:spPr>
      </p:pic>
      <p:pic>
        <p:nvPicPr>
          <p:cNvPr id="15379" name="Picture 19" descr="h71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71775" y="3716338"/>
            <a:ext cx="1724025" cy="1428750"/>
          </a:xfrm>
          <a:prstGeom prst="rect">
            <a:avLst/>
          </a:prstGeom>
          <a:noFill/>
        </p:spPr>
      </p:pic>
      <p:pic>
        <p:nvPicPr>
          <p:cNvPr id="15387" name="Picture 27" descr="103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371975"/>
            <a:ext cx="885825" cy="2486025"/>
          </a:xfrm>
          <a:prstGeom prst="rect">
            <a:avLst/>
          </a:prstGeom>
          <a:noFill/>
        </p:spPr>
      </p:pic>
      <p:pic>
        <p:nvPicPr>
          <p:cNvPr id="15393" name="Picture 33" descr="74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750" y="692150"/>
            <a:ext cx="1190625" cy="1257300"/>
          </a:xfrm>
          <a:prstGeom prst="rect">
            <a:avLst/>
          </a:prstGeom>
          <a:noFill/>
        </p:spPr>
      </p:pic>
      <p:pic>
        <p:nvPicPr>
          <p:cNvPr id="15394" name="Picture 34" descr="103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76475"/>
            <a:ext cx="885825" cy="2486025"/>
          </a:xfrm>
          <a:prstGeom prst="rect">
            <a:avLst/>
          </a:prstGeom>
          <a:noFill/>
        </p:spPr>
      </p:pic>
      <p:pic>
        <p:nvPicPr>
          <p:cNvPr id="15395" name="Picture 35" descr="103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71450"/>
            <a:ext cx="885825" cy="2486025"/>
          </a:xfrm>
          <a:prstGeom prst="rect">
            <a:avLst/>
          </a:prstGeom>
          <a:noFill/>
        </p:spPr>
      </p:pic>
      <p:pic>
        <p:nvPicPr>
          <p:cNvPr id="15396" name="Picture 36" descr="103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1700213" y="-800100"/>
            <a:ext cx="885825" cy="2486025"/>
          </a:xfrm>
          <a:prstGeom prst="rect">
            <a:avLst/>
          </a:prstGeom>
          <a:noFill/>
        </p:spPr>
      </p:pic>
      <p:pic>
        <p:nvPicPr>
          <p:cNvPr id="15397" name="Picture 37" descr="103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435475" y="-800100"/>
            <a:ext cx="885825" cy="2486025"/>
          </a:xfrm>
          <a:prstGeom prst="rect">
            <a:avLst/>
          </a:prstGeom>
          <a:noFill/>
        </p:spPr>
      </p:pic>
      <p:pic>
        <p:nvPicPr>
          <p:cNvPr id="15398" name="Picture 38" descr="103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7243763" y="-800100"/>
            <a:ext cx="885825" cy="2486025"/>
          </a:xfrm>
          <a:prstGeom prst="rect">
            <a:avLst/>
          </a:prstGeom>
          <a:noFill/>
        </p:spPr>
      </p:pic>
      <p:pic>
        <p:nvPicPr>
          <p:cNvPr id="15399" name="Picture 39" descr="103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8258175" y="0"/>
            <a:ext cx="885825" cy="2486025"/>
          </a:xfrm>
          <a:prstGeom prst="rect">
            <a:avLst/>
          </a:prstGeom>
          <a:noFill/>
        </p:spPr>
      </p:pic>
      <p:pic>
        <p:nvPicPr>
          <p:cNvPr id="15400" name="Picture 40" descr="103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8258175" y="1916113"/>
            <a:ext cx="885825" cy="2486025"/>
          </a:xfrm>
          <a:prstGeom prst="rect">
            <a:avLst/>
          </a:prstGeom>
          <a:noFill/>
        </p:spPr>
      </p:pic>
      <p:pic>
        <p:nvPicPr>
          <p:cNvPr id="15402" name="Picture 42" descr="103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6740525" y="5172075"/>
            <a:ext cx="885825" cy="2486025"/>
          </a:xfrm>
          <a:prstGeom prst="rect">
            <a:avLst/>
          </a:prstGeom>
          <a:noFill/>
        </p:spPr>
      </p:pic>
      <p:pic>
        <p:nvPicPr>
          <p:cNvPr id="15403" name="Picture 43" descr="103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4292600" y="5172075"/>
            <a:ext cx="885825" cy="2486025"/>
          </a:xfrm>
          <a:prstGeom prst="rect">
            <a:avLst/>
          </a:prstGeom>
          <a:noFill/>
        </p:spPr>
      </p:pic>
      <p:pic>
        <p:nvPicPr>
          <p:cNvPr id="15404" name="Picture 44" descr="103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1627188" y="5172075"/>
            <a:ext cx="885825" cy="2486025"/>
          </a:xfrm>
          <a:prstGeom prst="rect">
            <a:avLst/>
          </a:prstGeom>
          <a:noFill/>
        </p:spPr>
      </p:pic>
      <p:pic>
        <p:nvPicPr>
          <p:cNvPr id="15407" name="Picture 47" descr="af857422a2e6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4075" y="1125538"/>
            <a:ext cx="2447925" cy="3943350"/>
          </a:xfrm>
          <a:prstGeom prst="rect">
            <a:avLst/>
          </a:prstGeom>
          <a:noFill/>
        </p:spPr>
      </p:pic>
      <p:pic>
        <p:nvPicPr>
          <p:cNvPr id="15408" name="Picture 48" descr="74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67175" y="0"/>
            <a:ext cx="1190625" cy="1257300"/>
          </a:xfrm>
          <a:prstGeom prst="rect">
            <a:avLst/>
          </a:prstGeom>
          <a:noFill/>
        </p:spPr>
      </p:pic>
      <p:pic>
        <p:nvPicPr>
          <p:cNvPr id="15409" name="Picture 49" descr="74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80288" y="836613"/>
            <a:ext cx="1190625" cy="1257300"/>
          </a:xfrm>
          <a:prstGeom prst="rect">
            <a:avLst/>
          </a:prstGeom>
          <a:noFill/>
        </p:spPr>
      </p:pic>
      <p:pic>
        <p:nvPicPr>
          <p:cNvPr id="15410" name="Picture 50">
            <a:hlinkClick r:id="" action="ppaction://media"/>
          </p:cNvPr>
          <p:cNvPicPr>
            <a:picLocks noRot="1" noChangeAspect="1" noChangeArrowheads="1"/>
          </p:cNvPicPr>
          <p:nvPr>
            <a:wavAudioFile r:embed="rId1" name="чебур1.wav"/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839200" y="6553200"/>
            <a:ext cx="304800" cy="304800"/>
          </a:xfrm>
          <a:prstGeom prst="rect">
            <a:avLst/>
          </a:prstGeom>
          <a:noFill/>
        </p:spPr>
      </p:pic>
      <p:pic>
        <p:nvPicPr>
          <p:cNvPr id="15380" name="Picture 20" descr="124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-592573">
            <a:off x="2268538" y="2492375"/>
            <a:ext cx="2160587" cy="1511300"/>
          </a:xfrm>
          <a:prstGeom prst="rect">
            <a:avLst/>
          </a:prstGeom>
          <a:noFill/>
        </p:spPr>
      </p:pic>
      <p:sp>
        <p:nvSpPr>
          <p:cNvPr id="15411" name="AutoShape 51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8243888" y="6308725"/>
            <a:ext cx="647700" cy="360363"/>
          </a:xfrm>
          <a:prstGeom prst="leftArrow">
            <a:avLst>
              <a:gd name="adj1" fmla="val 50000"/>
              <a:gd name="adj2" fmla="val 44934"/>
            </a:avLst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4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81481E-6 L 0.17205 -0.13217 C 0.20798 -0.16203 0.26198 -0.17847 0.31823 -0.17847 C 0.38229 -0.17847 0.43368 -0.16203 0.46962 -0.13217 L 0.64184 -4.81481E-6 " pathEditMode="relative" rAng="0" ptsTypes="FffFF">
                                      <p:cBhvr>
                                        <p:cTn id="8" dur="2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1" y="-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4184 -2.96296E-6 L 0.46857 -0.13102 C 0.43212 -0.16041 0.37743 -0.17685 0.32118 -0.17685 C 0.25677 -0.17685 0.20486 -0.16041 0.1684 -0.13102 L -0.004 -2.96296E-6 " pathEditMode="relative" rAng="0" ptsTypes="FffFF">
                                      <p:cBhvr>
                                        <p:cTn id="11" dur="2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3" y="-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2.96296E-6 L 0.17205 -0.13102 C 0.20799 -0.16041 0.26198 -0.17685 0.31823 -0.17685 C 0.3823 -0.17685 0.43369 -0.16041 0.46962 -0.13102 L 0.64184 -2.96296E-6 " pathEditMode="relative" rAng="0" ptsTypes="FffFF">
                                      <p:cBhvr>
                                        <p:cTn id="14" dur="2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1" y="-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0"/>
                            </p:stCondLst>
                            <p:childTnLst>
                              <p:par>
                                <p:cTn id="16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4184 -2.96296E-6 L 0.46857 -0.13102 C 0.43212 -0.16041 0.37778 -0.17685 0.32135 -0.17685 C 0.25677 -0.17685 0.20503 -0.16041 0.16857 -0.13102 L -0.004 -2.96296E-6 " pathEditMode="relative" rAng="0" ptsTypes="FffFF">
                                      <p:cBhvr>
                                        <p:cTn id="17" dur="2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3" y="-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000"/>
                            </p:stCondLst>
                            <p:childTnLst>
                              <p:par>
                                <p:cTn id="19" presetID="7" presetClass="path" presetSubtype="0" repeatCount="3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 -1.48148E-6 L -0.004 -0.53426 L 0.58281 -0.53426 L 0.58281 -1.48148E-6 L -0.004 -1.48148E-6 Z " pathEditMode="relative" rAng="16200000" ptsTypes="FFFFF">
                                      <p:cBhvr>
                                        <p:cTn id="20" dur="3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3" y="-2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000"/>
                            </p:stCondLst>
                            <p:childTnLst>
                              <p:par>
                                <p:cTn id="22" presetID="10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0"/>
                            </p:stCondLst>
                            <p:childTnLst>
                              <p:par>
                                <p:cTn id="29" presetID="10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300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3000"/>
                            </p:stCondLst>
                            <p:childTnLst>
                              <p:par>
                                <p:cTn id="3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0"/>
                            </p:stCondLst>
                            <p:childTnLst>
                              <p:par>
                                <p:cTn id="4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000" fill="hold"/>
                                        <p:tgtEl>
                                          <p:spTgt spid="15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000" fill="hold"/>
                                        <p:tgtEl>
                                          <p:spTgt spid="15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8000"/>
                            </p:stCondLst>
                            <p:childTnLst>
                              <p:par>
                                <p:cTn id="46" presetID="1" presetClass="path" presetSubtype="0" repeatCount="3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0.02338 C 0.08784 0.14561 0.23281 0.15209 0.32257 0.03612 C 0.41215 -0.07824 0.41493 -0.27175 0.32621 -0.3949 C 0.23836 -0.51666 0.0934 -0.52152 0.00382 -0.40694 C -0.08664 -0.2912 -0.0882 -0.09907 4.16667E-6 0.02338 Z " pathEditMode="relative" rAng="2772784" ptsTypes="fffff">
                                      <p:cBhvr>
                                        <p:cTn id="47" dur="2000" spd="-100000" fill="hold"/>
                                        <p:tgtEl>
                                          <p:spTgt spid="153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" y="-2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4000"/>
                            </p:stCondLst>
                            <p:childTnLst>
                              <p:par>
                                <p:cTn id="49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3000"/>
                                        <p:tgtEl>
                                          <p:spTgt spid="15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3000"/>
                                        <p:tgtEl>
                                          <p:spTgt spid="15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7000"/>
                            </p:stCondLst>
                            <p:childTnLst>
                              <p:par>
                                <p:cTn id="5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6" dur="500"/>
                                        <p:tgtEl>
                                          <p:spTgt spid="15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7500"/>
                            </p:stCondLst>
                            <p:childTnLst>
                              <p:par>
                                <p:cTn id="5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0" dur="500"/>
                                        <p:tgtEl>
                                          <p:spTgt spid="15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8000"/>
                            </p:stCondLst>
                            <p:childTnLst>
                              <p:par>
                                <p:cTn id="6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4" dur="500"/>
                                        <p:tgtEl>
                                          <p:spTgt spid="15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8500"/>
                            </p:stCondLst>
                            <p:childTnLst>
                              <p:par>
                                <p:cTn id="6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8" dur="500"/>
                                        <p:tgtEl>
                                          <p:spTgt spid="15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9000"/>
                            </p:stCondLst>
                            <p:childTnLst>
                              <p:par>
                                <p:cTn id="7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2" dur="500"/>
                                        <p:tgtEl>
                                          <p:spTgt spid="15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9500"/>
                            </p:stCondLst>
                            <p:childTnLst>
                              <p:par>
                                <p:cTn id="7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6" dur="500"/>
                                        <p:tgtEl>
                                          <p:spTgt spid="15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0000"/>
                            </p:stCondLst>
                            <p:childTnLst>
                              <p:par>
                                <p:cTn id="78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0" dur="500"/>
                                        <p:tgtEl>
                                          <p:spTgt spid="15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0500"/>
                            </p:stCondLst>
                            <p:childTnLst>
                              <p:par>
                                <p:cTn id="8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4" dur="500"/>
                                        <p:tgtEl>
                                          <p:spTgt spid="15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1000"/>
                            </p:stCondLst>
                            <p:childTnLst>
                              <p:par>
                                <p:cTn id="8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8" dur="500"/>
                                        <p:tgtEl>
                                          <p:spTgt spid="15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1500"/>
                            </p:stCondLst>
                            <p:childTnLst>
                              <p:par>
                                <p:cTn id="9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92" dur="500"/>
                                        <p:tgtEl>
                                          <p:spTgt spid="15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2000"/>
                            </p:stCondLst>
                            <p:childTnLst>
                              <p:par>
                                <p:cTn id="9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96" dur="500"/>
                                        <p:tgtEl>
                                          <p:spTgt spid="15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2500"/>
                            </p:stCondLst>
                            <p:childTnLst>
                              <p:par>
                                <p:cTn id="9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00" dur="500"/>
                                        <p:tgtEl>
                                          <p:spTgt spid="15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3000"/>
                            </p:stCondLst>
                            <p:childTnLst>
                              <p:par>
                                <p:cTn id="102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3500"/>
                            </p:stCondLst>
                            <p:childTnLst>
                              <p:par>
                                <p:cTn id="105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44000"/>
                            </p:stCondLst>
                            <p:childTnLst>
                              <p:par>
                                <p:cTn id="108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44500"/>
                            </p:stCondLst>
                            <p:childTnLst>
                              <p:par>
                                <p:cTn id="111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45000"/>
                            </p:stCondLst>
                            <p:childTnLst>
                              <p:par>
                                <p:cTn id="114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5500"/>
                            </p:stCondLst>
                            <p:childTnLst>
                              <p:par>
                                <p:cTn id="117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46000"/>
                            </p:stCondLst>
                            <p:childTnLst>
                              <p:par>
                                <p:cTn id="120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46500"/>
                            </p:stCondLst>
                            <p:childTnLst>
                              <p:par>
                                <p:cTn id="123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47000"/>
                            </p:stCondLst>
                            <p:childTnLst>
                              <p:par>
                                <p:cTn id="126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47500"/>
                            </p:stCondLst>
                            <p:childTnLst>
                              <p:par>
                                <p:cTn id="129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48000"/>
                            </p:stCondLst>
                            <p:childTnLst>
                              <p:par>
                                <p:cTn id="132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48500"/>
                            </p:stCondLst>
                            <p:childTnLst>
                              <p:par>
                                <p:cTn id="135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49000"/>
                            </p:stCondLst>
                            <p:childTnLst>
                              <p:par>
                                <p:cTn id="1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3000" fill="hold"/>
                                        <p:tgtEl>
                                          <p:spTgt spid="15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3000" fill="hold"/>
                                        <p:tgtEl>
                                          <p:spTgt spid="15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3000" fill="hold"/>
                                        <p:tgtEl>
                                          <p:spTgt spid="15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3000" fill="hold"/>
                                        <p:tgtEl>
                                          <p:spTgt spid="15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2000"/>
                            </p:stCondLst>
                            <p:childTnLst>
                              <p:par>
                                <p:cTn id="147" presetID="35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153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153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15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15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55000"/>
                            </p:stCondLst>
                            <p:childTnLst>
                              <p:par>
                                <p:cTn id="154" presetID="35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154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154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154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154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58000"/>
                            </p:stCondLst>
                            <p:childTnLst>
                              <p:par>
                                <p:cTn id="161" presetID="35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154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154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154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154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61000"/>
                            </p:stCondLst>
                            <p:childTnLst>
                              <p:par>
                                <p:cTn id="1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5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7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410"/>
                </p:tgtEl>
              </p:cMediaNode>
            </p:audio>
          </p:childTnLst>
        </p:cTn>
      </p:par>
    </p:tnLst>
    <p:bldLst>
      <p:bldP spid="1541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Comic Sans MS" pitchFamily="66" charset="0"/>
              </a:rPr>
              <a:t>Тест</a:t>
            </a:r>
            <a:endParaRPr lang="ru-RU" dirty="0">
              <a:latin typeface="Comic Sans MS" pitchFamily="66" charset="0"/>
            </a:endParaRPr>
          </a:p>
        </p:txBody>
      </p:sp>
      <p:pic>
        <p:nvPicPr>
          <p:cNvPr id="4" name="Picture 2" descr="C:\Documents and Settings\Admin\Рабочий стол\ч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2153254"/>
            <a:ext cx="4824535" cy="401205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0066"/>
                </a:solidFill>
                <a:latin typeface="Comic Sans MS" pitchFamily="66" charset="0"/>
              </a:rPr>
              <a:t>1. Выбери </a:t>
            </a:r>
            <a:r>
              <a:rPr lang="ru-RU" b="1" dirty="0">
                <a:solidFill>
                  <a:srgbClr val="000066"/>
                </a:solidFill>
                <a:latin typeface="Comic Sans MS" pitchFamily="66" charset="0"/>
              </a:rPr>
              <a:t>правильный  ответ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35163"/>
            <a:ext cx="8686800" cy="4734197"/>
          </a:xfrm>
        </p:spPr>
        <p:txBody>
          <a:bodyPr/>
          <a:lstStyle/>
          <a:p>
            <a:pPr>
              <a:buFontTx/>
              <a:buNone/>
            </a:pPr>
            <a:r>
              <a:rPr lang="ru-RU" sz="4000" b="1" dirty="0" smtClean="0">
                <a:solidFill>
                  <a:srgbClr val="000066"/>
                </a:solidFill>
                <a:latin typeface="Comic Sans MS" pitchFamily="66" charset="0"/>
              </a:rPr>
              <a:t>Как называется сказка, отрывок которой прочитали?</a:t>
            </a:r>
            <a:endParaRPr lang="ru-RU" sz="4000" b="1" dirty="0">
              <a:latin typeface="Comic Sans MS" pitchFamily="66" charset="0"/>
            </a:endParaRPr>
          </a:p>
          <a:p>
            <a:pPr>
              <a:buFontTx/>
              <a:buNone/>
            </a:pPr>
            <a:r>
              <a:rPr lang="ru-RU" sz="4000" b="1" dirty="0" smtClean="0">
                <a:solidFill>
                  <a:srgbClr val="FF0000"/>
                </a:solidFill>
                <a:latin typeface="Comic Sans MS" pitchFamily="66" charset="0"/>
              </a:rPr>
              <a:t>А.</a:t>
            </a:r>
            <a:r>
              <a:rPr lang="ru-RU" sz="4000" b="1" dirty="0" smtClean="0">
                <a:latin typeface="Comic Sans MS" pitchFamily="66" charset="0"/>
              </a:rPr>
              <a:t>Приключение </a:t>
            </a:r>
            <a:r>
              <a:rPr lang="ru-RU" sz="4000" b="1" dirty="0" err="1" smtClean="0">
                <a:latin typeface="Comic Sans MS" pitchFamily="66" charset="0"/>
              </a:rPr>
              <a:t>Чебурашки</a:t>
            </a:r>
            <a:endParaRPr lang="ru-RU" sz="4000" b="1" dirty="0">
              <a:latin typeface="Comic Sans MS" pitchFamily="66" charset="0"/>
            </a:endParaRPr>
          </a:p>
          <a:p>
            <a:pPr>
              <a:buFontTx/>
              <a:buNone/>
            </a:pPr>
            <a:r>
              <a:rPr lang="ru-RU" sz="4000" b="1" dirty="0" smtClean="0">
                <a:solidFill>
                  <a:srgbClr val="FF0000"/>
                </a:solidFill>
                <a:latin typeface="Comic Sans MS" pitchFamily="66" charset="0"/>
              </a:rPr>
              <a:t>Б.</a:t>
            </a:r>
            <a:r>
              <a:rPr lang="ru-RU" sz="4000" b="1" dirty="0" smtClean="0">
                <a:latin typeface="Comic Sans MS" pitchFamily="66" charset="0"/>
              </a:rPr>
              <a:t>Крокодил Гена и его друзья</a:t>
            </a:r>
            <a:endParaRPr lang="ru-RU" sz="4000" b="1" dirty="0">
              <a:latin typeface="Comic Sans MS" pitchFamily="66" charset="0"/>
            </a:endParaRPr>
          </a:p>
          <a:p>
            <a:pPr>
              <a:buFontTx/>
              <a:buNone/>
            </a:pPr>
            <a:r>
              <a:rPr lang="ru-RU" sz="4000" b="1" dirty="0" err="1" smtClean="0">
                <a:solidFill>
                  <a:srgbClr val="FF0000"/>
                </a:solidFill>
                <a:latin typeface="Comic Sans MS" pitchFamily="66" charset="0"/>
              </a:rPr>
              <a:t>В.</a:t>
            </a:r>
            <a:r>
              <a:rPr lang="ru-RU" sz="4000" b="1" dirty="0" err="1" smtClean="0">
                <a:latin typeface="Comic Sans MS" pitchFamily="66" charset="0"/>
              </a:rPr>
              <a:t>Чебурашка</a:t>
            </a:r>
            <a:r>
              <a:rPr lang="ru-RU" sz="4000" b="1" dirty="0" smtClean="0">
                <a:latin typeface="Comic Sans MS" pitchFamily="66" charset="0"/>
              </a:rPr>
              <a:t> и старуха Шапокляк</a:t>
            </a:r>
            <a:endParaRPr lang="ru-RU" sz="4000" b="1" dirty="0">
              <a:latin typeface="Comic Sans MS" pitchFamily="66" charset="0"/>
            </a:endParaRPr>
          </a:p>
        </p:txBody>
      </p:sp>
      <p:sp>
        <p:nvSpPr>
          <p:cNvPr id="4" name="Управляющая кнопка: звук 3">
            <a:hlinkClick r:id="" action="ppaction://noaction" highlightClick="1">
              <a:snd r:embed="rId2" name="applause.wav"/>
            </a:hlinkClick>
          </p:cNvPr>
          <p:cNvSpPr/>
          <p:nvPr/>
        </p:nvSpPr>
        <p:spPr>
          <a:xfrm>
            <a:off x="7956376" y="5589240"/>
            <a:ext cx="1042416" cy="1042416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2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2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476673"/>
            <a:ext cx="8363272" cy="5847928"/>
          </a:xfrm>
        </p:spPr>
        <p:txBody>
          <a:bodyPr>
            <a:normAutofit fontScale="92500"/>
          </a:bodyPr>
          <a:lstStyle/>
          <a:p>
            <a:pPr marL="609600" indent="-609600">
              <a:buNone/>
            </a:pPr>
            <a:r>
              <a:rPr lang="ru-RU" sz="4400" b="1" dirty="0" smtClean="0">
                <a:solidFill>
                  <a:srgbClr val="FF0000"/>
                </a:solidFill>
                <a:latin typeface="Comic Sans MS" pitchFamily="66" charset="0"/>
              </a:rPr>
              <a:t>2</a:t>
            </a:r>
            <a:r>
              <a:rPr lang="ru-RU" sz="4400" b="1" dirty="0" smtClean="0">
                <a:solidFill>
                  <a:srgbClr val="002060"/>
                </a:solidFill>
                <a:latin typeface="Comic Sans MS" pitchFamily="66" charset="0"/>
              </a:rPr>
              <a:t>. Объясни значение выражения «уцененные товары»</a:t>
            </a:r>
            <a:endParaRPr lang="ru-RU" sz="4000" b="1" dirty="0">
              <a:solidFill>
                <a:srgbClr val="002060"/>
              </a:solidFill>
              <a:latin typeface="Comic Sans MS" pitchFamily="66" charset="0"/>
            </a:endParaRPr>
          </a:p>
          <a:p>
            <a:pPr marL="609600" indent="-609600">
              <a:buFontTx/>
              <a:buNone/>
            </a:pPr>
            <a:r>
              <a:rPr lang="ru-RU" sz="4400" b="1" dirty="0">
                <a:solidFill>
                  <a:srgbClr val="000066"/>
                </a:solidFill>
                <a:latin typeface="Comic Sans MS" pitchFamily="66" charset="0"/>
              </a:rPr>
              <a:t> </a:t>
            </a:r>
            <a:r>
              <a:rPr lang="ru-RU" sz="4400" b="1" dirty="0">
                <a:solidFill>
                  <a:srgbClr val="FF0000"/>
                </a:solidFill>
                <a:latin typeface="Comic Sans MS" pitchFamily="66" charset="0"/>
              </a:rPr>
              <a:t>А</a:t>
            </a:r>
            <a:r>
              <a:rPr lang="ru-RU" sz="4400" b="1" dirty="0">
                <a:solidFill>
                  <a:srgbClr val="000066"/>
                </a:solidFill>
                <a:latin typeface="Comic Sans MS" pitchFamily="66" charset="0"/>
              </a:rPr>
              <a:t>. </a:t>
            </a:r>
            <a:r>
              <a:rPr lang="ru-RU" sz="4400" b="1" dirty="0" smtClean="0">
                <a:solidFill>
                  <a:srgbClr val="000066"/>
                </a:solidFill>
                <a:latin typeface="Comic Sans MS" pitchFamily="66" charset="0"/>
              </a:rPr>
              <a:t>Мелкие бытовые товары</a:t>
            </a:r>
            <a:endParaRPr lang="ru-RU" sz="4400" b="1" dirty="0">
              <a:solidFill>
                <a:srgbClr val="000066"/>
              </a:solidFill>
              <a:latin typeface="Comic Sans MS" pitchFamily="66" charset="0"/>
            </a:endParaRPr>
          </a:p>
          <a:p>
            <a:pPr marL="609600" indent="-609600">
              <a:buFontTx/>
              <a:buNone/>
            </a:pPr>
            <a:r>
              <a:rPr lang="ru-RU" sz="4400" b="1" dirty="0">
                <a:solidFill>
                  <a:srgbClr val="000066"/>
                </a:solidFill>
                <a:latin typeface="Comic Sans MS" pitchFamily="66" charset="0"/>
              </a:rPr>
              <a:t> </a:t>
            </a:r>
            <a:r>
              <a:rPr lang="ru-RU" sz="4400" b="1" dirty="0">
                <a:solidFill>
                  <a:srgbClr val="FF0000"/>
                </a:solidFill>
                <a:latin typeface="Comic Sans MS" pitchFamily="66" charset="0"/>
              </a:rPr>
              <a:t>Б. </a:t>
            </a:r>
            <a:r>
              <a:rPr lang="ru-RU" sz="4400" b="1" dirty="0" smtClean="0">
                <a:solidFill>
                  <a:srgbClr val="000066"/>
                </a:solidFill>
                <a:latin typeface="Comic Sans MS" pitchFamily="66" charset="0"/>
              </a:rPr>
              <a:t>Товары, которые стоят меньше прежней стоимости</a:t>
            </a:r>
            <a:endParaRPr lang="ru-RU" sz="4400" b="1" dirty="0">
              <a:solidFill>
                <a:srgbClr val="000066"/>
              </a:solidFill>
              <a:latin typeface="Comic Sans MS" pitchFamily="66" charset="0"/>
            </a:endParaRPr>
          </a:p>
          <a:p>
            <a:pPr marL="609600" indent="-609600">
              <a:buFontTx/>
              <a:buNone/>
            </a:pPr>
            <a:r>
              <a:rPr lang="ru-RU" sz="4400" b="1" dirty="0">
                <a:solidFill>
                  <a:srgbClr val="000066"/>
                </a:solidFill>
                <a:latin typeface="Comic Sans MS" pitchFamily="66" charset="0"/>
              </a:rPr>
              <a:t> </a:t>
            </a:r>
            <a:r>
              <a:rPr lang="ru-RU" sz="4400" b="1" dirty="0" smtClean="0">
                <a:solidFill>
                  <a:srgbClr val="FF0000"/>
                </a:solidFill>
                <a:latin typeface="Comic Sans MS" pitchFamily="66" charset="0"/>
              </a:rPr>
              <a:t>В.</a:t>
            </a:r>
            <a:r>
              <a:rPr lang="ru-RU" sz="4400" b="1" dirty="0" smtClean="0">
                <a:solidFill>
                  <a:srgbClr val="002060"/>
                </a:solidFill>
                <a:latin typeface="Comic Sans MS" pitchFamily="66" charset="0"/>
              </a:rPr>
              <a:t>Непродовольственные товары</a:t>
            </a:r>
            <a:endParaRPr lang="ru-RU" sz="44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4" name="Управляющая кнопка: звук 3">
            <a:hlinkClick r:id="" action="ppaction://noaction" highlightClick="1">
              <a:snd r:embed="rId2" name="applause.wav"/>
            </a:hlinkClick>
          </p:cNvPr>
          <p:cNvSpPr/>
          <p:nvPr/>
        </p:nvSpPr>
        <p:spPr>
          <a:xfrm>
            <a:off x="7812360" y="5517232"/>
            <a:ext cx="1042416" cy="1042416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476672"/>
            <a:ext cx="8229600" cy="5847928"/>
          </a:xfrm>
        </p:spPr>
        <p:txBody>
          <a:bodyPr/>
          <a:lstStyle/>
          <a:p>
            <a:pPr>
              <a:buFontTx/>
              <a:buNone/>
            </a:pPr>
            <a:r>
              <a:rPr lang="ru-RU" sz="4400" b="1" dirty="0">
                <a:solidFill>
                  <a:srgbClr val="000066"/>
                </a:solidFill>
                <a:latin typeface="Comic Sans MS" pitchFamily="66" charset="0"/>
              </a:rPr>
              <a:t>3. </a:t>
            </a:r>
            <a:r>
              <a:rPr lang="ru-RU" sz="5400" b="1" dirty="0" smtClean="0">
                <a:solidFill>
                  <a:srgbClr val="002060"/>
                </a:solidFill>
                <a:latin typeface="Comic Sans MS" pitchFamily="66" charset="0"/>
              </a:rPr>
              <a:t>Где жил </a:t>
            </a:r>
            <a:r>
              <a:rPr lang="ru-RU" sz="5400" b="1" dirty="0" err="1" smtClean="0">
                <a:solidFill>
                  <a:srgbClr val="002060"/>
                </a:solidFill>
                <a:latin typeface="Comic Sans MS" pitchFamily="66" charset="0"/>
              </a:rPr>
              <a:t>Чебурашка</a:t>
            </a:r>
            <a:r>
              <a:rPr lang="ru-RU" sz="5400" b="1" dirty="0" smtClean="0">
                <a:solidFill>
                  <a:srgbClr val="002060"/>
                </a:solidFill>
                <a:latin typeface="Comic Sans MS" pitchFamily="66" charset="0"/>
              </a:rPr>
              <a:t>?</a:t>
            </a:r>
          </a:p>
          <a:p>
            <a:pPr>
              <a:buFontTx/>
              <a:buNone/>
            </a:pPr>
            <a:endParaRPr lang="ru-RU" sz="5400" b="1" dirty="0">
              <a:solidFill>
                <a:srgbClr val="002060"/>
              </a:solidFill>
              <a:latin typeface="Comic Sans MS" pitchFamily="66" charset="0"/>
            </a:endParaRPr>
          </a:p>
          <a:p>
            <a:pPr>
              <a:buFontTx/>
              <a:buNone/>
            </a:pPr>
            <a:r>
              <a:rPr lang="ru-RU" sz="4400" b="1" dirty="0">
                <a:solidFill>
                  <a:srgbClr val="FF0000"/>
                </a:solidFill>
                <a:latin typeface="Comic Sans MS" pitchFamily="66" charset="0"/>
              </a:rPr>
              <a:t>А.</a:t>
            </a:r>
            <a:r>
              <a:rPr lang="ru-RU" sz="4400" b="1" dirty="0">
                <a:solidFill>
                  <a:srgbClr val="000066"/>
                </a:solidFill>
                <a:latin typeface="Comic Sans MS" pitchFamily="66" charset="0"/>
              </a:rPr>
              <a:t> </a:t>
            </a:r>
            <a:r>
              <a:rPr lang="ru-RU" sz="4400" b="1" dirty="0" smtClean="0">
                <a:solidFill>
                  <a:srgbClr val="000066"/>
                </a:solidFill>
                <a:latin typeface="Comic Sans MS" pitchFamily="66" charset="0"/>
              </a:rPr>
              <a:t>В пустыне</a:t>
            </a:r>
            <a:endParaRPr lang="ru-RU" sz="4400" b="1" dirty="0">
              <a:solidFill>
                <a:srgbClr val="000066"/>
              </a:solidFill>
              <a:latin typeface="Comic Sans MS" pitchFamily="66" charset="0"/>
            </a:endParaRPr>
          </a:p>
          <a:p>
            <a:pPr>
              <a:buFontTx/>
              <a:buNone/>
            </a:pPr>
            <a:r>
              <a:rPr lang="ru-RU" sz="4400" b="1" dirty="0">
                <a:solidFill>
                  <a:srgbClr val="FF0000"/>
                </a:solidFill>
                <a:latin typeface="Comic Sans MS" pitchFamily="66" charset="0"/>
              </a:rPr>
              <a:t>Б.</a:t>
            </a:r>
            <a:r>
              <a:rPr lang="ru-RU" sz="4400" b="1" dirty="0">
                <a:solidFill>
                  <a:srgbClr val="000066"/>
                </a:solidFill>
                <a:latin typeface="Comic Sans MS" pitchFamily="66" charset="0"/>
              </a:rPr>
              <a:t> </a:t>
            </a:r>
            <a:r>
              <a:rPr lang="ru-RU" sz="4400" b="1" dirty="0" smtClean="0">
                <a:solidFill>
                  <a:srgbClr val="000066"/>
                </a:solidFill>
                <a:latin typeface="Comic Sans MS" pitchFamily="66" charset="0"/>
              </a:rPr>
              <a:t>На необитаемом острове</a:t>
            </a:r>
            <a:endParaRPr lang="ru-RU" sz="4400" b="1" dirty="0">
              <a:solidFill>
                <a:srgbClr val="000066"/>
              </a:solidFill>
              <a:latin typeface="Comic Sans MS" pitchFamily="66" charset="0"/>
            </a:endParaRPr>
          </a:p>
          <a:p>
            <a:pPr>
              <a:buFontTx/>
              <a:buNone/>
            </a:pPr>
            <a:r>
              <a:rPr lang="ru-RU" sz="4400" b="1" dirty="0">
                <a:solidFill>
                  <a:srgbClr val="FF0000"/>
                </a:solidFill>
                <a:latin typeface="Comic Sans MS" pitchFamily="66" charset="0"/>
              </a:rPr>
              <a:t>В.</a:t>
            </a:r>
            <a:r>
              <a:rPr lang="ru-RU" sz="4400" b="1" dirty="0">
                <a:solidFill>
                  <a:srgbClr val="000066"/>
                </a:solidFill>
                <a:latin typeface="Comic Sans MS" pitchFamily="66" charset="0"/>
              </a:rPr>
              <a:t> </a:t>
            </a:r>
            <a:r>
              <a:rPr lang="ru-RU" sz="4400" b="1" dirty="0" smtClean="0">
                <a:solidFill>
                  <a:srgbClr val="000066"/>
                </a:solidFill>
                <a:latin typeface="Comic Sans MS" pitchFamily="66" charset="0"/>
              </a:rPr>
              <a:t>В тропическом лесу</a:t>
            </a:r>
            <a:endParaRPr lang="ru-RU" sz="4400" b="1" dirty="0">
              <a:solidFill>
                <a:srgbClr val="000066"/>
              </a:solidFill>
              <a:latin typeface="Comic Sans MS" pitchFamily="66" charset="0"/>
            </a:endParaRPr>
          </a:p>
        </p:txBody>
      </p:sp>
      <p:sp>
        <p:nvSpPr>
          <p:cNvPr id="3" name="Управляющая кнопка: звук 2">
            <a:hlinkClick r:id="" action="ppaction://noaction" highlightClick="1">
              <a:snd r:embed="rId2" name="applause.wav"/>
            </a:hlinkClick>
          </p:cNvPr>
          <p:cNvSpPr/>
          <p:nvPr/>
        </p:nvSpPr>
        <p:spPr>
          <a:xfrm>
            <a:off x="7452320" y="5301208"/>
            <a:ext cx="1042416" cy="1042416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0066"/>
                </a:solidFill>
                <a:latin typeface="Comic Sans MS" pitchFamily="66" charset="0"/>
              </a:rPr>
              <a:t>4. Почему его сначала никак не звали?</a:t>
            </a:r>
            <a:endParaRPr lang="ru-RU" b="1" dirty="0">
              <a:solidFill>
                <a:srgbClr val="000066"/>
              </a:solidFill>
              <a:latin typeface="Comic Sans MS" pitchFamily="66" charset="0"/>
            </a:endParaRPr>
          </a:p>
        </p:txBody>
      </p:sp>
      <p:sp>
        <p:nvSpPr>
          <p:cNvPr id="125955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1916832"/>
            <a:ext cx="8229600" cy="4389437"/>
          </a:xfrm>
        </p:spPr>
        <p:txBody>
          <a:bodyPr/>
          <a:lstStyle/>
          <a:p>
            <a:pPr>
              <a:buFontTx/>
              <a:buNone/>
            </a:pPr>
            <a:r>
              <a:rPr lang="ru-RU" sz="4000" b="1" dirty="0" smtClean="0">
                <a:solidFill>
                  <a:srgbClr val="FF0000"/>
                </a:solidFill>
                <a:latin typeface="Comic Sans MS" pitchFamily="66" charset="0"/>
              </a:rPr>
              <a:t>А</a:t>
            </a:r>
            <a:r>
              <a:rPr lang="ru-RU" sz="4000" b="1" dirty="0">
                <a:solidFill>
                  <a:srgbClr val="FF0000"/>
                </a:solidFill>
                <a:latin typeface="Comic Sans MS" pitchFamily="66" charset="0"/>
              </a:rPr>
              <a:t>. </a:t>
            </a:r>
            <a:r>
              <a:rPr lang="ru-RU" sz="4000" b="1" dirty="0" smtClean="0">
                <a:solidFill>
                  <a:srgbClr val="000066"/>
                </a:solidFill>
                <a:latin typeface="Comic Sans MS" pitchFamily="66" charset="0"/>
              </a:rPr>
              <a:t>Он был ещё маленький</a:t>
            </a:r>
            <a:endParaRPr lang="ru-RU" sz="4000" b="1" dirty="0">
              <a:solidFill>
                <a:srgbClr val="000066"/>
              </a:solidFill>
              <a:latin typeface="Comic Sans MS" pitchFamily="66" charset="0"/>
            </a:endParaRPr>
          </a:p>
          <a:p>
            <a:pPr>
              <a:buFontTx/>
              <a:buNone/>
            </a:pPr>
            <a:r>
              <a:rPr lang="ru-RU" sz="4000" b="1" dirty="0">
                <a:solidFill>
                  <a:srgbClr val="FF0000"/>
                </a:solidFill>
                <a:latin typeface="Comic Sans MS" pitchFamily="66" charset="0"/>
              </a:rPr>
              <a:t>Б. </a:t>
            </a:r>
            <a:r>
              <a:rPr lang="ru-RU" sz="4000" b="1" dirty="0" smtClean="0">
                <a:solidFill>
                  <a:srgbClr val="000066"/>
                </a:solidFill>
                <a:latin typeface="Comic Sans MS" pitchFamily="66" charset="0"/>
              </a:rPr>
              <a:t>Он ещё не встречался с людьми</a:t>
            </a:r>
            <a:endParaRPr lang="ru-RU" sz="4000" b="1" dirty="0">
              <a:solidFill>
                <a:srgbClr val="000066"/>
              </a:solidFill>
              <a:latin typeface="Comic Sans MS" pitchFamily="66" charset="0"/>
            </a:endParaRPr>
          </a:p>
          <a:p>
            <a:pPr>
              <a:buFontTx/>
              <a:buNone/>
            </a:pPr>
            <a:r>
              <a:rPr lang="ru-RU" sz="4000" b="1" dirty="0">
                <a:solidFill>
                  <a:srgbClr val="FF0000"/>
                </a:solidFill>
                <a:latin typeface="Comic Sans MS" pitchFamily="66" charset="0"/>
              </a:rPr>
              <a:t>В. </a:t>
            </a:r>
            <a:r>
              <a:rPr lang="ru-RU" sz="4000" b="1" dirty="0" smtClean="0">
                <a:solidFill>
                  <a:srgbClr val="000066"/>
                </a:solidFill>
                <a:latin typeface="Comic Sans MS" pitchFamily="66" charset="0"/>
              </a:rPr>
              <a:t>Другие звери с ним не дружили</a:t>
            </a:r>
            <a:endParaRPr lang="ru-RU" sz="4000" b="1" dirty="0">
              <a:solidFill>
                <a:srgbClr val="000066"/>
              </a:solidFill>
              <a:latin typeface="Comic Sans MS" pitchFamily="66" charset="0"/>
            </a:endParaRPr>
          </a:p>
        </p:txBody>
      </p:sp>
      <p:sp>
        <p:nvSpPr>
          <p:cNvPr id="4" name="Управляющая кнопка: звук 3">
            <a:hlinkClick r:id="" action="ppaction://noaction" highlightClick="1">
              <a:snd r:embed="rId2" name="applause.wav"/>
            </a:hlinkClick>
          </p:cNvPr>
          <p:cNvSpPr/>
          <p:nvPr/>
        </p:nvSpPr>
        <p:spPr>
          <a:xfrm>
            <a:off x="7308304" y="5733256"/>
            <a:ext cx="1042416" cy="1042416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2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0066"/>
                </a:solidFill>
                <a:latin typeface="Comic Sans MS" pitchFamily="66" charset="0"/>
              </a:rPr>
              <a:t>5. Как он попал в ящик с апельсинами?</a:t>
            </a:r>
            <a:endParaRPr lang="ru-RU" b="1" dirty="0">
              <a:solidFill>
                <a:srgbClr val="000066"/>
              </a:solidFill>
              <a:latin typeface="Comic Sans MS" pitchFamily="66" charset="0"/>
            </a:endParaRPr>
          </a:p>
        </p:txBody>
      </p:sp>
      <p:sp>
        <p:nvSpPr>
          <p:cNvPr id="1269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35163"/>
            <a:ext cx="8363272" cy="4389437"/>
          </a:xfrm>
        </p:spPr>
        <p:txBody>
          <a:bodyPr/>
          <a:lstStyle/>
          <a:p>
            <a:pPr>
              <a:buFontTx/>
              <a:buNone/>
            </a:pPr>
            <a:r>
              <a:rPr lang="ru-RU" sz="4000" b="1" dirty="0" smtClean="0">
                <a:solidFill>
                  <a:srgbClr val="FF0000"/>
                </a:solidFill>
                <a:latin typeface="Comic Sans MS" pitchFamily="66" charset="0"/>
              </a:rPr>
              <a:t>А</a:t>
            </a:r>
            <a:r>
              <a:rPr lang="ru-RU" sz="4000" b="1" dirty="0">
                <a:solidFill>
                  <a:srgbClr val="FF0000"/>
                </a:solidFill>
                <a:latin typeface="Comic Sans MS" pitchFamily="66" charset="0"/>
              </a:rPr>
              <a:t>. </a:t>
            </a:r>
            <a:r>
              <a:rPr lang="ru-RU" sz="4000" b="1" dirty="0" smtClean="0">
                <a:solidFill>
                  <a:srgbClr val="000066"/>
                </a:solidFill>
                <a:latin typeface="Comic Sans MS" pitchFamily="66" charset="0"/>
              </a:rPr>
              <a:t>Его поймали и посадили туда</a:t>
            </a:r>
            <a:endParaRPr lang="ru-RU" sz="4000" b="1" dirty="0">
              <a:solidFill>
                <a:srgbClr val="000066"/>
              </a:solidFill>
              <a:latin typeface="Comic Sans MS" pitchFamily="66" charset="0"/>
            </a:endParaRPr>
          </a:p>
          <a:p>
            <a:pPr>
              <a:buFontTx/>
              <a:buNone/>
            </a:pPr>
            <a:r>
              <a:rPr lang="ru-RU" sz="4000" b="1" dirty="0">
                <a:solidFill>
                  <a:srgbClr val="FF0000"/>
                </a:solidFill>
                <a:latin typeface="Comic Sans MS" pitchFamily="66" charset="0"/>
              </a:rPr>
              <a:t>Б. </a:t>
            </a:r>
            <a:r>
              <a:rPr lang="ru-RU" sz="4000" b="1" dirty="0" smtClean="0">
                <a:solidFill>
                  <a:srgbClr val="000066"/>
                </a:solidFill>
                <a:latin typeface="Comic Sans MS" pitchFamily="66" charset="0"/>
              </a:rPr>
              <a:t>Он туда полез за апельсинами</a:t>
            </a:r>
            <a:endParaRPr lang="ru-RU" sz="4000" b="1" dirty="0">
              <a:solidFill>
                <a:srgbClr val="000066"/>
              </a:solidFill>
              <a:latin typeface="Comic Sans MS" pitchFamily="66" charset="0"/>
            </a:endParaRPr>
          </a:p>
          <a:p>
            <a:pPr>
              <a:buFontTx/>
              <a:buNone/>
            </a:pPr>
            <a:r>
              <a:rPr lang="ru-RU" sz="4000" b="1" dirty="0">
                <a:solidFill>
                  <a:srgbClr val="FF0000"/>
                </a:solidFill>
                <a:latin typeface="Comic Sans MS" pitchFamily="66" charset="0"/>
              </a:rPr>
              <a:t>В. </a:t>
            </a:r>
            <a:r>
              <a:rPr lang="ru-RU" sz="4000" b="1" dirty="0" smtClean="0">
                <a:solidFill>
                  <a:srgbClr val="000066"/>
                </a:solidFill>
                <a:latin typeface="Comic Sans MS" pitchFamily="66" charset="0"/>
              </a:rPr>
              <a:t>Он туда случайно упал с дерева</a:t>
            </a:r>
            <a:endParaRPr lang="ru-RU" sz="4000" b="1" dirty="0">
              <a:solidFill>
                <a:srgbClr val="000066"/>
              </a:solidFill>
              <a:latin typeface="Comic Sans MS" pitchFamily="66" charset="0"/>
            </a:endParaRPr>
          </a:p>
        </p:txBody>
      </p:sp>
      <p:sp>
        <p:nvSpPr>
          <p:cNvPr id="4" name="Управляющая кнопка: звук 3">
            <a:hlinkClick r:id="" action="ppaction://noaction" highlightClick="1">
              <a:snd r:embed="rId2" name="applause.wav"/>
            </a:hlinkClick>
          </p:cNvPr>
          <p:cNvSpPr/>
          <p:nvPr/>
        </p:nvSpPr>
        <p:spPr>
          <a:xfrm>
            <a:off x="7308304" y="5661248"/>
            <a:ext cx="1042416" cy="1042416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2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2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66"/>
                </a:solidFill>
                <a:latin typeface="Comic Sans MS" pitchFamily="66" charset="0"/>
              </a:rPr>
              <a:t>6. Куда привезли ящик с апельсинами?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sz="4400" b="1" dirty="0" smtClean="0">
                <a:solidFill>
                  <a:srgbClr val="FF0000"/>
                </a:solidFill>
                <a:latin typeface="Comic Sans MS" pitchFamily="66" charset="0"/>
              </a:rPr>
              <a:t>А. </a:t>
            </a:r>
            <a:r>
              <a:rPr lang="ru-RU" sz="4400" b="1" dirty="0" smtClean="0">
                <a:solidFill>
                  <a:srgbClr val="000066"/>
                </a:solidFill>
                <a:latin typeface="Comic Sans MS" pitchFamily="66" charset="0"/>
              </a:rPr>
              <a:t>Во фруктовый магазин большого города</a:t>
            </a:r>
          </a:p>
          <a:p>
            <a:pPr>
              <a:buFontTx/>
              <a:buNone/>
            </a:pPr>
            <a:r>
              <a:rPr lang="ru-RU" sz="4400" b="1" dirty="0" smtClean="0">
                <a:solidFill>
                  <a:srgbClr val="FF0000"/>
                </a:solidFill>
                <a:latin typeface="Comic Sans MS" pitchFamily="66" charset="0"/>
              </a:rPr>
              <a:t>Б. </a:t>
            </a:r>
            <a:r>
              <a:rPr lang="ru-RU" sz="4400" b="1" dirty="0" smtClean="0">
                <a:solidFill>
                  <a:srgbClr val="000066"/>
                </a:solidFill>
                <a:latin typeface="Comic Sans MS" pitchFamily="66" charset="0"/>
              </a:rPr>
              <a:t>В зоопарк большого города</a:t>
            </a:r>
          </a:p>
          <a:p>
            <a:pPr>
              <a:buFontTx/>
              <a:buNone/>
            </a:pPr>
            <a:r>
              <a:rPr lang="ru-RU" sz="4400" b="1" dirty="0" smtClean="0">
                <a:solidFill>
                  <a:srgbClr val="FF0000"/>
                </a:solidFill>
                <a:latin typeface="Comic Sans MS" pitchFamily="66" charset="0"/>
              </a:rPr>
              <a:t>В. </a:t>
            </a:r>
            <a:r>
              <a:rPr lang="ru-RU" sz="4400" b="1" dirty="0" smtClean="0">
                <a:solidFill>
                  <a:srgbClr val="000066"/>
                </a:solidFill>
                <a:latin typeface="Comic Sans MS" pitchFamily="66" charset="0"/>
              </a:rPr>
              <a:t>На деревенский рынок</a:t>
            </a:r>
          </a:p>
          <a:p>
            <a:endParaRPr lang="ru-RU" dirty="0"/>
          </a:p>
        </p:txBody>
      </p:sp>
      <p:sp>
        <p:nvSpPr>
          <p:cNvPr id="4" name="Управляющая кнопка: звук 3">
            <a:hlinkClick r:id="" action="ppaction://noaction" highlightClick="1">
              <a:snd r:embed="rId2" name="applause.wav"/>
            </a:hlinkClick>
          </p:cNvPr>
          <p:cNvSpPr/>
          <p:nvPr/>
        </p:nvSpPr>
        <p:spPr>
          <a:xfrm>
            <a:off x="7668344" y="5373216"/>
            <a:ext cx="1042416" cy="1042416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b="1" dirty="0">
                <a:solidFill>
                  <a:srgbClr val="FF0000"/>
                </a:solidFill>
                <a:latin typeface="Comic Sans MS" pitchFamily="66" charset="0"/>
              </a:rPr>
              <a:t>Проверь себя!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35163"/>
            <a:ext cx="8507288" cy="4734197"/>
          </a:xfrm>
        </p:spPr>
        <p:txBody>
          <a:bodyPr/>
          <a:lstStyle/>
          <a:p>
            <a:pPr algn="r">
              <a:buFontTx/>
              <a:buNone/>
            </a:pPr>
            <a:r>
              <a:rPr lang="ru-RU" sz="4400" b="1" dirty="0" smtClean="0">
                <a:solidFill>
                  <a:srgbClr val="000066"/>
                </a:solidFill>
                <a:latin typeface="Comic Sans MS" pitchFamily="66" charset="0"/>
              </a:rPr>
              <a:t>1.</a:t>
            </a:r>
            <a:r>
              <a:rPr lang="ru-RU" sz="4400" b="1" dirty="0" smtClean="0">
                <a:solidFill>
                  <a:srgbClr val="FF0000"/>
                </a:solidFill>
                <a:latin typeface="Comic Sans MS" pitchFamily="66" charset="0"/>
              </a:rPr>
              <a:t>Б</a:t>
            </a:r>
            <a:endParaRPr lang="ru-RU" sz="4400" b="1" dirty="0">
              <a:solidFill>
                <a:srgbClr val="FF0000"/>
              </a:solidFill>
              <a:latin typeface="Comic Sans MS" pitchFamily="66" charset="0"/>
            </a:endParaRPr>
          </a:p>
          <a:p>
            <a:pPr algn="r">
              <a:buFontTx/>
              <a:buNone/>
            </a:pPr>
            <a:r>
              <a:rPr lang="ru-RU" sz="4400" b="1" dirty="0" smtClean="0">
                <a:solidFill>
                  <a:srgbClr val="000066"/>
                </a:solidFill>
                <a:latin typeface="Comic Sans MS" pitchFamily="66" charset="0"/>
              </a:rPr>
              <a:t>2.</a:t>
            </a:r>
            <a:r>
              <a:rPr lang="ru-RU" sz="4400" b="1" dirty="0" smtClean="0">
                <a:solidFill>
                  <a:srgbClr val="FF0000"/>
                </a:solidFill>
                <a:latin typeface="Comic Sans MS" pitchFamily="66" charset="0"/>
              </a:rPr>
              <a:t>Б</a:t>
            </a:r>
            <a:endParaRPr lang="ru-RU" sz="4400" b="1" dirty="0">
              <a:solidFill>
                <a:srgbClr val="FF0000"/>
              </a:solidFill>
              <a:latin typeface="Comic Sans MS" pitchFamily="66" charset="0"/>
            </a:endParaRPr>
          </a:p>
          <a:p>
            <a:pPr algn="r">
              <a:buFontTx/>
              <a:buNone/>
            </a:pPr>
            <a:r>
              <a:rPr lang="ru-RU" sz="4400" b="1" dirty="0">
                <a:solidFill>
                  <a:srgbClr val="000066"/>
                </a:solidFill>
                <a:latin typeface="Comic Sans MS" pitchFamily="66" charset="0"/>
              </a:rPr>
              <a:t>3.</a:t>
            </a:r>
            <a:r>
              <a:rPr lang="ru-RU" sz="4400" b="1" dirty="0">
                <a:solidFill>
                  <a:srgbClr val="FF0000"/>
                </a:solidFill>
                <a:latin typeface="Comic Sans MS" pitchFamily="66" charset="0"/>
              </a:rPr>
              <a:t>В</a:t>
            </a:r>
          </a:p>
          <a:p>
            <a:pPr algn="r">
              <a:buFontTx/>
              <a:buNone/>
            </a:pPr>
            <a:r>
              <a:rPr lang="ru-RU" sz="4400" b="1" dirty="0" smtClean="0">
                <a:solidFill>
                  <a:srgbClr val="000066"/>
                </a:solidFill>
                <a:latin typeface="Comic Sans MS" pitchFamily="66" charset="0"/>
              </a:rPr>
              <a:t>4.</a:t>
            </a:r>
            <a:r>
              <a:rPr lang="ru-RU" sz="4400" b="1" dirty="0" smtClean="0">
                <a:solidFill>
                  <a:srgbClr val="FF0000"/>
                </a:solidFill>
                <a:latin typeface="Comic Sans MS" pitchFamily="66" charset="0"/>
              </a:rPr>
              <a:t>Б</a:t>
            </a:r>
            <a:endParaRPr lang="ru-RU" sz="4400" b="1" dirty="0">
              <a:solidFill>
                <a:srgbClr val="FF0000"/>
              </a:solidFill>
              <a:latin typeface="Comic Sans MS" pitchFamily="66" charset="0"/>
            </a:endParaRPr>
          </a:p>
          <a:p>
            <a:pPr algn="r">
              <a:buFontTx/>
              <a:buNone/>
            </a:pPr>
            <a:r>
              <a:rPr lang="ru-RU" sz="4400" b="1" dirty="0" smtClean="0">
                <a:solidFill>
                  <a:srgbClr val="000066"/>
                </a:solidFill>
                <a:latin typeface="Comic Sans MS" pitchFamily="66" charset="0"/>
              </a:rPr>
              <a:t>5.</a:t>
            </a:r>
            <a:r>
              <a:rPr lang="ru-RU" sz="4400" b="1" dirty="0" smtClean="0">
                <a:solidFill>
                  <a:srgbClr val="FF0000"/>
                </a:solidFill>
                <a:latin typeface="Comic Sans MS" pitchFamily="66" charset="0"/>
              </a:rPr>
              <a:t>Б</a:t>
            </a:r>
          </a:p>
          <a:p>
            <a:pPr algn="r">
              <a:buFontTx/>
              <a:buNone/>
            </a:pPr>
            <a:r>
              <a:rPr lang="ru-RU" sz="4400" b="1" dirty="0" smtClean="0">
                <a:solidFill>
                  <a:srgbClr val="002060"/>
                </a:solidFill>
                <a:latin typeface="Comic Sans MS" pitchFamily="66" charset="0"/>
              </a:rPr>
              <a:t>6.</a:t>
            </a:r>
            <a:r>
              <a:rPr lang="ru-RU" sz="4400" b="1" dirty="0" smtClean="0">
                <a:solidFill>
                  <a:srgbClr val="FF0000"/>
                </a:solidFill>
                <a:latin typeface="Comic Sans MS" pitchFamily="66" charset="0"/>
              </a:rPr>
              <a:t>А</a:t>
            </a:r>
          </a:p>
          <a:p>
            <a:pPr algn="r">
              <a:buFontTx/>
              <a:buNone/>
            </a:pPr>
            <a:r>
              <a:rPr lang="ru-RU" sz="4400" b="1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</a:p>
        </p:txBody>
      </p:sp>
      <p:pic>
        <p:nvPicPr>
          <p:cNvPr id="128004" name="Picture 4" descr="Картинка 27 из 50564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1905000"/>
            <a:ext cx="4838700" cy="3810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Admin\Мои документы\Мои рисунки\img064_hf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52736"/>
            <a:ext cx="3131840" cy="5256584"/>
          </a:xfrm>
          <a:prstGeom prst="rect">
            <a:avLst/>
          </a:prstGeom>
          <a:noFill/>
        </p:spPr>
      </p:pic>
      <p:sp>
        <p:nvSpPr>
          <p:cNvPr id="6" name="Rectangle 4"/>
          <p:cNvSpPr>
            <a:spLocks noGrp="1" noChangeArrowheads="1"/>
          </p:cNvSpPr>
          <p:nvPr>
            <p:ph sz="half" idx="2"/>
          </p:nvPr>
        </p:nvSpPr>
        <p:spPr bwMode="auto">
          <a:xfrm>
            <a:off x="3131840" y="2582769"/>
            <a:ext cx="583264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Какой фрагмент текста проиллюстрировал художник? (найдите и прочитайте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1" i="0" u="none" strike="noStrike" cap="none" normalizeH="0" baseline="0" smtClean="0">
                <a:ln>
                  <a:noFill/>
                </a:ln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по</a:t>
            </a:r>
            <a:r>
              <a:rPr kumimoji="0" lang="ru-RU" sz="3600" b="1" i="0" u="none" strike="noStrike" cap="none" normalizeH="0" smtClean="0">
                <a:ln>
                  <a:noFill/>
                </a:ln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ролям</a:t>
            </a:r>
            <a:r>
              <a:rPr kumimoji="0" lang="ru-RU" sz="3600" b="1" i="0" u="none" strike="noStrike" cap="none" normalizeH="0" baseline="0" smtClean="0">
                <a:ln>
                  <a:noFill/>
                </a:ln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).</a:t>
            </a:r>
            <a:endParaRPr kumimoji="0" lang="ru-RU" sz="3600" b="1" i="0" u="none" strike="noStrike" cap="none" normalizeH="0" baseline="0" dirty="0" smtClean="0">
              <a:ln>
                <a:noFill/>
              </a:ln>
              <a:effectLst/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7920880" cy="792088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sz="5400" b="1" dirty="0" smtClean="0">
                <a:solidFill>
                  <a:srgbClr val="00206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СИНКВЕЙН</a:t>
            </a:r>
            <a:r>
              <a:rPr lang="ru-RU" sz="5400" b="1" dirty="0" smtClean="0">
                <a:solidFill>
                  <a:srgbClr val="FF000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5400" b="1" dirty="0" smtClean="0">
                <a:solidFill>
                  <a:srgbClr val="FF000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</a:br>
            <a:endParaRPr lang="ru-RU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idx="1"/>
          </p:nvPr>
        </p:nvSpPr>
        <p:spPr bwMode="auto">
          <a:xfrm>
            <a:off x="0" y="1196752"/>
            <a:ext cx="9144000" cy="538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ru-RU" sz="32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1 строчка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– одно </a:t>
            </a:r>
            <a:r>
              <a:rPr lang="ru-RU" sz="3200" b="1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существительное.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Тема.</a:t>
            </a:r>
            <a:endParaRPr kumimoji="0" lang="ru-RU" sz="3200" b="1" i="1" u="none" strike="noStrike" cap="none" normalizeH="0" baseline="0" dirty="0" smtClean="0">
              <a:ln>
                <a:noFill/>
              </a:ln>
              <a:effectLst/>
              <a:latin typeface="Comic Sans MS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2 строчка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– два прилагательных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Описание темы.                            </a:t>
            </a:r>
            <a:endParaRPr kumimoji="0" lang="ru-RU" sz="3200" b="1" i="1" u="none" strike="noStrike" cap="none" normalizeH="0" baseline="0" dirty="0" smtClean="0">
              <a:ln>
                <a:noFill/>
              </a:ln>
              <a:effectLst/>
              <a:latin typeface="Comic Sans MS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3 строчка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– три глагола. Действия, относящиеся к теме.</a:t>
            </a:r>
            <a:endParaRPr kumimoji="0" lang="ru-RU" sz="3200" b="1" i="0" u="none" strike="noStrike" cap="none" normalizeH="0" baseline="0" dirty="0" smtClean="0">
              <a:ln>
                <a:noFill/>
              </a:ln>
              <a:effectLst/>
              <a:latin typeface="Comic Sans MS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ru-RU" sz="32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4 строчка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– четыре слова – предложение. Фраза, которая показывает отношение автора к теме.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5 строчка –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одно слово – синоним,  обычно существительное.</a:t>
            </a:r>
            <a:endParaRPr kumimoji="0" lang="ru-RU" sz="3200" b="1" i="0" u="none" strike="noStrike" cap="none" normalizeH="0" baseline="0" dirty="0" smtClean="0">
              <a:ln>
                <a:noFill/>
              </a:ln>
              <a:effectLst/>
              <a:latin typeface="Comic Sans MS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 Narrow" pitchFamily="34" charset="0"/>
            </a:endParaRP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 fontScale="90000"/>
          </a:bodyPr>
          <a:lstStyle/>
          <a:p>
            <a:pPr lvl="0"/>
            <a:r>
              <a:rPr lang="ru-RU" sz="5400" b="1" dirty="0" smtClean="0">
                <a:solidFill>
                  <a:srgbClr val="FF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Дополни пословицы:</a:t>
            </a:r>
            <a:r>
              <a:rPr lang="ru-RU" sz="4400" b="1" dirty="0" smtClean="0">
                <a:solidFill>
                  <a:srgbClr val="FF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4400" b="1" dirty="0" smtClean="0">
                <a:solidFill>
                  <a:srgbClr val="FF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0" y="730586"/>
            <a:ext cx="9144000" cy="520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 Narrow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u="none" strike="noStrike" cap="none" normalizeH="0" baseline="0" dirty="0" smtClean="0">
                <a:ln>
                  <a:noFill/>
                </a:ln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Не имей 100 рублей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, а имей 100 друзей.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1" u="none" strike="noStrike" cap="none" normalizeH="0" baseline="0" dirty="0" smtClean="0">
              <a:ln>
                <a:noFill/>
              </a:ln>
              <a:effectLst/>
              <a:latin typeface="Comic Sans MS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u="none" strike="noStrike" cap="none" normalizeH="0" baseline="0" dirty="0" smtClean="0">
                <a:ln>
                  <a:noFill/>
                </a:ln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Нет друга - ищи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, а нашел – береги.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1" u="none" strike="noStrike" cap="none" normalizeH="0" baseline="0" dirty="0" smtClean="0">
              <a:ln>
                <a:noFill/>
              </a:ln>
              <a:effectLst/>
              <a:latin typeface="Comic Sans MS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u="none" strike="noStrike" cap="none" normalizeH="0" baseline="0" dirty="0" smtClean="0">
                <a:ln>
                  <a:noFill/>
                </a:ln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Хочешь дружить – 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сам будь другом.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 Narrow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u="none" strike="noStrike" cap="none" normalizeH="0" baseline="0" dirty="0" smtClean="0">
                <a:ln>
                  <a:noFill/>
                </a:ln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Доброе братство -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лучше богатства.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effectLst/>
              <a:latin typeface="Comic Sans MS" pitchFamily="66" charset="0"/>
            </a:endParaRPr>
          </a:p>
        </p:txBody>
      </p:sp>
      <p:sp>
        <p:nvSpPr>
          <p:cNvPr id="5" name="Облако 4"/>
          <p:cNvSpPr/>
          <p:nvPr/>
        </p:nvSpPr>
        <p:spPr>
          <a:xfrm>
            <a:off x="5148064" y="692696"/>
            <a:ext cx="3672408" cy="1368152"/>
          </a:xfrm>
          <a:prstGeom prst="cloud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блако 5"/>
          <p:cNvSpPr/>
          <p:nvPr/>
        </p:nvSpPr>
        <p:spPr>
          <a:xfrm>
            <a:off x="3923928" y="2420888"/>
            <a:ext cx="5220072" cy="1008112"/>
          </a:xfrm>
          <a:prstGeom prst="cloud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блако 6"/>
          <p:cNvSpPr/>
          <p:nvPr/>
        </p:nvSpPr>
        <p:spPr>
          <a:xfrm>
            <a:off x="3995936" y="3573016"/>
            <a:ext cx="5148064" cy="1152128"/>
          </a:xfrm>
          <a:prstGeom prst="cloud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блако 7"/>
          <p:cNvSpPr/>
          <p:nvPr/>
        </p:nvSpPr>
        <p:spPr>
          <a:xfrm>
            <a:off x="3995936" y="4797152"/>
            <a:ext cx="4104456" cy="1152128"/>
          </a:xfrm>
          <a:prstGeom prst="cloud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блако 8"/>
          <p:cNvSpPr/>
          <p:nvPr/>
        </p:nvSpPr>
        <p:spPr>
          <a:xfrm>
            <a:off x="0" y="1484784"/>
            <a:ext cx="2195736" cy="1152128"/>
          </a:xfrm>
          <a:prstGeom prst="cloud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847 0 L 0.47847 0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593 -0.01041 L 1.17534 -0.0104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8542 -0.00533 L 0.60243 -0.0053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7483 -0.01042 L 0.60052 -0.0104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1111 -0.00509 L 0.56111 -0.00509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91264" cy="980728"/>
          </a:xfrm>
        </p:spPr>
        <p:txBody>
          <a:bodyPr/>
          <a:lstStyle/>
          <a:p>
            <a:pPr lvl="0" algn="ctr"/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Домашнее задание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idx="1"/>
          </p:nvPr>
        </p:nvSpPr>
        <p:spPr bwMode="auto">
          <a:xfrm>
            <a:off x="467544" y="1407550"/>
            <a:ext cx="8229600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Общее задание </a:t>
            </a:r>
            <a:endParaRPr lang="ru-RU" sz="4000" dirty="0" smtClean="0">
              <a:latin typeface="Comic Sans MS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u="none" strike="noStrike" cap="none" normalizeH="0" baseline="0" dirty="0" smtClean="0">
                <a:ln>
                  <a:noFill/>
                </a:ln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1.  </a:t>
            </a:r>
            <a:r>
              <a:rPr lang="ru-RU" sz="4000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Ч</a:t>
            </a:r>
            <a:r>
              <a:rPr kumimoji="0" lang="ru-RU" sz="4000" b="0" u="none" strike="noStrike" cap="none" normalizeH="0" baseline="0" dirty="0" smtClean="0">
                <a:ln>
                  <a:noFill/>
                </a:ln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итать стр. 137 - 142.</a:t>
            </a:r>
            <a:endParaRPr kumimoji="0" lang="ru-RU" sz="4000" b="0" u="none" strike="noStrike" cap="none" normalizeH="0" baseline="0" dirty="0" smtClean="0">
              <a:ln>
                <a:noFill/>
              </a:ln>
              <a:effectLst/>
              <a:latin typeface="Comic Sans MS" pitchFamily="66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3200" i="1" dirty="0" smtClean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2. По желанию нарисовать иллюстрацию к отрывку.</a:t>
            </a:r>
            <a:endParaRPr lang="ru-RU" sz="3200" i="1" dirty="0" smtClean="0">
              <a:latin typeface="Comic Sans MS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1 группа </a:t>
            </a:r>
            <a:r>
              <a:rPr kumimoji="0" lang="ru-RU" sz="4000" b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– </a:t>
            </a:r>
            <a:r>
              <a:rPr kumimoji="0" lang="ru-RU" sz="4000" b="0" u="none" strike="noStrike" cap="none" normalizeH="0" baseline="0" dirty="0" smtClean="0">
                <a:ln>
                  <a:noFill/>
                </a:ln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приготовить краткий пересказ  отрывка.</a:t>
            </a:r>
            <a:endParaRPr kumimoji="0" lang="ru-RU" sz="4000" b="0" u="none" strike="noStrike" cap="none" normalizeH="0" baseline="0" dirty="0" smtClean="0">
              <a:ln>
                <a:noFill/>
              </a:ln>
              <a:effectLst/>
              <a:latin typeface="Comic Sans MS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2 группа  </a:t>
            </a:r>
            <a:r>
              <a:rPr kumimoji="0" lang="ru-RU" sz="4000" b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-Чтение</a:t>
            </a:r>
            <a:r>
              <a:rPr kumimoji="0" lang="ru-RU" sz="4000" b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отрывка к иллюстрации по ролям</a:t>
            </a:r>
            <a:r>
              <a:rPr kumimoji="0" lang="ru-RU" sz="4000" b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4000" b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>
                <a:solidFill>
                  <a:srgbClr val="000066"/>
                </a:solidFill>
                <a:latin typeface="Comic Sans MS" pitchFamily="66" charset="0"/>
              </a:rPr>
              <a:t>До  новых  встреч!</a:t>
            </a:r>
          </a:p>
        </p:txBody>
      </p:sp>
      <p:pic>
        <p:nvPicPr>
          <p:cNvPr id="7" name="Picture 7" descr="1pis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511" y="1988841"/>
            <a:ext cx="8574601" cy="4104456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450</TotalTime>
  <Words>1077</Words>
  <Application>Microsoft Office PowerPoint</Application>
  <PresentationFormat>Экран (4:3)</PresentationFormat>
  <Paragraphs>210</Paragraphs>
  <Slides>41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Поток</vt:lpstr>
      <vt:lpstr>Литературное чтение</vt:lpstr>
      <vt:lpstr>Чистоговорка. </vt:lpstr>
      <vt:lpstr>Слайд 3</vt:lpstr>
      <vt:lpstr>Литературная разминка</vt:lpstr>
      <vt:lpstr>Слайд 5</vt:lpstr>
      <vt:lpstr>Слайд 6</vt:lpstr>
      <vt:lpstr>Слайд 7</vt:lpstr>
      <vt:lpstr>Слайд 8</vt:lpstr>
      <vt:lpstr>Слайд 9</vt:lpstr>
      <vt:lpstr>Б. Заходер Песенки Винни - Пуха</vt:lpstr>
      <vt:lpstr>Слайд 11</vt:lpstr>
      <vt:lpstr>  Эдуард Николаевич Успенский</vt:lpstr>
      <vt:lpstr>Слайд 13</vt:lpstr>
      <vt:lpstr>Успенский Эдуард Николаевич- поэт, детский прозаик, драматург, сценарист</vt:lpstr>
      <vt:lpstr>Эдуард  Успенский «Чебурашка»</vt:lpstr>
      <vt:lpstr>Книги  Эдуарда  Успенского</vt:lpstr>
      <vt:lpstr>Читайте  по  слогам,  затем  -  целым  словом</vt:lpstr>
      <vt:lpstr>Слайд 18</vt:lpstr>
      <vt:lpstr>Читайте целыми  словами</vt:lpstr>
      <vt:lpstr>Слайд 20</vt:lpstr>
      <vt:lpstr>Уважаем  товарищей  - следим по  тексту</vt:lpstr>
      <vt:lpstr>ХОТИМ УЗНАТЬ</vt:lpstr>
      <vt:lpstr>Слайд 23</vt:lpstr>
      <vt:lpstr>Слайд 24</vt:lpstr>
      <vt:lpstr>Слайд 25</vt:lpstr>
      <vt:lpstr>Слайд 26</vt:lpstr>
      <vt:lpstr>Слайд 27</vt:lpstr>
      <vt:lpstr>Слайд 28</vt:lpstr>
      <vt:lpstr>Тест</vt:lpstr>
      <vt:lpstr>1. Выбери правильный  ответ</vt:lpstr>
      <vt:lpstr>Слайд 31</vt:lpstr>
      <vt:lpstr>Слайд 32</vt:lpstr>
      <vt:lpstr>4. Почему его сначала никак не звали?</vt:lpstr>
      <vt:lpstr>5. Как он попал в ящик с апельсинами?</vt:lpstr>
      <vt:lpstr>6. Куда привезли ящик с апельсинами?</vt:lpstr>
      <vt:lpstr>Проверь себя!</vt:lpstr>
      <vt:lpstr>Слайд 37</vt:lpstr>
      <vt:lpstr>СИНКВЕЙН </vt:lpstr>
      <vt:lpstr>Дополни пословицы: </vt:lpstr>
      <vt:lpstr>Домашнее задание</vt:lpstr>
      <vt:lpstr>До  новых  встреч!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Эдуард  Успенский  -  детям</dc:title>
  <cp:lastModifiedBy>Admin</cp:lastModifiedBy>
  <cp:revision>57</cp:revision>
  <dcterms:modified xsi:type="dcterms:W3CDTF">2012-03-15T02:43:12Z</dcterms:modified>
</cp:coreProperties>
</file>