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6"/>
  </p:notesMasterIdLst>
  <p:sldIdLst>
    <p:sldId id="256" r:id="rId2"/>
    <p:sldId id="318" r:id="rId3"/>
    <p:sldId id="347" r:id="rId4"/>
    <p:sldId id="319" r:id="rId5"/>
    <p:sldId id="345" r:id="rId6"/>
    <p:sldId id="321" r:id="rId7"/>
    <p:sldId id="267" r:id="rId8"/>
    <p:sldId id="341" r:id="rId9"/>
    <p:sldId id="323" r:id="rId10"/>
    <p:sldId id="344" r:id="rId11"/>
    <p:sldId id="346" r:id="rId12"/>
    <p:sldId id="324" r:id="rId13"/>
    <p:sldId id="277" r:id="rId14"/>
    <p:sldId id="328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99"/>
    <a:srgbClr val="0000CC"/>
    <a:srgbClr val="CCFFCC"/>
    <a:srgbClr val="A2E3EC"/>
    <a:srgbClr val="F9D7F5"/>
    <a:srgbClr val="A50021"/>
    <a:srgbClr val="FFFFCC"/>
    <a:srgbClr val="CC0000"/>
    <a:srgbClr val="FBFBC5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775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49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C9EEDEA-2F7C-4066-883C-2C513E3F5C14}" type="datetimeFigureOut">
              <a:rPr lang="ru-RU"/>
              <a:pPr>
                <a:defRPr/>
              </a:pPr>
              <a:t>26.02.2015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2D628B3-E011-4B84-AC9C-F348718BA51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665567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2D628B3-E011-4B84-AC9C-F348718BA519}" type="slidenum">
              <a:rPr lang="ru-RU" smtClean="0"/>
              <a:pPr>
                <a:defRPr/>
              </a:pPr>
              <a:t>2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2D628B3-E011-4B84-AC9C-F348718BA519}" type="slidenum">
              <a:rPr lang="ru-RU" smtClean="0"/>
              <a:pPr>
                <a:defRPr/>
              </a:pPr>
              <a:t>12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08E030-9C1C-4733-9C5F-4C49F41BDB37}" type="datetimeFigureOut">
              <a:rPr lang="ru-RU"/>
              <a:pPr>
                <a:defRPr/>
              </a:pPr>
              <a:t>26.02.2015</a:t>
            </a:fld>
            <a:endParaRPr lang="ru-RU" dirty="0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BDC56E-8A6C-42C6-9375-91E7E5DB567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F33B9-40B8-4C0C-9C03-78B65EBA3674}" type="datetimeFigureOut">
              <a:rPr lang="ru-RU"/>
              <a:pPr>
                <a:defRPr/>
              </a:pPr>
              <a:t>26.02.2015</a:t>
            </a:fld>
            <a:endParaRPr lang="ru-RU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4A309-3BF0-4920-9007-62AD9AF7032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4EEE89-D3F6-42E3-8295-C45EB3D33789}" type="datetimeFigureOut">
              <a:rPr lang="ru-RU"/>
              <a:pPr>
                <a:defRPr/>
              </a:pPr>
              <a:t>26.02.2015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69C28D-4073-41BC-84A8-12BB54DF231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2AD4F5-A231-437F-861C-26BDC7C18F27}" type="datetimeFigureOut">
              <a:rPr lang="ru-RU"/>
              <a:pPr>
                <a:defRPr/>
              </a:pPr>
              <a:t>26.02.2015</a:t>
            </a:fld>
            <a:endParaRPr lang="ru-RU" dirty="0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76AC6F-8EB8-478B-81FD-C2120C332D9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612219-6FF5-4617-ACF3-8F76E8C5B7AB}" type="datetimeFigureOut">
              <a:rPr lang="ru-RU"/>
              <a:pPr>
                <a:defRPr/>
              </a:pPr>
              <a:t>26.02.2015</a:t>
            </a:fld>
            <a:endParaRPr lang="ru-RU" dirty="0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30814-01A0-40D8-961E-AC2AD689570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D3A8ED-A08E-41A7-AAA4-3DBE5B6E682E}" type="datetimeFigureOut">
              <a:rPr lang="ru-RU"/>
              <a:pPr>
                <a:defRPr/>
              </a:pPr>
              <a:t>26.02.2015</a:t>
            </a:fld>
            <a:endParaRPr lang="ru-RU" dirty="0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63C97E-B1D9-45CE-B9C5-752D2B2CD88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F1614A-81A2-4C2A-8B45-0D570B76C827}" type="datetimeFigureOut">
              <a:rPr lang="ru-RU"/>
              <a:pPr>
                <a:defRPr/>
              </a:pPr>
              <a:t>26.02.2015</a:t>
            </a:fld>
            <a:endParaRPr lang="ru-RU" dirty="0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EADA8-98B8-4C99-A980-E2A7CAD8731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4923D9-0185-498B-A5CB-A43D3A85E6D0}" type="datetimeFigureOut">
              <a:rPr lang="ru-RU"/>
              <a:pPr>
                <a:defRPr/>
              </a:pPr>
              <a:t>26.02.2015</a:t>
            </a:fld>
            <a:endParaRPr lang="ru-RU" dirty="0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623FE-CAAE-4826-B3CD-4FB146190DF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Прямоугольный треугольник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dirty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13FBCD-8D24-461D-9AEE-089B69031E5A}" type="datetimeFigureOut">
              <a:rPr lang="ru-RU"/>
              <a:pPr>
                <a:defRPr/>
              </a:pPr>
              <a:t>26.02.2015</a:t>
            </a:fld>
            <a:endParaRPr lang="ru-RU" dirty="0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E7ECB7-C80E-4EE4-9291-A86AA5E0A3F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833F3D-3481-42E4-8DF9-EA1C431BC48B}" type="datetimeFigureOut">
              <a:rPr lang="ru-RU"/>
              <a:pPr>
                <a:defRPr/>
              </a:pPr>
              <a:t>26.02.2015</a:t>
            </a:fld>
            <a:endParaRPr lang="ru-RU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7E8BD2-7E13-45BD-9476-50C2F1201D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DF363F-68F5-4818-BFDE-C688E168A090}" type="datetimeFigureOut">
              <a:rPr lang="ru-RU"/>
              <a:pPr>
                <a:defRPr/>
              </a:pPr>
              <a:t>26.02.2015</a:t>
            </a:fld>
            <a:endParaRPr lang="ru-RU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43C0D4-4CCD-4800-AC96-0773FE8929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52E1CD5-FD91-424D-BD6E-C71E3CCC49DA}" type="datetimeFigureOut">
              <a:rPr lang="ru-RU"/>
              <a:pPr>
                <a:defRPr/>
              </a:pPr>
              <a:t>26.02.2015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A95216E-874B-4BD3-824D-CED1BBC0197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7" r:id="rId2"/>
    <p:sldLayoutId id="2147483709" r:id="rId3"/>
    <p:sldLayoutId id="2147483706" r:id="rId4"/>
    <p:sldLayoutId id="2147483705" r:id="rId5"/>
    <p:sldLayoutId id="2147483704" r:id="rId6"/>
    <p:sldLayoutId id="2147483703" r:id="rId7"/>
    <p:sldLayoutId id="2147483702" r:id="rId8"/>
    <p:sldLayoutId id="2147483710" r:id="rId9"/>
    <p:sldLayoutId id="2147483701" r:id="rId10"/>
    <p:sldLayoutId id="214748370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B32C16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B32C16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F5CD2D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234282"/>
            <a:ext cx="8229600" cy="4389437"/>
          </a:xfrm>
        </p:spPr>
        <p:txBody>
          <a:bodyPr>
            <a:normAutofit/>
          </a:bodyPr>
          <a:lstStyle/>
          <a:p>
            <a:pPr algn="ctr" eaLnBrk="1" hangingPunct="1">
              <a:buFont typeface="Wingdings 2" pitchFamily="18" charset="2"/>
              <a:buNone/>
            </a:pPr>
            <a:r>
              <a:rPr lang="ru-RU" sz="2800" b="1" dirty="0" smtClean="0">
                <a:solidFill>
                  <a:srgbClr val="5A160B"/>
                </a:solidFill>
                <a:latin typeface="Times New Roman" pitchFamily="18" charset="0"/>
                <a:cs typeface="Times New Roman" pitchFamily="18" charset="0"/>
              </a:rPr>
              <a:t>Тема: «Особенности организации предметно-игровой деятельности у детей 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ru-RU" sz="2800" b="1" dirty="0" smtClean="0">
                <a:solidFill>
                  <a:srgbClr val="5A160B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800" b="1" dirty="0" smtClean="0">
                <a:solidFill>
                  <a:srgbClr val="5A160B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5A160B"/>
                </a:solidFill>
                <a:latin typeface="Times New Roman" pitchFamily="18" charset="0"/>
                <a:cs typeface="Times New Roman" pitchFamily="18" charset="0"/>
              </a:rPr>
              <a:t>расстройством аутистического спектра». </a:t>
            </a:r>
          </a:p>
          <a:p>
            <a:pPr eaLnBrk="1" hangingPunct="1">
              <a:buFont typeface="Wingdings 2" pitchFamily="18" charset="2"/>
              <a:buNone/>
            </a:pPr>
            <a:endParaRPr lang="ru-RU" sz="2800" dirty="0" smtClean="0">
              <a:solidFill>
                <a:srgbClr val="E0322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3" cstate="print">
            <a:lum bright="10000" contrast="30000"/>
          </a:blip>
          <a:srcRect/>
          <a:stretch>
            <a:fillRect/>
          </a:stretch>
        </p:blipFill>
        <p:spPr bwMode="auto">
          <a:xfrm>
            <a:off x="5214942" y="3500438"/>
            <a:ext cx="3143709" cy="2357454"/>
          </a:xfrm>
          <a:prstGeom prst="flowChartAlternateProcess">
            <a:avLst/>
          </a:prstGeom>
          <a:noFill/>
          <a:ln w="28575">
            <a:solidFill>
              <a:srgbClr val="00B0F0"/>
            </a:solidFill>
            <a:miter lim="800000"/>
            <a:headEnd/>
            <a:tailEnd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>
    <p:plus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75"/>
          </a:xfrm>
        </p:spPr>
        <p:txBody>
          <a:bodyPr/>
          <a:lstStyle/>
          <a:p>
            <a:pPr algn="ctr" eaLnBrk="1" hangingPunct="1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Игровая деятельность - ведущая деятельность детей дошкольного возраста.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5" y="1714500"/>
            <a:ext cx="8229600" cy="4429125"/>
          </a:xfrm>
          <a:prstGeom prst="flowChartAlternateProcess">
            <a:avLst/>
          </a:prstGeom>
        </p:spPr>
        <p:txBody>
          <a:bodyPr>
            <a:normAutofit/>
          </a:bodyPr>
          <a:lstStyle/>
          <a:p>
            <a:pPr>
              <a:buNone/>
            </a:pPr>
            <a:endParaRPr lang="ru-RU" sz="2800" dirty="0" smtClean="0"/>
          </a:p>
          <a:p>
            <a:pPr>
              <a:buNone/>
            </a:pPr>
            <a:endParaRPr lang="ru-RU" sz="2800" dirty="0" smtClean="0"/>
          </a:p>
          <a:p>
            <a:pPr>
              <a:buNone/>
            </a:pPr>
            <a:endParaRPr lang="ru-RU" sz="2800" dirty="0" smtClean="0"/>
          </a:p>
          <a:p>
            <a:pPr>
              <a:buNone/>
            </a:pPr>
            <a:endParaRPr lang="ru-RU" sz="2800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   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rot="10800000" flipV="1">
            <a:off x="1428728" y="1714488"/>
            <a:ext cx="928694" cy="428628"/>
          </a:xfrm>
          <a:prstGeom prst="straightConnector1">
            <a:avLst/>
          </a:prstGeom>
          <a:ln w="34925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>
            <a:stCxn id="15361" idx="2"/>
          </p:cNvCxnSpPr>
          <p:nvPr/>
        </p:nvCxnSpPr>
        <p:spPr>
          <a:xfrm rot="16200000" flipH="1">
            <a:off x="4321980" y="1821644"/>
            <a:ext cx="500040" cy="1"/>
          </a:xfrm>
          <a:prstGeom prst="straightConnector1">
            <a:avLst/>
          </a:prstGeom>
          <a:ln w="34925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6715140" y="1643050"/>
            <a:ext cx="785818" cy="500066"/>
          </a:xfrm>
          <a:prstGeom prst="straightConnector1">
            <a:avLst/>
          </a:prstGeom>
          <a:ln w="34925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Скругленный прямоугольник 10"/>
          <p:cNvSpPr/>
          <p:nvPr/>
        </p:nvSpPr>
        <p:spPr>
          <a:xfrm>
            <a:off x="714348" y="2285992"/>
            <a:ext cx="2214578" cy="107157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</a:rPr>
              <a:t>Развитие интереса к игрушкам</a:t>
            </a:r>
            <a:endParaRPr lang="ru-RU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428992" y="2143116"/>
            <a:ext cx="2214578" cy="142876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</a:rPr>
              <a:t>Развитие интереса к предметно-игровым действиям</a:t>
            </a:r>
            <a:endParaRPr lang="ru-RU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215074" y="2285992"/>
            <a:ext cx="2214578" cy="107157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</a:rPr>
              <a:t>Воспитание умения играть со сверстниками</a:t>
            </a:r>
            <a:endParaRPr lang="ru-RU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3929066"/>
            <a:ext cx="3193626" cy="2214578"/>
          </a:xfrm>
          <a:prstGeom prst="flowChartAlternateProcess">
            <a:avLst/>
          </a:prstGeom>
          <a:noFill/>
          <a:ln w="28575">
            <a:solidFill>
              <a:srgbClr val="00B0F0"/>
            </a:solidFill>
            <a:miter lim="800000"/>
            <a:headEnd/>
            <a:tailEnd/>
          </a:ln>
          <a:effectLst/>
        </p:spPr>
      </p:pic>
      <p:sp>
        <p:nvSpPr>
          <p:cNvPr id="14" name="Прямоугольник 13"/>
          <p:cNvSpPr/>
          <p:nvPr/>
        </p:nvSpPr>
        <p:spPr>
          <a:xfrm>
            <a:off x="642910" y="3857628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Формирование игровой деятельности у ребенка с ограниченными возможностями здоровья происходит в условиях проведения специально организованных педагогом занятий, и лишь затем полученные навыки переносятся в свободную деятельность детей. </a:t>
            </a:r>
            <a:endParaRPr lang="ru-RU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Функции игры</a:t>
            </a:r>
            <a:endParaRPr lang="ru-RU" sz="3200" dirty="0"/>
          </a:p>
        </p:txBody>
      </p:sp>
      <p:sp>
        <p:nvSpPr>
          <p:cNvPr id="21" name="Блок-схема: знак завершения 20"/>
          <p:cNvSpPr/>
          <p:nvPr/>
        </p:nvSpPr>
        <p:spPr>
          <a:xfrm>
            <a:off x="1000100" y="1428736"/>
            <a:ext cx="2428892" cy="714380"/>
          </a:xfrm>
          <a:prstGeom prst="flowChartTerminator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развлекательная</a:t>
            </a: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2" name="Блок-схема: знак завершения 21"/>
          <p:cNvSpPr/>
          <p:nvPr/>
        </p:nvSpPr>
        <p:spPr>
          <a:xfrm>
            <a:off x="571472" y="3000372"/>
            <a:ext cx="2428892" cy="714380"/>
          </a:xfrm>
          <a:prstGeom prst="flowChartTerminator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Самореализация в обществе</a:t>
            </a: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3" name="Блок-схема: знак завершения 22"/>
          <p:cNvSpPr/>
          <p:nvPr/>
        </p:nvSpPr>
        <p:spPr>
          <a:xfrm>
            <a:off x="6000760" y="5214950"/>
            <a:ext cx="2428892" cy="714380"/>
          </a:xfrm>
          <a:prstGeom prst="flowChartTerminator">
            <a:avLst/>
          </a:prstGeom>
          <a:solidFill>
            <a:srgbClr val="CCFFCC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социальная</a:t>
            </a: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4" name="Блок-схема: знак завершения 23"/>
          <p:cNvSpPr/>
          <p:nvPr/>
        </p:nvSpPr>
        <p:spPr>
          <a:xfrm>
            <a:off x="785786" y="5214950"/>
            <a:ext cx="2428892" cy="714380"/>
          </a:xfrm>
          <a:prstGeom prst="flowChartTerminator">
            <a:avLst/>
          </a:prstGeom>
          <a:solidFill>
            <a:srgbClr val="A2E3EC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коррекционная</a:t>
            </a: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5" name="Блок-схема: знак завершения 24"/>
          <p:cNvSpPr/>
          <p:nvPr/>
        </p:nvSpPr>
        <p:spPr>
          <a:xfrm>
            <a:off x="3357554" y="4572008"/>
            <a:ext cx="2428892" cy="714380"/>
          </a:xfrm>
          <a:prstGeom prst="flowChartTerminator">
            <a:avLst/>
          </a:prstGeom>
          <a:solidFill>
            <a:srgbClr val="F9D7F5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диагностическая</a:t>
            </a: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6" name="Блок-схема: знак завершения 25"/>
          <p:cNvSpPr/>
          <p:nvPr/>
        </p:nvSpPr>
        <p:spPr>
          <a:xfrm>
            <a:off x="6143636" y="3000372"/>
            <a:ext cx="2428892" cy="714380"/>
          </a:xfrm>
          <a:prstGeom prst="flowChartTerminator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игротерапевти-ческая</a:t>
            </a: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7" name="Блок-схема: знак завершения 26"/>
          <p:cNvSpPr/>
          <p:nvPr/>
        </p:nvSpPr>
        <p:spPr>
          <a:xfrm>
            <a:off x="5572132" y="1428736"/>
            <a:ext cx="2500330" cy="714380"/>
          </a:xfrm>
          <a:prstGeom prst="flowChartTerminator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коммуникативная</a:t>
            </a: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3143240" y="2285992"/>
            <a:ext cx="2762269" cy="2071702"/>
          </a:xfrm>
          <a:prstGeom prst="roundRect">
            <a:avLst/>
          </a:prstGeom>
          <a:noFill/>
          <a:ln w="9525">
            <a:solidFill>
              <a:srgbClr val="0000CC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71"/>
            <a:ext cx="8229600" cy="3000396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Аутичные дети любят манипулировать предметами. В отличие от обычных сверстников они надолго «застревают» на этапе изучения предметного мира. При этом основной мотив их манипуляций с предметами и игрушками — это привлекательные сенсорные свойства, которые ложатся в основу проведения сенсорных игр и дают новые возможности развития ребенка.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400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28" name="Picture 4" descr="K:\стенд\DSCN024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3643314"/>
            <a:ext cx="3523286" cy="2643182"/>
          </a:xfrm>
          <a:prstGeom prst="rect">
            <a:avLst/>
          </a:prstGeom>
          <a:noFill/>
          <a:ln w="38100">
            <a:solidFill>
              <a:schemeClr val="accent2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52448"/>
          </a:xfrm>
        </p:spPr>
        <p:txBody>
          <a:bodyPr/>
          <a:lstStyle/>
          <a:p>
            <a:pPr algn="ctr" eaLnBrk="1" hangingPunct="1"/>
            <a:r>
              <a:rPr lang="ru-RU" sz="4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Игра преследует следующие цели: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00173"/>
            <a:ext cx="8229600" cy="4824427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дидактические: расширение кругозора, развитие учебных умений и навыков; </a:t>
            </a:r>
            <a:endParaRPr lang="ru-RU" sz="2400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воспитывающие: воспитание самостоятельности, воли, сотрудничества, общительности; </a:t>
            </a:r>
            <a:endParaRPr lang="ru-RU" sz="2400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развивающие: развитие внимания, памяти, речи, умение сравнивать, сопоставлять, развитие мотивации учебной деятельности; </a:t>
            </a:r>
            <a:endParaRPr lang="ru-RU" sz="2400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социализирующие: приобщение к нормам и ценностям общества.</a:t>
            </a:r>
          </a:p>
          <a:p>
            <a:pPr lvl="0"/>
            <a:endParaRPr lang="ru-RU" sz="2400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None/>
              <a:defRPr/>
            </a:pPr>
            <a:endParaRPr lang="ru-RU" sz="2400" b="1" dirty="0" smtClean="0">
              <a:latin typeface="Arial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None/>
              <a:defRPr/>
            </a:pPr>
            <a:endParaRPr lang="ru-RU" sz="2400" b="1" dirty="0" smtClean="0">
              <a:latin typeface="Arial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endParaRPr lang="ru-RU" sz="2400" b="1" dirty="0" smtClean="0">
              <a:latin typeface="Arial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400" b="1" dirty="0" smtClean="0">
              <a:latin typeface="Arial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endParaRPr lang="ru-RU" sz="2400" b="1" dirty="0" smtClean="0">
              <a:latin typeface="Arial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endParaRPr lang="ru-RU" sz="2400" b="1" dirty="0" smtClean="0">
              <a:solidFill>
                <a:schemeClr val="accent3">
                  <a:lumMod val="50000"/>
                </a:schemeClr>
              </a:solidFill>
              <a:latin typeface="Arial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endParaRPr lang="ru-RU" sz="2400" b="1" dirty="0" smtClean="0">
              <a:solidFill>
                <a:schemeClr val="accent3">
                  <a:lumMod val="50000"/>
                </a:schemeClr>
              </a:solidFill>
              <a:latin typeface="Arial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ü"/>
              <a:defRPr/>
            </a:pPr>
            <a:endParaRPr lang="ru-RU" sz="2400" b="1" dirty="0" smtClean="0">
              <a:solidFill>
                <a:schemeClr val="accent3">
                  <a:lumMod val="50000"/>
                </a:schemeClr>
              </a:solidFill>
              <a:latin typeface="Arial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endParaRPr lang="ru-RU" sz="2400" b="1" dirty="0" smtClean="0">
              <a:solidFill>
                <a:schemeClr val="accent3">
                  <a:lumMod val="50000"/>
                </a:schemeClr>
              </a:solidFill>
              <a:latin typeface="Arial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endParaRPr lang="ru-RU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866775"/>
          </a:xfrm>
        </p:spPr>
        <p:txBody>
          <a:bodyPr/>
          <a:lstStyle/>
          <a:p>
            <a:pPr algn="ctr" eaLnBrk="1" hangingPunct="1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Дидактическая игра -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214422"/>
            <a:ext cx="8229600" cy="4429125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sz="2200" b="1" dirty="0" smtClean="0">
                <a:solidFill>
                  <a:schemeClr val="accent3">
                    <a:lumMod val="50000"/>
                  </a:schemeClr>
                </a:solidFill>
              </a:rPr>
              <a:t>    </a:t>
            </a:r>
            <a:r>
              <a:rPr lang="ru-RU" sz="2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одна из форм обучения игровой деятельности ребенка, которая имеет две основные цели: обучающую и игровую. В дидактической игре создаются такие условия, в которых каждый ребенок получает возможность самостоятельно действовать в определенной ситуации или с определенными предметами, приобретая собственный сенсомоторный опыт.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400" b="1" dirty="0" smtClean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3857628"/>
            <a:ext cx="3237644" cy="2428892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52448"/>
          </a:xfrm>
        </p:spPr>
        <p:txBody>
          <a:bodyPr/>
          <a:lstStyle/>
          <a:p>
            <a:pPr algn="ctr" eaLnBrk="1" hangingPunct="1"/>
            <a:r>
              <a:rPr lang="ru-RU" sz="4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Задачи дидактических игр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00173"/>
            <a:ext cx="8229600" cy="4824427"/>
          </a:xfrm>
        </p:spPr>
        <p:txBody>
          <a:bodyPr>
            <a:normAutofit/>
          </a:bodyPr>
          <a:lstStyle/>
          <a:p>
            <a:pPr lvl="0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обучение детей многообразным предметно-практическим манипуляциям с предметами различной формы, величины, цвета; </a:t>
            </a:r>
          </a:p>
          <a:p>
            <a:pPr lvl="0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обучение детей использованию вспомогательных предметов (выполнению орудийных действий); </a:t>
            </a:r>
          </a:p>
          <a:p>
            <a:pPr lvl="0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формирование наглядно-образного мышления в процессе конструктивной и изобразительной деятельности; </a:t>
            </a:r>
          </a:p>
          <a:p>
            <a:pPr lvl="0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формирование элементарных логических обобщений.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None/>
              <a:defRPr/>
            </a:pPr>
            <a:endParaRPr lang="ru-RU" sz="2400" b="1" dirty="0" smtClean="0">
              <a:latin typeface="Arial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None/>
              <a:defRPr/>
            </a:pPr>
            <a:endParaRPr lang="ru-RU" sz="2400" b="1" dirty="0" smtClean="0">
              <a:latin typeface="Arial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endParaRPr lang="ru-RU" sz="2400" b="1" dirty="0" smtClean="0">
              <a:latin typeface="Arial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400" b="1" dirty="0" smtClean="0">
              <a:latin typeface="Arial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endParaRPr lang="ru-RU" sz="2400" b="1" dirty="0" smtClean="0">
              <a:latin typeface="Arial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endParaRPr lang="ru-RU" sz="2400" b="1" dirty="0" smtClean="0">
              <a:solidFill>
                <a:schemeClr val="accent3">
                  <a:lumMod val="50000"/>
                </a:schemeClr>
              </a:solidFill>
              <a:latin typeface="Arial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endParaRPr lang="ru-RU" sz="2400" b="1" dirty="0" smtClean="0">
              <a:solidFill>
                <a:schemeClr val="accent3">
                  <a:lumMod val="50000"/>
                </a:schemeClr>
              </a:solidFill>
              <a:latin typeface="Arial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ü"/>
              <a:defRPr/>
            </a:pPr>
            <a:endParaRPr lang="ru-RU" sz="2400" b="1" dirty="0" smtClean="0">
              <a:solidFill>
                <a:schemeClr val="accent3">
                  <a:lumMod val="50000"/>
                </a:schemeClr>
              </a:solidFill>
              <a:latin typeface="Arial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endParaRPr lang="ru-RU" sz="2400" b="1" dirty="0" smtClean="0">
              <a:solidFill>
                <a:schemeClr val="accent3">
                  <a:lumMod val="50000"/>
                </a:schemeClr>
              </a:solidFill>
              <a:latin typeface="Arial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endParaRPr lang="ru-RU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938213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Методические требования </a:t>
            </a:r>
            <a:b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 дидактическим играм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Занятия следует проводить поэтапно, уделяя особое внимание интересам и желанию ребенка. </a:t>
            </a:r>
          </a:p>
          <a:p>
            <a:pPr lvl="0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Каждое упражнение обыгрывается с учетом аффективных интересов ребенка. </a:t>
            </a:r>
          </a:p>
          <a:p>
            <a:pPr lvl="0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Обязательно четкое планирование и постепенное формирование стереотипа занятий, соблюдение определенной последовательности занятий. </a:t>
            </a:r>
          </a:p>
          <a:p>
            <a:pPr lvl="0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ходе каждого занятия необходимо использовать поощрение и эмоционально-смысловой комментарий. </a:t>
            </a:r>
          </a:p>
          <a:p>
            <a:pPr lvl="0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Игровые задания должны предполагать использование материала, аффективно значимого для ребенка (палочки, веревочки, гайки и пр.).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None/>
              <a:defRPr/>
            </a:pPr>
            <a:endParaRPr lang="ru-RU" sz="2800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229600" cy="785800"/>
          </a:xfrm>
        </p:spPr>
        <p:txBody>
          <a:bodyPr/>
          <a:lstStyle/>
          <a:p>
            <a:pPr algn="ctr" eaLnBrk="1" hangingPunct="1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Сюжетно-ролевая игра -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357298"/>
            <a:ext cx="8229600" cy="4389438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высшая форма развития игры ребенка. От того, насколько полноценно развивалась сюжетно-ролевая игра в дошкольном детстве, во многом зависят возможности будущей социализации. 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</a:t>
            </a:r>
            <a:endParaRPr lang="ru-RU" sz="2400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None/>
              <a:defRPr/>
            </a:pPr>
            <a:endParaRPr lang="ru-RU" sz="2400" b="1" dirty="0" smtClean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lum bright="10000" contrast="10000"/>
          </a:blip>
          <a:srcRect/>
          <a:stretch>
            <a:fillRect/>
          </a:stretch>
        </p:blipFill>
        <p:spPr bwMode="auto">
          <a:xfrm>
            <a:off x="928662" y="2928935"/>
            <a:ext cx="3181739" cy="22145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3" descr="K:\фото детский дом\IMG_1438.JPG"/>
          <p:cNvPicPr>
            <a:picLocks noChangeAspect="1" noChangeArrowheads="1"/>
          </p:cNvPicPr>
          <p:nvPr/>
        </p:nvPicPr>
        <p:blipFill>
          <a:blip r:embed="rId3">
            <a:lum bright="10000" contrast="10000"/>
          </a:blip>
          <a:srcRect/>
          <a:stretch>
            <a:fillRect/>
          </a:stretch>
        </p:blipFill>
        <p:spPr bwMode="auto">
          <a:xfrm>
            <a:off x="5214942" y="3714752"/>
            <a:ext cx="3024188" cy="228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Трудности, встречающиеся в развитии сюжетно-ролевой игры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ребенок с расстройством аутистического спектра начинает действовать в соответствии с собственными представлениями, нарушая ход игры;</a:t>
            </a:r>
          </a:p>
          <a:p>
            <a:r>
              <a:rPr lang="ru-RU" sz="2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затруднено использование в сюжетно-ролевых играх предметов-заместителей;</a:t>
            </a:r>
          </a:p>
          <a:p>
            <a:r>
              <a:rPr lang="ru-RU" sz="2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часто использует предметы и игрушки не по их функциональному назначению, а исходя из собственной логики и предпочтений, и упорствует в этом.</a:t>
            </a:r>
            <a:endParaRPr lang="ru-RU" sz="22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Другие виды игр:</a:t>
            </a:r>
            <a:endParaRPr lang="ru-RU" sz="3200" dirty="0"/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1000100" y="3786190"/>
            <a:ext cx="7500990" cy="2857520"/>
          </a:xfrm>
          <a:prstGeom prst="horizontalScroll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428596" y="1214422"/>
            <a:ext cx="4000528" cy="3071834"/>
          </a:xfrm>
          <a:prstGeom prst="horizontalScroll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u="sng" dirty="0" smtClean="0">
                <a:solidFill>
                  <a:srgbClr val="A50021"/>
                </a:solidFill>
              </a:rPr>
              <a:t>стереотипная игра</a:t>
            </a:r>
            <a:r>
              <a:rPr lang="ru-RU" b="1" dirty="0" smtClean="0">
                <a:solidFill>
                  <a:srgbClr val="A50021"/>
                </a:solidFill>
              </a:rPr>
              <a:t> 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— основа взаимодействия с ребенком; также она дает возможность переключения, если поведение ребенка выходит из-под контроля</a:t>
            </a:r>
          </a:p>
          <a:p>
            <a:pPr algn="ctr"/>
            <a:endParaRPr lang="ru-RU" dirty="0"/>
          </a:p>
        </p:txBody>
      </p:sp>
      <p:sp>
        <p:nvSpPr>
          <p:cNvPr id="10" name="Горизонтальный свиток 9"/>
          <p:cNvSpPr/>
          <p:nvPr/>
        </p:nvSpPr>
        <p:spPr>
          <a:xfrm>
            <a:off x="4857752" y="785794"/>
            <a:ext cx="3786214" cy="3214710"/>
          </a:xfrm>
          <a:prstGeom prst="horizontalScroll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u="sng" dirty="0" smtClean="0">
                <a:solidFill>
                  <a:srgbClr val="A50021"/>
                </a:solidFill>
              </a:rPr>
              <a:t>сенсорные игры</a:t>
            </a:r>
            <a:r>
              <a:rPr lang="ru-RU" sz="2400" b="1" dirty="0" smtClean="0">
                <a:solidFill>
                  <a:srgbClr val="A50021"/>
                </a:solidFill>
              </a:rPr>
              <a:t>  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дают новую чувственную информацию, переживание приятных эмоций и создают возможность установления контакта с ребенком</a:t>
            </a: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428728" y="4357694"/>
            <a:ext cx="4286280" cy="1857388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u="sng" dirty="0" smtClean="0">
                <a:solidFill>
                  <a:srgbClr val="A50021"/>
                </a:solidFill>
              </a:rPr>
              <a:t>терапевтические игры 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позволяют снять внутреннее напряжение, выплеснуть негативные эмоции, выявить скрытые страхи и в целом являются первым шагом ребенка к контролю над собственным поведением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86446" y="4286256"/>
            <a:ext cx="2500329" cy="1875756"/>
          </a:xfrm>
          <a:prstGeom prst="rect">
            <a:avLst/>
          </a:prstGeom>
          <a:noFill/>
          <a:ln w="28575">
            <a:solidFill>
              <a:schemeClr val="accent3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8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800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571480"/>
            <a:ext cx="7429552" cy="1643074"/>
          </a:xfrm>
        </p:spPr>
        <p:txBody>
          <a:bodyPr>
            <a:normAutofit fontScale="62500" lnSpcReduction="20000"/>
          </a:bodyPr>
          <a:lstStyle/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400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</a:t>
            </a:r>
            <a:r>
              <a:rPr lang="ru-RU" sz="10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400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400" b="1" dirty="0" smtClean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dirty="0"/>
          </a:p>
        </p:txBody>
      </p:sp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>
          <a:xfrm>
            <a:off x="571472" y="785794"/>
            <a:ext cx="6215077" cy="1285866"/>
          </a:xfrm>
        </p:spPr>
        <p:txBody>
          <a:bodyPr/>
          <a:lstStyle/>
          <a:p>
            <a:pPr algn="ctr" eaLnBrk="1" hangingPunct="1"/>
            <a:r>
              <a:rPr lang="ru-RU" sz="96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96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96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96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96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96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96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96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96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96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96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96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96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96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Как организовать игровую деятельность детей  </a:t>
            </a:r>
            <a:endParaRPr lang="ru-RU" sz="8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lum bright="-10000"/>
          </a:blip>
          <a:srcRect/>
          <a:stretch>
            <a:fillRect/>
          </a:stretch>
        </p:blipFill>
        <p:spPr bwMode="auto">
          <a:xfrm>
            <a:off x="785786" y="2214554"/>
            <a:ext cx="3214710" cy="2411033"/>
          </a:xfrm>
          <a:prstGeom prst="flowChartAlternateProcess">
            <a:avLst/>
          </a:prstGeom>
          <a:noFill/>
          <a:ln w="28575">
            <a:noFill/>
            <a:miter lim="800000"/>
            <a:headEnd/>
            <a:tailEnd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6" name="Прямоугольник 5"/>
          <p:cNvSpPr/>
          <p:nvPr/>
        </p:nvSpPr>
        <p:spPr>
          <a:xfrm>
            <a:off x="0" y="4929198"/>
            <a:ext cx="4572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200" dirty="0"/>
          </a:p>
        </p:txBody>
      </p:sp>
      <p:sp>
        <p:nvSpPr>
          <p:cNvPr id="8" name="Блок-схема: альтернативный процесс 7"/>
          <p:cNvSpPr/>
          <p:nvPr/>
        </p:nvSpPr>
        <p:spPr>
          <a:xfrm>
            <a:off x="4286248" y="2500306"/>
            <a:ext cx="4572000" cy="3166824"/>
          </a:xfrm>
          <a:prstGeom prst="flowChartAlternateProcess">
            <a:avLst/>
          </a:prstGeom>
          <a:ln w="28575"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Нужно отметить те игрушки, те игровые предметы, действия, на которых хотя </a:t>
            </a:r>
            <a:r>
              <a:rPr lang="ru-RU" sz="2000" b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бы ненадолго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но время от времени фиксирует свое внимание ребенок. Все это следует использовать для развития контактов, взаимодействия, формирования игровой деятельности.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29600" cy="581025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ВЫВОД</a:t>
            </a:r>
            <a:endParaRPr lang="ru-RU" sz="40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071546"/>
            <a:ext cx="8229600" cy="5357812"/>
          </a:xfrm>
        </p:spPr>
        <p:txBody>
          <a:bodyPr>
            <a:normAutofit lnSpcReduction="10000"/>
          </a:bodyPr>
          <a:lstStyle/>
          <a:p>
            <a:pPr marL="642938" indent="-38100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Успех игровой деятельности у  детей с ОВЗ зависит от нескольких факторов: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ru-RU" sz="2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умения педагога установить контакт с ребенком в игровой форме;</a:t>
            </a:r>
          </a:p>
          <a:p>
            <a:pPr marL="274320" lvl="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ru-RU" sz="2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способности правильно подобрать игровой сценарий, соответствующий  уровню интеллектуального и речевого развития ребенка, а также психогенной ситуации, с которой столкнулся ребенок;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ru-RU" sz="2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учета педагогом клинико-психологических и индивидуально-психологических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sz="2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характеристик ребенка; </a:t>
            </a:r>
          </a:p>
          <a:p>
            <a:pPr marL="274320" lvl="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ru-RU" sz="2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организации среды, в которой проходит </a:t>
            </a:r>
          </a:p>
          <a:p>
            <a:pPr marL="274320" lvl="0" indent="-274320" eaLnBrk="1" fontAlgn="auto" hangingPunct="1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sz="2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игровая деятельность так, чтобы </a:t>
            </a:r>
          </a:p>
          <a:p>
            <a:pPr marL="274320" lvl="0" indent="-274320" eaLnBrk="1" fontAlgn="auto" hangingPunct="1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sz="2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ребенок чувствовал себя комфортно и </a:t>
            </a:r>
          </a:p>
          <a:p>
            <a:pPr marL="274320" lvl="0" indent="-274320" eaLnBrk="1" fontAlgn="auto" hangingPunct="1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sz="2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безопасно. 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lvl="0" indent="-274320" eaLnBrk="1" fontAlgn="auto" hangingPunct="1">
              <a:spcAft>
                <a:spcPts val="0"/>
              </a:spcAft>
              <a:buClr>
                <a:schemeClr val="accent3"/>
              </a:buClr>
              <a:buNone/>
              <a:defRPr/>
            </a:pPr>
            <a:endParaRPr lang="ru-RU" sz="2200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endParaRPr lang="ru-RU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60" y="4143380"/>
            <a:ext cx="2762270" cy="2071702"/>
          </a:xfrm>
          <a:prstGeom prst="round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00100" y="1000108"/>
            <a:ext cx="7143800" cy="1785950"/>
          </a:xfrm>
          <a:prstGeom prst="rect">
            <a:avLst/>
          </a:prstGeom>
          <a:noFill/>
        </p:spPr>
        <p:txBody>
          <a:bodyPr wrap="none">
            <a:prstTxWarp prst="textDeflateBottom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>
                <a:ln w="18415" cmpd="sng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Спасибо за внимание!</a:t>
            </a:r>
          </a:p>
        </p:txBody>
      </p:sp>
      <p:pic>
        <p:nvPicPr>
          <p:cNvPr id="296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lum bright="-10000" contrast="10000"/>
          </a:blip>
          <a:srcRect/>
          <a:stretch>
            <a:fillRect/>
          </a:stretch>
        </p:blipFill>
        <p:spPr>
          <a:xfrm>
            <a:off x="2071688" y="2714625"/>
            <a:ext cx="4849812" cy="3636963"/>
          </a:xfrm>
          <a:prstGeom prst="roundRect">
            <a:avLst/>
          </a:prstGeom>
          <a:ln w="28575">
            <a:solidFill>
              <a:schemeClr val="accent3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Эркер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2.xml><?xml version="1.0" encoding="utf-8"?>
<a:themeOverride xmlns:a="http://schemas.openxmlformats.org/drawingml/2006/main">
  <a:clrScheme name="Эркер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1833</TotalTime>
  <Words>630</Words>
  <Application>Microsoft Office PowerPoint</Application>
  <PresentationFormat>Экран (4:3)</PresentationFormat>
  <Paragraphs>89</Paragraphs>
  <Slides>14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Поток</vt:lpstr>
      <vt:lpstr>Презентация PowerPoint</vt:lpstr>
      <vt:lpstr>Игровая деятельность - ведущая деятельность детей дошкольного возраста. </vt:lpstr>
      <vt:lpstr>Функции игры</vt:lpstr>
      <vt:lpstr>Презентация PowerPoint</vt:lpstr>
      <vt:lpstr> Игра преследует следующие цели:</vt:lpstr>
      <vt:lpstr>Дидактическая игра -</vt:lpstr>
      <vt:lpstr> Задачи дидактических игр</vt:lpstr>
      <vt:lpstr>Методические требования  к дидактическим играм</vt:lpstr>
      <vt:lpstr>Сюжетно-ролевая игра -</vt:lpstr>
      <vt:lpstr>Трудности, встречающиеся в развитии сюжетно-ролевой игры</vt:lpstr>
      <vt:lpstr>Другие виды игр:</vt:lpstr>
      <vt:lpstr>        Как организовать игровую деятельность детей  </vt:lpstr>
      <vt:lpstr>ВЫВОД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ЦЕНТР</cp:lastModifiedBy>
  <cp:revision>189</cp:revision>
  <dcterms:created xsi:type="dcterms:W3CDTF">2010-12-09T08:04:49Z</dcterms:created>
  <dcterms:modified xsi:type="dcterms:W3CDTF">2015-02-26T09:15:37Z</dcterms:modified>
</cp:coreProperties>
</file>