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8" r:id="rId2"/>
    <p:sldId id="257" r:id="rId3"/>
    <p:sldId id="259" r:id="rId4"/>
    <p:sldId id="263" r:id="rId5"/>
    <p:sldId id="264" r:id="rId6"/>
    <p:sldId id="266" r:id="rId7"/>
    <p:sldId id="260" r:id="rId8"/>
    <p:sldId id="267" r:id="rId9"/>
    <p:sldId id="261" r:id="rId10"/>
    <p:sldId id="270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81" autoAdjust="0"/>
  </p:normalViewPr>
  <p:slideViewPr>
    <p:cSldViewPr>
      <p:cViewPr varScale="1">
        <p:scale>
          <a:sx n="100" d="100"/>
          <a:sy n="100" d="100"/>
        </p:scale>
        <p:origin x="-2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CC05BE-79B6-4D79-90F4-716EE7B6A32D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84ABB-DB19-434F-9B10-8D1B81DC38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25237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Функция</a:t>
            </a:r>
            <a:r>
              <a:rPr lang="ru-RU" baseline="0" dirty="0" smtClean="0"/>
              <a:t> возрастает на!!!!</a:t>
            </a:r>
            <a:r>
              <a:rPr lang="en-US" baseline="0" dirty="0" smtClean="0"/>
              <a:t> ; </a:t>
            </a:r>
            <a:r>
              <a:rPr lang="ru-RU" baseline="0" smtClean="0"/>
              <a:t>между интервалами!!!!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7C034-EE42-4D5F-8533-38923CD1B7EA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Функция</a:t>
            </a:r>
            <a:r>
              <a:rPr lang="ru-RU" baseline="0" dirty="0" smtClean="0"/>
              <a:t> возрастает на!!!!</a:t>
            </a:r>
            <a:r>
              <a:rPr lang="en-US" baseline="0" dirty="0" smtClean="0"/>
              <a:t> ; </a:t>
            </a:r>
            <a:r>
              <a:rPr lang="ru-RU" baseline="0" smtClean="0"/>
              <a:t>между интервалами!!!!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17C034-EE42-4D5F-8533-38923CD1B7EA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01.03.2018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1.png"/><Relationship Id="rId1" Type="http://schemas.openxmlformats.org/officeDocument/2006/relationships/vmlDrawing" Target="../drawings/vmlDrawing2.v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oleObject" Target="../embeddings/oleObject3.bin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23728" y="3212976"/>
            <a:ext cx="6172200" cy="9414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Применение производной к исследованию функции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7410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71800" y="188640"/>
            <a:ext cx="3977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Исследование функций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1630" t="22230" r="40218" b="21591"/>
          <a:stretch/>
        </p:blipFill>
        <p:spPr bwMode="auto">
          <a:xfrm>
            <a:off x="569047" y="1772816"/>
            <a:ext cx="2365459" cy="457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=""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827583" y="1196752"/>
                <a:ext cx="2106923" cy="3724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=3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−5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/>
                        </a:rPr>
                        <m:t>+2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3" y="1196752"/>
                <a:ext cx="2106923" cy="37241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=""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314634" y="956430"/>
                <a:ext cx="1331325" cy="6127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−6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−9</m:t>
                          </m:r>
                        </m:den>
                      </m:f>
                    </m:oMath>
                  </m:oMathPara>
                </a14:m>
                <a:endParaRPr lang="en-US" b="0" dirty="0" smtClean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4634" y="956430"/>
                <a:ext cx="1331325" cy="6127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739" t="23266" r="27174" b="26957"/>
          <a:stretch/>
        </p:blipFill>
        <p:spPr bwMode="auto">
          <a:xfrm>
            <a:off x="3851920" y="1772816"/>
            <a:ext cx="4552229" cy="3073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87594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1071538" y="0"/>
            <a:ext cx="7391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Алгоритм исследования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функции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y=f(x)</a:t>
            </a:r>
            <a:r>
              <a:rPr lang="en-US" sz="24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монотонность и экстремумы: 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354244" y="1294269"/>
            <a:ext cx="285752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Найти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′(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354244" y="1755934"/>
            <a:ext cx="757242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Найти стационарные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′(x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)=0) и </a:t>
            </a:r>
          </a:p>
          <a:p>
            <a:pPr>
              <a:spcBef>
                <a:spcPct val="5000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критические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точки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′(x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)- не существует)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53255" name="Text Box 7"/>
              <p:cNvSpPr txBox="1">
                <a:spLocks noChangeArrowheads="1"/>
              </p:cNvSpPr>
              <p:nvPr/>
            </p:nvSpPr>
            <p:spPr bwMode="auto">
              <a:xfrm>
                <a:off x="354244" y="2812163"/>
                <a:ext cx="8422255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4. 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Отметить их на числовой прямой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учитывая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D(y))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и определить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знаки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  <a:cs typeface="Times New Roman" pitchFamily="18" charset="0"/>
                      </a:rPr>
                      <m:t>𝑓</m:t>
                    </m:r>
                    <m:r>
                      <a:rPr lang="ru-RU" sz="2400" i="1" dirty="0" smtClean="0">
                        <a:latin typeface="Cambria Math"/>
                        <a:cs typeface="Times New Roman" pitchFamily="18" charset="0"/>
                      </a:rPr>
                      <m:t> </m:t>
                    </m:r>
                    <m:r>
                      <a:rPr lang="en-US" sz="2400" b="0" i="1" dirty="0" smtClean="0">
                        <a:latin typeface="Cambria Math"/>
                        <a:cs typeface="Times New Roman" pitchFamily="18" charset="0"/>
                      </a:rPr>
                      <m:t>′</m:t>
                    </m:r>
                    <m:d>
                      <m:dPr>
                        <m:ctrlPr>
                          <a:rPr lang="en-US" sz="240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на получившихся промежутках</a:t>
                </a:r>
              </a:p>
            </p:txBody>
          </p:sp>
        </mc:Choice>
        <mc:Fallback>
          <p:sp>
            <p:nvSpPr>
              <p:cNvPr id="53255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4244" y="2812163"/>
                <a:ext cx="8422255" cy="830997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085" t="-5839" r="-1158" b="-1532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Прямая со стрелкой 19"/>
          <p:cNvCxnSpPr/>
          <p:nvPr/>
        </p:nvCxnSpPr>
        <p:spPr>
          <a:xfrm>
            <a:off x="383078" y="4688961"/>
            <a:ext cx="6500858" cy="1588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883936" y="4474647"/>
            <a:ext cx="500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1883276" y="4617523"/>
            <a:ext cx="142876" cy="14287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Овал 22"/>
          <p:cNvSpPr/>
          <p:nvPr/>
        </p:nvSpPr>
        <p:spPr>
          <a:xfrm flipV="1">
            <a:off x="4383606" y="4617523"/>
            <a:ext cx="142876" cy="14287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 flipH="1" flipV="1">
            <a:off x="6026680" y="4617523"/>
            <a:ext cx="142876" cy="1524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3097722" y="4617523"/>
            <a:ext cx="142876" cy="142876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1969020" y="4167460"/>
            <a:ext cx="2500313" cy="507207"/>
          </a:xfrm>
          <a:custGeom>
            <a:avLst/>
            <a:gdLst>
              <a:gd name="connsiteX0" fmla="*/ 0 w 2500313"/>
              <a:gd name="connsiteY0" fmla="*/ 507207 h 507207"/>
              <a:gd name="connsiteX1" fmla="*/ 614363 w 2500313"/>
              <a:gd name="connsiteY1" fmla="*/ 50007 h 507207"/>
              <a:gd name="connsiteX2" fmla="*/ 1214438 w 2500313"/>
              <a:gd name="connsiteY2" fmla="*/ 464344 h 507207"/>
              <a:gd name="connsiteX3" fmla="*/ 1214438 w 2500313"/>
              <a:gd name="connsiteY3" fmla="*/ 464344 h 507207"/>
              <a:gd name="connsiteX4" fmla="*/ 1871663 w 2500313"/>
              <a:gd name="connsiteY4" fmla="*/ 7144 h 507207"/>
              <a:gd name="connsiteX5" fmla="*/ 2500313 w 2500313"/>
              <a:gd name="connsiteY5" fmla="*/ 507207 h 507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00313" h="507207">
                <a:moveTo>
                  <a:pt x="0" y="507207"/>
                </a:moveTo>
                <a:cubicBezTo>
                  <a:pt x="205978" y="282179"/>
                  <a:pt x="411957" y="57151"/>
                  <a:pt x="614363" y="50007"/>
                </a:cubicBezTo>
                <a:cubicBezTo>
                  <a:pt x="816769" y="42863"/>
                  <a:pt x="1214438" y="464344"/>
                  <a:pt x="1214438" y="464344"/>
                </a:cubicBezTo>
                <a:lnTo>
                  <a:pt x="1214438" y="464344"/>
                </a:lnTo>
                <a:cubicBezTo>
                  <a:pt x="1323976" y="388144"/>
                  <a:pt x="1657351" y="0"/>
                  <a:pt x="1871663" y="7144"/>
                </a:cubicBezTo>
                <a:cubicBezTo>
                  <a:pt x="2085975" y="14288"/>
                  <a:pt x="2293144" y="260747"/>
                  <a:pt x="2500313" y="507207"/>
                </a:cubicBezTo>
              </a:path>
            </a:pathLst>
          </a:cu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4440758" y="4196035"/>
            <a:ext cx="1685925" cy="535782"/>
          </a:xfrm>
          <a:custGeom>
            <a:avLst/>
            <a:gdLst>
              <a:gd name="connsiteX0" fmla="*/ 0 w 1685925"/>
              <a:gd name="connsiteY0" fmla="*/ 535782 h 535782"/>
              <a:gd name="connsiteX1" fmla="*/ 842962 w 1685925"/>
              <a:gd name="connsiteY1" fmla="*/ 7144 h 535782"/>
              <a:gd name="connsiteX2" fmla="*/ 1685925 w 1685925"/>
              <a:gd name="connsiteY2" fmla="*/ 492919 h 5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85925" h="535782">
                <a:moveTo>
                  <a:pt x="0" y="535782"/>
                </a:moveTo>
                <a:cubicBezTo>
                  <a:pt x="280987" y="275035"/>
                  <a:pt x="561975" y="14288"/>
                  <a:pt x="842962" y="7144"/>
                </a:cubicBezTo>
                <a:cubicBezTo>
                  <a:pt x="1123949" y="0"/>
                  <a:pt x="1404937" y="246459"/>
                  <a:pt x="1685925" y="492919"/>
                </a:cubicBezTo>
              </a:path>
            </a:pathLst>
          </a:cu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6026680" y="4117457"/>
            <a:ext cx="1042988" cy="614363"/>
          </a:xfrm>
          <a:custGeom>
            <a:avLst/>
            <a:gdLst>
              <a:gd name="connsiteX0" fmla="*/ 0 w 1042988"/>
              <a:gd name="connsiteY0" fmla="*/ 471487 h 471487"/>
              <a:gd name="connsiteX1" fmla="*/ 485775 w 1042988"/>
              <a:gd name="connsiteY1" fmla="*/ 100012 h 471487"/>
              <a:gd name="connsiteX2" fmla="*/ 1042988 w 1042988"/>
              <a:gd name="connsiteY2" fmla="*/ 0 h 471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2988" h="471487">
                <a:moveTo>
                  <a:pt x="0" y="471487"/>
                </a:moveTo>
                <a:cubicBezTo>
                  <a:pt x="155972" y="325040"/>
                  <a:pt x="311944" y="178593"/>
                  <a:pt x="485775" y="100012"/>
                </a:cubicBezTo>
                <a:cubicBezTo>
                  <a:pt x="659606" y="21431"/>
                  <a:pt x="851297" y="10715"/>
                  <a:pt x="1042988" y="0"/>
                </a:cubicBezTo>
              </a:path>
            </a:pathLst>
          </a:cu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511695" y="4117454"/>
            <a:ext cx="1428750" cy="557213"/>
          </a:xfrm>
          <a:custGeom>
            <a:avLst/>
            <a:gdLst>
              <a:gd name="connsiteX0" fmla="*/ 0 w 1428750"/>
              <a:gd name="connsiteY0" fmla="*/ 0 h 557213"/>
              <a:gd name="connsiteX1" fmla="*/ 957263 w 1428750"/>
              <a:gd name="connsiteY1" fmla="*/ 157163 h 557213"/>
              <a:gd name="connsiteX2" fmla="*/ 1428750 w 1428750"/>
              <a:gd name="connsiteY2" fmla="*/ 557213 h 55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28750" h="557213">
                <a:moveTo>
                  <a:pt x="0" y="0"/>
                </a:moveTo>
                <a:cubicBezTo>
                  <a:pt x="359569" y="32147"/>
                  <a:pt x="719138" y="64294"/>
                  <a:pt x="957263" y="157163"/>
                </a:cubicBezTo>
                <a:cubicBezTo>
                  <a:pt x="1195388" y="250032"/>
                  <a:pt x="1312069" y="403622"/>
                  <a:pt x="1428750" y="557213"/>
                </a:cubicBezTo>
              </a:path>
            </a:pathLst>
          </a:cu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098250" y="4188895"/>
            <a:ext cx="7906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′(x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160415" y="4717381"/>
            <a:ext cx="6463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f(x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97986" y="4188895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+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526746" y="4188895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+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383342" y="4188895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+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669226" y="4046019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54582" y="4046019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0" name="Прямая со стрелкой 39"/>
          <p:cNvCxnSpPr/>
          <p:nvPr/>
        </p:nvCxnSpPr>
        <p:spPr>
          <a:xfrm>
            <a:off x="740268" y="4903275"/>
            <a:ext cx="1000132" cy="42862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3240598" y="4903275"/>
            <a:ext cx="1071570" cy="50006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V="1">
            <a:off x="2097590" y="4903275"/>
            <a:ext cx="1000132" cy="42862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V="1">
            <a:off x="4597920" y="4903275"/>
            <a:ext cx="1428760" cy="50006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flipV="1">
            <a:off x="6278605" y="5024081"/>
            <a:ext cx="748207" cy="28575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668962" y="4760399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min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811970" y="4974713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max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169292" y="4831837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min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5" name="Прямая со стрелкой 54"/>
          <p:cNvCxnSpPr/>
          <p:nvPr/>
        </p:nvCxnSpPr>
        <p:spPr>
          <a:xfrm rot="5400000" flipH="1" flipV="1">
            <a:off x="5813160" y="5260465"/>
            <a:ext cx="570710" cy="79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4731005" y="5483495"/>
            <a:ext cx="2586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Экстремума нет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-261609"/>
            <a:ext cx="1847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-261609"/>
            <a:ext cx="1847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 Box 5"/>
          <p:cNvSpPr txBox="1">
            <a:spLocks noChangeArrowheads="1"/>
          </p:cNvSpPr>
          <p:nvPr/>
        </p:nvSpPr>
        <p:spPr bwMode="auto">
          <a:xfrm>
            <a:off x="399992" y="832604"/>
            <a:ext cx="32147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Найти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D(y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36745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32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/>
      <p:bldP spid="53253" grpId="0"/>
      <p:bldP spid="53254" grpId="0"/>
      <p:bldP spid="53255" grpId="0" animBg="1"/>
      <p:bldP spid="21" grpId="0"/>
      <p:bldP spid="22" grpId="0" animBg="1"/>
      <p:bldP spid="23" grpId="0" animBg="1"/>
      <p:bldP spid="24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/>
      <p:bldP spid="35" grpId="0"/>
      <p:bldP spid="36" grpId="0"/>
      <p:bldP spid="37" grpId="0"/>
      <p:bldP spid="38" grpId="0"/>
      <p:bldP spid="51" grpId="0"/>
      <p:bldP spid="52" grpId="0"/>
      <p:bldP spid="53" grpId="0"/>
      <p:bldP spid="57" grpId="0"/>
      <p:bldP spid="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467600" cy="508918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Исследуйте функцию на монотонность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1043608" y="980728"/>
          <a:ext cx="2063750" cy="604837"/>
        </p:xfrm>
        <a:graphic>
          <a:graphicData uri="http://schemas.openxmlformats.org/presentationml/2006/ole">
            <p:oleObj spid="_x0000_s24578" name="Формула" r:id="rId3" imgW="660400" imgH="228600" progId="Equation.3">
              <p:embed/>
            </p:oleObj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043608" y="1628800"/>
            <a:ext cx="14401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D(y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)=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195736" y="1556792"/>
            <a:ext cx="14401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(-</a:t>
            </a:r>
            <a:r>
              <a:rPr lang="ru-RU" sz="2800" dirty="0" smtClean="0">
                <a:latin typeface="Times New Roman"/>
                <a:cs typeface="Times New Roman"/>
              </a:rPr>
              <a:t>∞;+∞)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043608" y="2204864"/>
            <a:ext cx="13681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′(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)=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736" y="2204864"/>
            <a:ext cx="1555809" cy="431443"/>
          </a:xfrm>
          <a:prstGeom prst="rect">
            <a:avLst/>
          </a:prstGeom>
          <a:noFill/>
        </p:spPr>
      </p:pic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585" name="Picture 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1920" y="2276872"/>
            <a:ext cx="812492" cy="376808"/>
          </a:xfrm>
          <a:prstGeom prst="rect">
            <a:avLst/>
          </a:prstGeom>
          <a:noFill/>
        </p:spPr>
      </p:pic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1043608" y="2852936"/>
            <a:ext cx="5040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8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587" name="Picture 1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2852936"/>
            <a:ext cx="1271391" cy="360040"/>
          </a:xfrm>
          <a:prstGeom prst="rect">
            <a:avLst/>
          </a:prstGeom>
          <a:noFill/>
        </p:spPr>
      </p:pic>
      <p:sp>
        <p:nvSpPr>
          <p:cNvPr id="2459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589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3284984"/>
            <a:ext cx="798839" cy="360040"/>
          </a:xfrm>
          <a:prstGeom prst="rect">
            <a:avLst/>
          </a:prstGeom>
          <a:noFill/>
        </p:spPr>
      </p:pic>
      <p:sp>
        <p:nvSpPr>
          <p:cNvPr id="24592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591" name="Picture 1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3717032"/>
            <a:ext cx="720080" cy="720080"/>
          </a:xfrm>
          <a:prstGeom prst="rect">
            <a:avLst/>
          </a:prstGeom>
          <a:noFill/>
        </p:spPr>
      </p:pic>
      <p:cxnSp>
        <p:nvCxnSpPr>
          <p:cNvPr id="23" name="Прямая со стрелкой 22"/>
          <p:cNvCxnSpPr/>
          <p:nvPr/>
        </p:nvCxnSpPr>
        <p:spPr>
          <a:xfrm>
            <a:off x="3815308" y="3557281"/>
            <a:ext cx="2952328" cy="1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805958" y="3210696"/>
            <a:ext cx="500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Овал 25"/>
          <p:cNvSpPr/>
          <p:nvPr/>
        </p:nvSpPr>
        <p:spPr>
          <a:xfrm flipV="1">
            <a:off x="5149774" y="3503288"/>
            <a:ext cx="142876" cy="14287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5255468" y="2981217"/>
            <a:ext cx="1042988" cy="614363"/>
          </a:xfrm>
          <a:custGeom>
            <a:avLst/>
            <a:gdLst>
              <a:gd name="connsiteX0" fmla="*/ 0 w 1042988"/>
              <a:gd name="connsiteY0" fmla="*/ 471487 h 471487"/>
              <a:gd name="connsiteX1" fmla="*/ 485775 w 1042988"/>
              <a:gd name="connsiteY1" fmla="*/ 100012 h 471487"/>
              <a:gd name="connsiteX2" fmla="*/ 1042988 w 1042988"/>
              <a:gd name="connsiteY2" fmla="*/ 0 h 471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2988" h="471487">
                <a:moveTo>
                  <a:pt x="0" y="471487"/>
                </a:moveTo>
                <a:cubicBezTo>
                  <a:pt x="155972" y="325040"/>
                  <a:pt x="311944" y="178593"/>
                  <a:pt x="485775" y="100012"/>
                </a:cubicBezTo>
                <a:cubicBezTo>
                  <a:pt x="659606" y="21431"/>
                  <a:pt x="851297" y="10715"/>
                  <a:pt x="1042988" y="0"/>
                </a:cubicBezTo>
              </a:path>
            </a:pathLst>
          </a:cu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020272" y="2924944"/>
            <a:ext cx="7906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′(x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082437" y="3453430"/>
            <a:ext cx="6463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f(x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864154" y="3074660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+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1" name="Прямая со стрелкой 40"/>
          <p:cNvCxnSpPr/>
          <p:nvPr/>
        </p:nvCxnSpPr>
        <p:spPr>
          <a:xfrm>
            <a:off x="4006766" y="3789040"/>
            <a:ext cx="1069290" cy="43204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flipV="1">
            <a:off x="5652120" y="3789040"/>
            <a:ext cx="1008112" cy="43204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5039444" y="3701297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1/2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3743300" y="2981217"/>
            <a:ext cx="1428750" cy="557213"/>
          </a:xfrm>
          <a:custGeom>
            <a:avLst/>
            <a:gdLst>
              <a:gd name="connsiteX0" fmla="*/ 0 w 1428750"/>
              <a:gd name="connsiteY0" fmla="*/ 0 h 557213"/>
              <a:gd name="connsiteX1" fmla="*/ 957263 w 1428750"/>
              <a:gd name="connsiteY1" fmla="*/ 157163 h 557213"/>
              <a:gd name="connsiteX2" fmla="*/ 1428750 w 1428750"/>
              <a:gd name="connsiteY2" fmla="*/ 557213 h 55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28750" h="557213">
                <a:moveTo>
                  <a:pt x="0" y="0"/>
                </a:moveTo>
                <a:cubicBezTo>
                  <a:pt x="359569" y="32147"/>
                  <a:pt x="719138" y="64294"/>
                  <a:pt x="957263" y="157163"/>
                </a:cubicBezTo>
                <a:cubicBezTo>
                  <a:pt x="1195388" y="250032"/>
                  <a:pt x="1312069" y="403622"/>
                  <a:pt x="1428750" y="557213"/>
                </a:cubicBezTo>
              </a:path>
            </a:pathLst>
          </a:cu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175348" y="2981217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004048" y="4149080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min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971600" y="5013176"/>
            <a:ext cx="2515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Функция возрастает на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94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593" name="Picture 17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4869160"/>
            <a:ext cx="938587" cy="648072"/>
          </a:xfrm>
          <a:prstGeom prst="rect">
            <a:avLst/>
          </a:prstGeom>
          <a:noFill/>
        </p:spPr>
      </p:pic>
      <p:sp>
        <p:nvSpPr>
          <p:cNvPr id="61" name="TextBox 60"/>
          <p:cNvSpPr txBox="1"/>
          <p:nvPr/>
        </p:nvSpPr>
        <p:spPr>
          <a:xfrm>
            <a:off x="971600" y="5805264"/>
            <a:ext cx="2267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Функция убывает на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96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595" name="Picture 19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5661248"/>
            <a:ext cx="893892" cy="648072"/>
          </a:xfrm>
          <a:prstGeom prst="rect">
            <a:avLst/>
          </a:prstGeom>
          <a:noFill/>
        </p:spPr>
      </p:pic>
      <p:sp>
        <p:nvSpPr>
          <p:cNvPr id="24598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597" name="Picture 21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039" y="5445224"/>
            <a:ext cx="1687687" cy="432048"/>
          </a:xfrm>
          <a:prstGeom prst="rect">
            <a:avLst/>
          </a:prstGeom>
          <a:noFill/>
        </p:spPr>
      </p:pic>
      <p:sp>
        <p:nvSpPr>
          <p:cNvPr id="24600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599" name="Picture 23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24128" y="5301207"/>
            <a:ext cx="161397" cy="720081"/>
          </a:xfrm>
          <a:prstGeom prst="rect">
            <a:avLst/>
          </a:prstGeom>
          <a:noFill/>
        </p:spPr>
      </p:pic>
      <p:sp>
        <p:nvSpPr>
          <p:cNvPr id="24602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4601" name="Picture 25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84168" y="5301208"/>
            <a:ext cx="360040" cy="7159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7" dur="500"/>
                                        <p:tgtEl>
                                          <p:spTgt spid="24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2" dur="500"/>
                                        <p:tgtEl>
                                          <p:spTgt spid="24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7" dur="500"/>
                                        <p:tgtEl>
                                          <p:spTgt spid="24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2" dur="500"/>
                                        <p:tgtEl>
                                          <p:spTgt spid="24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  <p:bldP spid="8" grpId="0" autoUpdateAnimBg="0"/>
      <p:bldP spid="9" grpId="0" autoUpdateAnimBg="0"/>
      <p:bldP spid="16" grpId="0"/>
      <p:bldP spid="24" grpId="0"/>
      <p:bldP spid="26" grpId="0" animBg="1"/>
      <p:bldP spid="31" grpId="0" animBg="1"/>
      <p:bldP spid="33" grpId="0"/>
      <p:bldP spid="34" grpId="0"/>
      <p:bldP spid="35" grpId="0"/>
      <p:bldP spid="47" grpId="0"/>
      <p:bldP spid="52" grpId="0" animBg="1"/>
      <p:bldP spid="53" grpId="0"/>
      <p:bldP spid="57" grpId="0"/>
      <p:bldP spid="58" grpId="0"/>
      <p:bldP spid="6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467600" cy="508918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Исследуйте функцию на монотонность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467544" y="908720"/>
          <a:ext cx="2160240" cy="815053"/>
        </p:xfrm>
        <a:graphic>
          <a:graphicData uri="http://schemas.openxmlformats.org/presentationml/2006/ole">
            <p:oleObj spid="_x0000_s25603" name="Формула" r:id="rId3" imgW="939600" imgH="419040" progId="Equation.3">
              <p:embed/>
            </p:oleObj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043608" y="1844824"/>
            <a:ext cx="14401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D(y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)=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195736" y="1772816"/>
            <a:ext cx="14401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(-</a:t>
            </a:r>
            <a:r>
              <a:rPr lang="ru-RU" sz="2800" dirty="0" smtClean="0">
                <a:latin typeface="Times New Roman"/>
                <a:cs typeface="Times New Roman"/>
              </a:rPr>
              <a:t>∞;+∞)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043608" y="2420888"/>
            <a:ext cx="13681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′(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)=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1043608" y="3068960"/>
            <a:ext cx="5040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7744" y="2276872"/>
            <a:ext cx="1953094" cy="792088"/>
          </a:xfrm>
          <a:prstGeom prst="rect">
            <a:avLst/>
          </a:prstGeom>
          <a:noFill/>
        </p:spPr>
      </p:pic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08" name="Picture 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3968" y="2276872"/>
            <a:ext cx="1866900" cy="723900"/>
          </a:xfrm>
          <a:prstGeom prst="rect">
            <a:avLst/>
          </a:prstGeom>
          <a:noFill/>
        </p:spPr>
      </p:pic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10" name="Picture 1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28184" y="2492896"/>
            <a:ext cx="933450" cy="381000"/>
          </a:xfrm>
          <a:prstGeom prst="rect">
            <a:avLst/>
          </a:prstGeom>
          <a:noFill/>
        </p:spPr>
      </p:pic>
      <p:pic>
        <p:nvPicPr>
          <p:cNvPr id="25615" name="Picture 1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3140968"/>
            <a:ext cx="1457325" cy="381000"/>
          </a:xfrm>
          <a:prstGeom prst="rect">
            <a:avLst/>
          </a:prstGeom>
          <a:noFill/>
        </p:spPr>
      </p:pic>
      <p:pic>
        <p:nvPicPr>
          <p:cNvPr id="25614" name="Picture 14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3501008"/>
            <a:ext cx="1685925" cy="381000"/>
          </a:xfrm>
          <a:prstGeom prst="rect">
            <a:avLst/>
          </a:prstGeom>
          <a:noFill/>
        </p:spPr>
      </p:pic>
      <p:pic>
        <p:nvPicPr>
          <p:cNvPr id="25613" name="Picture 1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3933056"/>
            <a:ext cx="2581275" cy="381000"/>
          </a:xfrm>
          <a:prstGeom prst="rect">
            <a:avLst/>
          </a:prstGeom>
          <a:noFill/>
        </p:spPr>
      </p:pic>
      <p:sp>
        <p:nvSpPr>
          <p:cNvPr id="25616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617" name="Rectangle 17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618" name="Rectangle 18"/>
          <p:cNvSpPr>
            <a:spLocks noChangeArrowheads="1"/>
          </p:cNvSpPr>
          <p:nvPr/>
        </p:nvSpPr>
        <p:spPr bwMode="auto">
          <a:xfrm>
            <a:off x="0" y="1219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619" name="Rectangle 19"/>
          <p:cNvSpPr>
            <a:spLocks noChangeArrowheads="1"/>
          </p:cNvSpPr>
          <p:nvPr/>
        </p:nvSpPr>
        <p:spPr bwMode="auto">
          <a:xfrm>
            <a:off x="0" y="1600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621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20" name="Picture 20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808" y="4365104"/>
            <a:ext cx="809625" cy="381000"/>
          </a:xfrm>
          <a:prstGeom prst="rect">
            <a:avLst/>
          </a:prstGeom>
          <a:noFill/>
        </p:spPr>
      </p:pic>
      <p:sp>
        <p:nvSpPr>
          <p:cNvPr id="25623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22" name="Picture 22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808" y="4725144"/>
            <a:ext cx="1066800" cy="428625"/>
          </a:xfrm>
          <a:prstGeom prst="rect">
            <a:avLst/>
          </a:prstGeom>
          <a:noFill/>
        </p:spPr>
      </p:pic>
      <p:cxnSp>
        <p:nvCxnSpPr>
          <p:cNvPr id="54" name="Прямая со стрелкой 53"/>
          <p:cNvCxnSpPr/>
          <p:nvPr/>
        </p:nvCxnSpPr>
        <p:spPr>
          <a:xfrm flipV="1">
            <a:off x="658336" y="5661248"/>
            <a:ext cx="5353824" cy="2108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6013870" y="5370936"/>
            <a:ext cx="500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Овал 55"/>
          <p:cNvSpPr/>
          <p:nvPr/>
        </p:nvSpPr>
        <p:spPr>
          <a:xfrm>
            <a:off x="2158534" y="5591918"/>
            <a:ext cx="142876" cy="14287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Овал 56"/>
          <p:cNvSpPr/>
          <p:nvPr/>
        </p:nvSpPr>
        <p:spPr>
          <a:xfrm flipV="1">
            <a:off x="4658864" y="5591918"/>
            <a:ext cx="142876" cy="14287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Овал 58"/>
          <p:cNvSpPr/>
          <p:nvPr/>
        </p:nvSpPr>
        <p:spPr>
          <a:xfrm>
            <a:off x="3372980" y="5591918"/>
            <a:ext cx="142876" cy="142876"/>
          </a:xfrm>
          <a:prstGeom prst="ellipse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2244278" y="5141855"/>
            <a:ext cx="2500313" cy="507207"/>
          </a:xfrm>
          <a:custGeom>
            <a:avLst/>
            <a:gdLst>
              <a:gd name="connsiteX0" fmla="*/ 0 w 2500313"/>
              <a:gd name="connsiteY0" fmla="*/ 507207 h 507207"/>
              <a:gd name="connsiteX1" fmla="*/ 614363 w 2500313"/>
              <a:gd name="connsiteY1" fmla="*/ 50007 h 507207"/>
              <a:gd name="connsiteX2" fmla="*/ 1214438 w 2500313"/>
              <a:gd name="connsiteY2" fmla="*/ 464344 h 507207"/>
              <a:gd name="connsiteX3" fmla="*/ 1214438 w 2500313"/>
              <a:gd name="connsiteY3" fmla="*/ 464344 h 507207"/>
              <a:gd name="connsiteX4" fmla="*/ 1871663 w 2500313"/>
              <a:gd name="connsiteY4" fmla="*/ 7144 h 507207"/>
              <a:gd name="connsiteX5" fmla="*/ 2500313 w 2500313"/>
              <a:gd name="connsiteY5" fmla="*/ 507207 h 507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00313" h="507207">
                <a:moveTo>
                  <a:pt x="0" y="507207"/>
                </a:moveTo>
                <a:cubicBezTo>
                  <a:pt x="205978" y="282179"/>
                  <a:pt x="411957" y="57151"/>
                  <a:pt x="614363" y="50007"/>
                </a:cubicBezTo>
                <a:cubicBezTo>
                  <a:pt x="816769" y="42863"/>
                  <a:pt x="1214438" y="464344"/>
                  <a:pt x="1214438" y="464344"/>
                </a:cubicBezTo>
                <a:lnTo>
                  <a:pt x="1214438" y="464344"/>
                </a:lnTo>
                <a:cubicBezTo>
                  <a:pt x="1323976" y="388144"/>
                  <a:pt x="1657351" y="0"/>
                  <a:pt x="1871663" y="7144"/>
                </a:cubicBezTo>
                <a:cubicBezTo>
                  <a:pt x="2085975" y="14288"/>
                  <a:pt x="2293144" y="260747"/>
                  <a:pt x="2500313" y="507207"/>
                </a:cubicBezTo>
              </a:path>
            </a:pathLst>
          </a:cu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4788024" y="5013176"/>
            <a:ext cx="1042988" cy="614363"/>
          </a:xfrm>
          <a:custGeom>
            <a:avLst/>
            <a:gdLst>
              <a:gd name="connsiteX0" fmla="*/ 0 w 1042988"/>
              <a:gd name="connsiteY0" fmla="*/ 471487 h 471487"/>
              <a:gd name="connsiteX1" fmla="*/ 485775 w 1042988"/>
              <a:gd name="connsiteY1" fmla="*/ 100012 h 471487"/>
              <a:gd name="connsiteX2" fmla="*/ 1042988 w 1042988"/>
              <a:gd name="connsiteY2" fmla="*/ 0 h 471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2988" h="471487">
                <a:moveTo>
                  <a:pt x="0" y="471487"/>
                </a:moveTo>
                <a:cubicBezTo>
                  <a:pt x="155972" y="325040"/>
                  <a:pt x="311944" y="178593"/>
                  <a:pt x="485775" y="100012"/>
                </a:cubicBezTo>
                <a:cubicBezTo>
                  <a:pt x="659606" y="21431"/>
                  <a:pt x="851297" y="10715"/>
                  <a:pt x="1042988" y="0"/>
                </a:cubicBezTo>
              </a:path>
            </a:pathLst>
          </a:cu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86953" y="5091849"/>
            <a:ext cx="1428750" cy="557213"/>
          </a:xfrm>
          <a:custGeom>
            <a:avLst/>
            <a:gdLst>
              <a:gd name="connsiteX0" fmla="*/ 0 w 1428750"/>
              <a:gd name="connsiteY0" fmla="*/ 0 h 557213"/>
              <a:gd name="connsiteX1" fmla="*/ 957263 w 1428750"/>
              <a:gd name="connsiteY1" fmla="*/ 157163 h 557213"/>
              <a:gd name="connsiteX2" fmla="*/ 1428750 w 1428750"/>
              <a:gd name="connsiteY2" fmla="*/ 557213 h 55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28750" h="557213">
                <a:moveTo>
                  <a:pt x="0" y="0"/>
                </a:moveTo>
                <a:cubicBezTo>
                  <a:pt x="359569" y="32147"/>
                  <a:pt x="719138" y="64294"/>
                  <a:pt x="957263" y="157163"/>
                </a:cubicBezTo>
                <a:cubicBezTo>
                  <a:pt x="1195388" y="250032"/>
                  <a:pt x="1312069" y="403622"/>
                  <a:pt x="1428750" y="557213"/>
                </a:cubicBezTo>
              </a:path>
            </a:pathLst>
          </a:cu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6228184" y="5085184"/>
            <a:ext cx="7906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′(x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6290349" y="5613670"/>
            <a:ext cx="6463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f(x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373244" y="5163290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+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658600" y="5163290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+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944484" y="5020414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229840" y="5020414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1" name="Прямая со стрелкой 70"/>
          <p:cNvCxnSpPr/>
          <p:nvPr/>
        </p:nvCxnSpPr>
        <p:spPr>
          <a:xfrm>
            <a:off x="1015526" y="5877670"/>
            <a:ext cx="1000132" cy="42862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/>
          <p:nvPr/>
        </p:nvCxnSpPr>
        <p:spPr>
          <a:xfrm>
            <a:off x="3635896" y="5805264"/>
            <a:ext cx="999562" cy="42805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/>
          <p:nvPr/>
        </p:nvCxnSpPr>
        <p:spPr>
          <a:xfrm flipV="1">
            <a:off x="2372848" y="5805264"/>
            <a:ext cx="975016" cy="50103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 стрелкой 73"/>
          <p:cNvCxnSpPr/>
          <p:nvPr/>
        </p:nvCxnSpPr>
        <p:spPr>
          <a:xfrm flipV="1">
            <a:off x="5076056" y="5805264"/>
            <a:ext cx="936104" cy="36004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1835696" y="6237312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min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203848" y="6021288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max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499992" y="6237312"/>
            <a:ext cx="714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min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25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24" name="Picture 24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5805264"/>
            <a:ext cx="342900" cy="428625"/>
          </a:xfrm>
          <a:prstGeom prst="rect">
            <a:avLst/>
          </a:prstGeom>
          <a:noFill/>
        </p:spPr>
      </p:pic>
      <p:sp>
        <p:nvSpPr>
          <p:cNvPr id="25627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26" name="Picture 26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07704" y="5805264"/>
            <a:ext cx="542925" cy="428625"/>
          </a:xfrm>
          <a:prstGeom prst="rect">
            <a:avLst/>
          </a:prstGeom>
          <a:noFill/>
        </p:spPr>
      </p:pic>
      <p:sp>
        <p:nvSpPr>
          <p:cNvPr id="25629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28" name="Picture 28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864" y="5805264"/>
            <a:ext cx="219075" cy="381000"/>
          </a:xfrm>
          <a:prstGeom prst="rect">
            <a:avLst/>
          </a:prstGeom>
          <a:noFill/>
        </p:spPr>
      </p:pic>
      <p:sp>
        <p:nvSpPr>
          <p:cNvPr id="25631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30" name="Picture 30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32240" y="3284984"/>
            <a:ext cx="2000250" cy="476250"/>
          </a:xfrm>
          <a:prstGeom prst="rect">
            <a:avLst/>
          </a:prstGeom>
          <a:noFill/>
        </p:spPr>
      </p:pic>
      <p:sp>
        <p:nvSpPr>
          <p:cNvPr id="25633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32" name="Picture 32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32240" y="3717032"/>
            <a:ext cx="2009775" cy="476250"/>
          </a:xfrm>
          <a:prstGeom prst="rect">
            <a:avLst/>
          </a:prstGeom>
          <a:noFill/>
        </p:spPr>
      </p:pic>
      <p:sp>
        <p:nvSpPr>
          <p:cNvPr id="25635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34" name="Picture 34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32240" y="4149080"/>
            <a:ext cx="1924050" cy="476250"/>
          </a:xfrm>
          <a:prstGeom prst="rect">
            <a:avLst/>
          </a:prstGeom>
          <a:noFill/>
        </p:spPr>
      </p:pic>
      <p:pic>
        <p:nvPicPr>
          <p:cNvPr id="99" name="Picture 26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96336" y="3356992"/>
            <a:ext cx="451715" cy="356617"/>
          </a:xfrm>
          <a:prstGeom prst="rect">
            <a:avLst/>
          </a:prstGeom>
          <a:noFill/>
        </p:spPr>
      </p:pic>
      <p:pic>
        <p:nvPicPr>
          <p:cNvPr id="100" name="Picture 24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68344" y="3789040"/>
            <a:ext cx="342900" cy="428625"/>
          </a:xfrm>
          <a:prstGeom prst="rect">
            <a:avLst/>
          </a:prstGeom>
          <a:noFill/>
        </p:spPr>
      </p:pic>
      <p:pic>
        <p:nvPicPr>
          <p:cNvPr id="101" name="Picture 28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96336" y="4221088"/>
            <a:ext cx="219075" cy="381000"/>
          </a:xfrm>
          <a:prstGeom prst="rect">
            <a:avLst/>
          </a:prstGeom>
          <a:noFill/>
        </p:spPr>
      </p:pic>
      <p:sp>
        <p:nvSpPr>
          <p:cNvPr id="25637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36" name="Picture 36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44408" y="3284984"/>
            <a:ext cx="200025" cy="476250"/>
          </a:xfrm>
          <a:prstGeom prst="rect">
            <a:avLst/>
          </a:prstGeom>
          <a:noFill/>
        </p:spPr>
      </p:pic>
      <p:pic>
        <p:nvPicPr>
          <p:cNvPr id="104" name="Picture 36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44408" y="3717032"/>
            <a:ext cx="200025" cy="476250"/>
          </a:xfrm>
          <a:prstGeom prst="rect">
            <a:avLst/>
          </a:prstGeom>
          <a:noFill/>
        </p:spPr>
      </p:pic>
      <p:sp>
        <p:nvSpPr>
          <p:cNvPr id="25639" name="Rectangle 3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38" name="Picture 38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44408" y="4149080"/>
            <a:ext cx="200025" cy="47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8" dur="500"/>
                                        <p:tgtEl>
                                          <p:spTgt spid="25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1" dur="500"/>
                                        <p:tgtEl>
                                          <p:spTgt spid="2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4" dur="500"/>
                                        <p:tgtEl>
                                          <p:spTgt spid="25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2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25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25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25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25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  <p:bldP spid="8" grpId="0" autoUpdateAnimBg="0"/>
      <p:bldP spid="9" grpId="0" autoUpdateAnimBg="0"/>
      <p:bldP spid="12" grpId="0" autoUpdateAnimBg="0"/>
      <p:bldP spid="55" grpId="0"/>
      <p:bldP spid="56" grpId="0" animBg="1"/>
      <p:bldP spid="57" grpId="0" animBg="1"/>
      <p:bldP spid="59" grpId="0" animBg="1"/>
      <p:bldP spid="60" grpId="0" animBg="1"/>
      <p:bldP spid="62" grpId="0" animBg="1"/>
      <p:bldP spid="63" grpId="0" animBg="1"/>
      <p:bldP spid="64" grpId="0"/>
      <p:bldP spid="65" grpId="0"/>
      <p:bldP spid="66" grpId="0"/>
      <p:bldP spid="68" grpId="0"/>
      <p:bldP spid="69" grpId="0"/>
      <p:bldP spid="70" grpId="0"/>
      <p:bldP spid="76" grpId="0"/>
      <p:bldP spid="77" grpId="0"/>
      <p:bldP spid="7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1"/>
          <p:cNvPicPr>
            <a:picLocks noChangeAspect="1" noChangeArrowheads="1"/>
          </p:cNvPicPr>
          <p:nvPr/>
        </p:nvPicPr>
        <p:blipFill>
          <a:blip r:embed="rId2" cstate="print"/>
          <a:srcRect l="28125" t="8070" r="30859" b="14583"/>
          <a:stretch>
            <a:fillRect/>
          </a:stretch>
        </p:blipFill>
        <p:spPr bwMode="auto">
          <a:xfrm>
            <a:off x="1643042" y="428604"/>
            <a:ext cx="4714908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667277" y="692696"/>
            <a:ext cx="7391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Алгоритм исследования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функции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y=f(x)</a:t>
            </a:r>
            <a:r>
              <a:rPr lang="en-US" sz="24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выпуклость, точки перегиба: </a:t>
            </a:r>
            <a:endParaRPr lang="ru-RU" sz="2400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509826" y="2124177"/>
            <a:ext cx="47437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Найти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′′(x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 (f ′(x))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′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509826" y="2585842"/>
            <a:ext cx="757242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Найти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корни уравнения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′′(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)=0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53255" name="Text Box 7"/>
              <p:cNvSpPr txBox="1">
                <a:spLocks noChangeArrowheads="1"/>
              </p:cNvSpPr>
              <p:nvPr/>
            </p:nvSpPr>
            <p:spPr bwMode="auto">
              <a:xfrm>
                <a:off x="470936" y="3107371"/>
                <a:ext cx="8422255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4. </a:t>
                </a:r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Отметить их на числовой прямой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(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учитывая 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D(y))</a:t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и определить</a:t>
                </a:r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/>
                </a:r>
                <a:r>
                  <a:rPr lang="ru-RU" sz="2400" dirty="0" smtClean="0">
                    <a:latin typeface="Times New Roman" pitchFamily="18" charset="0"/>
                    <a:cs typeface="Times New Roman" pitchFamily="18" charset="0"/>
                  </a:rPr>
                  <a:t>знаки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  <a:cs typeface="Times New Roman" pitchFamily="18" charset="0"/>
                      </a:rPr>
                      <m:t>𝑓</m:t>
                    </m:r>
                    <m:r>
                      <a:rPr lang="ru-RU" sz="2400" i="1" dirty="0" smtClean="0">
                        <a:latin typeface="Cambria Math"/>
                        <a:cs typeface="Times New Roman" pitchFamily="18" charset="0"/>
                      </a:rPr>
                      <m:t> </m:t>
                    </m:r>
                    <m:r>
                      <a:rPr lang="en-US" sz="2400" b="0" i="1" dirty="0" smtClean="0">
                        <a:latin typeface="Cambria Math"/>
                        <a:cs typeface="Times New Roman" pitchFamily="18" charset="0"/>
                      </a:rPr>
                      <m:t>′</m:t>
                    </m:r>
                    <m:r>
                      <m:rPr>
                        <m:nor/>
                      </m:rPr>
                      <a:rPr lang="en-US" sz="2400" dirty="0">
                        <a:latin typeface="Times New Roman" pitchFamily="18" charset="0"/>
                        <a:cs typeface="Times New Roman" pitchFamily="18" charset="0"/>
                      </a:rPr>
                      <m:t>′</m:t>
                    </m:r>
                    <m:d>
                      <m:dPr>
                        <m:ctrlPr>
                          <a:rPr lang="en-US" sz="2400" i="1" dirty="0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ru-RU" sz="2400" dirty="0">
                    <a:latin typeface="Times New Roman" pitchFamily="18" charset="0"/>
                    <a:cs typeface="Times New Roman" pitchFamily="18" charset="0"/>
                  </a:rPr>
                  <a:t>на получившихся промежутках</a:t>
                </a:r>
              </a:p>
            </p:txBody>
          </p:sp>
        </mc:Choice>
        <mc:Fallback>
          <p:sp>
            <p:nvSpPr>
              <p:cNvPr id="53255" name="Text 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0936" y="3107371"/>
                <a:ext cx="8422255" cy="830997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085" t="-5882" r="-1158" b="-1617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Прямая со стрелкой 19"/>
          <p:cNvCxnSpPr/>
          <p:nvPr/>
        </p:nvCxnSpPr>
        <p:spPr>
          <a:xfrm>
            <a:off x="538660" y="5518869"/>
            <a:ext cx="4620970" cy="1588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190604" y="5254901"/>
            <a:ext cx="500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2038858" y="5447431"/>
            <a:ext cx="142876" cy="14287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Овал 22"/>
          <p:cNvSpPr/>
          <p:nvPr/>
        </p:nvSpPr>
        <p:spPr>
          <a:xfrm flipV="1">
            <a:off x="3698846" y="5421212"/>
            <a:ext cx="142876" cy="14287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2084359" y="4937024"/>
            <a:ext cx="1685925" cy="535782"/>
          </a:xfrm>
          <a:custGeom>
            <a:avLst/>
            <a:gdLst>
              <a:gd name="connsiteX0" fmla="*/ 0 w 1685925"/>
              <a:gd name="connsiteY0" fmla="*/ 535782 h 535782"/>
              <a:gd name="connsiteX1" fmla="*/ 842962 w 1685925"/>
              <a:gd name="connsiteY1" fmla="*/ 7144 h 535782"/>
              <a:gd name="connsiteX2" fmla="*/ 1685925 w 1685925"/>
              <a:gd name="connsiteY2" fmla="*/ 492919 h 5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85925" h="535782">
                <a:moveTo>
                  <a:pt x="0" y="535782"/>
                </a:moveTo>
                <a:cubicBezTo>
                  <a:pt x="280987" y="275035"/>
                  <a:pt x="561975" y="14288"/>
                  <a:pt x="842962" y="7144"/>
                </a:cubicBezTo>
                <a:cubicBezTo>
                  <a:pt x="1123949" y="0"/>
                  <a:pt x="1404937" y="246459"/>
                  <a:pt x="1685925" y="492919"/>
                </a:cubicBezTo>
              </a:path>
            </a:pathLst>
          </a:cu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3754940" y="4869834"/>
            <a:ext cx="1042988" cy="614363"/>
          </a:xfrm>
          <a:custGeom>
            <a:avLst/>
            <a:gdLst>
              <a:gd name="connsiteX0" fmla="*/ 0 w 1042988"/>
              <a:gd name="connsiteY0" fmla="*/ 471487 h 471487"/>
              <a:gd name="connsiteX1" fmla="*/ 485775 w 1042988"/>
              <a:gd name="connsiteY1" fmla="*/ 100012 h 471487"/>
              <a:gd name="connsiteX2" fmla="*/ 1042988 w 1042988"/>
              <a:gd name="connsiteY2" fmla="*/ 0 h 471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2988" h="471487">
                <a:moveTo>
                  <a:pt x="0" y="471487"/>
                </a:moveTo>
                <a:cubicBezTo>
                  <a:pt x="155972" y="325040"/>
                  <a:pt x="311944" y="178593"/>
                  <a:pt x="485775" y="100012"/>
                </a:cubicBezTo>
                <a:cubicBezTo>
                  <a:pt x="659606" y="21431"/>
                  <a:pt x="851297" y="10715"/>
                  <a:pt x="1042988" y="0"/>
                </a:cubicBezTo>
              </a:path>
            </a:pathLst>
          </a:cu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67277" y="4947362"/>
            <a:ext cx="1428750" cy="557213"/>
          </a:xfrm>
          <a:custGeom>
            <a:avLst/>
            <a:gdLst>
              <a:gd name="connsiteX0" fmla="*/ 0 w 1428750"/>
              <a:gd name="connsiteY0" fmla="*/ 0 h 557213"/>
              <a:gd name="connsiteX1" fmla="*/ 957263 w 1428750"/>
              <a:gd name="connsiteY1" fmla="*/ 157163 h 557213"/>
              <a:gd name="connsiteX2" fmla="*/ 1428750 w 1428750"/>
              <a:gd name="connsiteY2" fmla="*/ 557213 h 55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28750" h="557213">
                <a:moveTo>
                  <a:pt x="0" y="0"/>
                </a:moveTo>
                <a:cubicBezTo>
                  <a:pt x="359569" y="32147"/>
                  <a:pt x="719138" y="64294"/>
                  <a:pt x="957263" y="157163"/>
                </a:cubicBezTo>
                <a:cubicBezTo>
                  <a:pt x="1195388" y="250032"/>
                  <a:pt x="1312069" y="403622"/>
                  <a:pt x="1428750" y="557213"/>
                </a:cubicBezTo>
              </a:path>
            </a:pathLst>
          </a:cu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907735" y="4889907"/>
            <a:ext cx="8579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′′(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930402" y="5779188"/>
            <a:ext cx="6463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f(x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117445" y="5038508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+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703102" y="4990181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110164" y="4875927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-261609"/>
            <a:ext cx="1847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-261609"/>
            <a:ext cx="1847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 Box 5"/>
          <p:cNvSpPr txBox="1">
            <a:spLocks noChangeArrowheads="1"/>
          </p:cNvSpPr>
          <p:nvPr/>
        </p:nvSpPr>
        <p:spPr bwMode="auto">
          <a:xfrm>
            <a:off x="555574" y="1662512"/>
            <a:ext cx="321471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Найти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D(y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1007002" y="5607728"/>
            <a:ext cx="749300" cy="342920"/>
          </a:xfrm>
          <a:custGeom>
            <a:avLst/>
            <a:gdLst>
              <a:gd name="connsiteX0" fmla="*/ 0 w 749300"/>
              <a:gd name="connsiteY0" fmla="*/ 342920 h 342920"/>
              <a:gd name="connsiteX1" fmla="*/ 381000 w 749300"/>
              <a:gd name="connsiteY1" fmla="*/ 20 h 342920"/>
              <a:gd name="connsiteX2" fmla="*/ 749300 w 749300"/>
              <a:gd name="connsiteY2" fmla="*/ 330220 h 342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9300" h="342920">
                <a:moveTo>
                  <a:pt x="0" y="342920"/>
                </a:moveTo>
                <a:cubicBezTo>
                  <a:pt x="128058" y="172528"/>
                  <a:pt x="256117" y="2137"/>
                  <a:pt x="381000" y="20"/>
                </a:cubicBezTo>
                <a:cubicBezTo>
                  <a:pt x="505883" y="-2097"/>
                  <a:pt x="627591" y="164061"/>
                  <a:pt x="749300" y="330220"/>
                </a:cubicBezTo>
              </a:path>
            </a:pathLst>
          </a:cu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олилиния 38"/>
          <p:cNvSpPr/>
          <p:nvPr/>
        </p:nvSpPr>
        <p:spPr>
          <a:xfrm>
            <a:off x="2652302" y="5635340"/>
            <a:ext cx="749300" cy="342920"/>
          </a:xfrm>
          <a:custGeom>
            <a:avLst/>
            <a:gdLst>
              <a:gd name="connsiteX0" fmla="*/ 0 w 749300"/>
              <a:gd name="connsiteY0" fmla="*/ 342920 h 342920"/>
              <a:gd name="connsiteX1" fmla="*/ 381000 w 749300"/>
              <a:gd name="connsiteY1" fmla="*/ 20 h 342920"/>
              <a:gd name="connsiteX2" fmla="*/ 749300 w 749300"/>
              <a:gd name="connsiteY2" fmla="*/ 330220 h 342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9300" h="342920">
                <a:moveTo>
                  <a:pt x="0" y="342920"/>
                </a:moveTo>
                <a:cubicBezTo>
                  <a:pt x="128058" y="172528"/>
                  <a:pt x="256117" y="2137"/>
                  <a:pt x="381000" y="20"/>
                </a:cubicBezTo>
                <a:cubicBezTo>
                  <a:pt x="505883" y="-2097"/>
                  <a:pt x="627591" y="164061"/>
                  <a:pt x="749300" y="330220"/>
                </a:cubicBezTo>
              </a:path>
            </a:pathLst>
          </a:cu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олилиния 43"/>
          <p:cNvSpPr/>
          <p:nvPr/>
        </p:nvSpPr>
        <p:spPr>
          <a:xfrm rot="11023134">
            <a:off x="4038295" y="5681267"/>
            <a:ext cx="749300" cy="342920"/>
          </a:xfrm>
          <a:custGeom>
            <a:avLst/>
            <a:gdLst>
              <a:gd name="connsiteX0" fmla="*/ 0 w 749300"/>
              <a:gd name="connsiteY0" fmla="*/ 342920 h 342920"/>
              <a:gd name="connsiteX1" fmla="*/ 381000 w 749300"/>
              <a:gd name="connsiteY1" fmla="*/ 20 h 342920"/>
              <a:gd name="connsiteX2" fmla="*/ 749300 w 749300"/>
              <a:gd name="connsiteY2" fmla="*/ 330220 h 342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9300" h="342920">
                <a:moveTo>
                  <a:pt x="0" y="342920"/>
                </a:moveTo>
                <a:cubicBezTo>
                  <a:pt x="128058" y="172528"/>
                  <a:pt x="256117" y="2137"/>
                  <a:pt x="381000" y="20"/>
                </a:cubicBezTo>
                <a:cubicBezTo>
                  <a:pt x="505883" y="-2097"/>
                  <a:pt x="627591" y="164061"/>
                  <a:pt x="749300" y="330220"/>
                </a:cubicBezTo>
              </a:path>
            </a:pathLst>
          </a:cu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/>
          <p:cNvSpPr txBox="1"/>
          <p:nvPr/>
        </p:nvSpPr>
        <p:spPr>
          <a:xfrm>
            <a:off x="2477251" y="6113348"/>
            <a:ext cx="2586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Точка перегиба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7" name="Прямая со стрелкой 46"/>
          <p:cNvCxnSpPr/>
          <p:nvPr/>
        </p:nvCxnSpPr>
        <p:spPr>
          <a:xfrm rot="5400000" flipH="1" flipV="1">
            <a:off x="3484532" y="5910660"/>
            <a:ext cx="570710" cy="79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349621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532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532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3" grpId="0"/>
      <p:bldP spid="53254" grpId="0"/>
      <p:bldP spid="53255" grpId="0" animBg="1"/>
      <p:bldP spid="21" grpId="0"/>
      <p:bldP spid="22" grpId="0" animBg="1"/>
      <p:bldP spid="23" grpId="0" animBg="1"/>
      <p:bldP spid="29" grpId="0" animBg="1"/>
      <p:bldP spid="30" grpId="0" animBg="1"/>
      <p:bldP spid="31" grpId="0" animBg="1"/>
      <p:bldP spid="32" grpId="0"/>
      <p:bldP spid="33" grpId="0"/>
      <p:bldP spid="34" grpId="0"/>
      <p:bldP spid="37" grpId="0"/>
      <p:bldP spid="38" grpId="0"/>
      <p:bldP spid="43" grpId="0"/>
      <p:bldP spid="3" grpId="0" animBg="1"/>
      <p:bldP spid="39" grpId="0" animBg="1"/>
      <p:bldP spid="44" grpId="0" animBg="1"/>
      <p:bldP spid="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332656"/>
            <a:ext cx="7467600" cy="508918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Исследуйте функцию на выпуклость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467544" y="908720"/>
          <a:ext cx="2160240" cy="815053"/>
        </p:xfrm>
        <a:graphic>
          <a:graphicData uri="http://schemas.openxmlformats.org/presentationml/2006/ole">
            <p:oleObj spid="_x0000_s49154" name="Формула" r:id="rId3" imgW="939600" imgH="419040" progId="Equation.3">
              <p:embed/>
            </p:oleObj>
          </a:graphicData>
        </a:graphic>
      </p:graphicFrame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043608" y="1844824"/>
            <a:ext cx="14401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D(y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)=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195736" y="1772816"/>
            <a:ext cx="14401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(-</a:t>
            </a:r>
            <a:r>
              <a:rPr lang="ru-RU" sz="2800" dirty="0" smtClean="0">
                <a:latin typeface="Times New Roman"/>
                <a:cs typeface="Times New Roman"/>
              </a:rPr>
              <a:t>∞;+∞)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043608" y="2420888"/>
            <a:ext cx="13681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′′(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)=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1043608" y="3068960"/>
            <a:ext cx="5040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16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617" name="Rectangle 17"/>
          <p:cNvSpPr>
            <a:spLocks noChangeArrowheads="1"/>
          </p:cNvSpPr>
          <p:nvPr/>
        </p:nvSpPr>
        <p:spPr bwMode="auto">
          <a:xfrm>
            <a:off x="0" y="838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618" name="Rectangle 18"/>
          <p:cNvSpPr>
            <a:spLocks noChangeArrowheads="1"/>
          </p:cNvSpPr>
          <p:nvPr/>
        </p:nvSpPr>
        <p:spPr bwMode="auto">
          <a:xfrm>
            <a:off x="0" y="1219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619" name="Rectangle 19"/>
          <p:cNvSpPr>
            <a:spLocks noChangeArrowheads="1"/>
          </p:cNvSpPr>
          <p:nvPr/>
        </p:nvSpPr>
        <p:spPr bwMode="auto">
          <a:xfrm>
            <a:off x="0" y="1600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5621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23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25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27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29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31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33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35" name="Rectangle 3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37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5639" name="Rectangle 3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57423" y="2483332"/>
            <a:ext cx="1500198" cy="374164"/>
          </a:xfrm>
          <a:prstGeom prst="rect">
            <a:avLst/>
          </a:prstGeom>
          <a:noFill/>
        </p:spPr>
      </p:pic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2500306"/>
            <a:ext cx="1071570" cy="439960"/>
          </a:xfrm>
          <a:prstGeom prst="rect">
            <a:avLst/>
          </a:prstGeom>
          <a:noFill/>
        </p:spPr>
      </p:pic>
      <p:pic>
        <p:nvPicPr>
          <p:cNvPr id="49162" name="Picture 10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3071810"/>
            <a:ext cx="1609777" cy="428628"/>
          </a:xfrm>
          <a:prstGeom prst="rect">
            <a:avLst/>
          </a:prstGeom>
          <a:noFill/>
        </p:spPr>
      </p:pic>
      <p:pic>
        <p:nvPicPr>
          <p:cNvPr id="49161" name="Picture 9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43042" y="3500438"/>
            <a:ext cx="1070602" cy="428628"/>
          </a:xfrm>
          <a:prstGeom prst="rect">
            <a:avLst/>
          </a:prstGeom>
          <a:noFill/>
        </p:spPr>
      </p:pic>
      <p:pic>
        <p:nvPicPr>
          <p:cNvPr id="49160" name="Picture 8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4000504"/>
            <a:ext cx="785818" cy="655973"/>
          </a:xfrm>
          <a:prstGeom prst="rect">
            <a:avLst/>
          </a:prstGeom>
          <a:noFill/>
        </p:spPr>
      </p:pic>
      <p:pic>
        <p:nvPicPr>
          <p:cNvPr id="49159" name="Picture 7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14480" y="4714884"/>
            <a:ext cx="998538" cy="944562"/>
          </a:xfrm>
          <a:prstGeom prst="rect">
            <a:avLst/>
          </a:prstGeom>
          <a:noFill/>
        </p:spPr>
      </p:pic>
      <p:sp>
        <p:nvSpPr>
          <p:cNvPr id="49163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9164" name="Rectangle 12"/>
          <p:cNvSpPr>
            <a:spLocks noChangeArrowheads="1"/>
          </p:cNvSpPr>
          <p:nvPr/>
        </p:nvSpPr>
        <p:spPr bwMode="auto">
          <a:xfrm>
            <a:off x="0" y="808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9165" name="Rectangle 13"/>
          <p:cNvSpPr>
            <a:spLocks noChangeArrowheads="1"/>
          </p:cNvSpPr>
          <p:nvPr/>
        </p:nvSpPr>
        <p:spPr bwMode="auto">
          <a:xfrm>
            <a:off x="0" y="11588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9166" name="Rectangle 14"/>
          <p:cNvSpPr>
            <a:spLocks noChangeArrowheads="1"/>
          </p:cNvSpPr>
          <p:nvPr/>
        </p:nvSpPr>
        <p:spPr bwMode="auto">
          <a:xfrm>
            <a:off x="0" y="17764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9167" name="Rectangle 15"/>
          <p:cNvSpPr>
            <a:spLocks noChangeArrowheads="1"/>
          </p:cNvSpPr>
          <p:nvPr/>
        </p:nvSpPr>
        <p:spPr bwMode="auto">
          <a:xfrm>
            <a:off x="0" y="27209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9" name="Прямая со стрелкой 78"/>
          <p:cNvCxnSpPr/>
          <p:nvPr/>
        </p:nvCxnSpPr>
        <p:spPr>
          <a:xfrm>
            <a:off x="3297276" y="4004922"/>
            <a:ext cx="4620970" cy="1588"/>
          </a:xfrm>
          <a:prstGeom prst="straightConnector1">
            <a:avLst/>
          </a:prstGeom>
          <a:ln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7949220" y="3740954"/>
            <a:ext cx="5000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Овал 80"/>
          <p:cNvSpPr/>
          <p:nvPr/>
        </p:nvSpPr>
        <p:spPr>
          <a:xfrm>
            <a:off x="4797474" y="3933484"/>
            <a:ext cx="142876" cy="14287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Овал 81"/>
          <p:cNvSpPr/>
          <p:nvPr/>
        </p:nvSpPr>
        <p:spPr>
          <a:xfrm flipV="1">
            <a:off x="6457462" y="3907265"/>
            <a:ext cx="142876" cy="14287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4842975" y="3423077"/>
            <a:ext cx="1685925" cy="535782"/>
          </a:xfrm>
          <a:custGeom>
            <a:avLst/>
            <a:gdLst>
              <a:gd name="connsiteX0" fmla="*/ 0 w 1685925"/>
              <a:gd name="connsiteY0" fmla="*/ 535782 h 535782"/>
              <a:gd name="connsiteX1" fmla="*/ 842962 w 1685925"/>
              <a:gd name="connsiteY1" fmla="*/ 7144 h 535782"/>
              <a:gd name="connsiteX2" fmla="*/ 1685925 w 1685925"/>
              <a:gd name="connsiteY2" fmla="*/ 492919 h 535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85925" h="535782">
                <a:moveTo>
                  <a:pt x="0" y="535782"/>
                </a:moveTo>
                <a:cubicBezTo>
                  <a:pt x="280987" y="275035"/>
                  <a:pt x="561975" y="14288"/>
                  <a:pt x="842962" y="7144"/>
                </a:cubicBezTo>
                <a:cubicBezTo>
                  <a:pt x="1123949" y="0"/>
                  <a:pt x="1404937" y="246459"/>
                  <a:pt x="1685925" y="492919"/>
                </a:cubicBezTo>
              </a:path>
            </a:pathLst>
          </a:cu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6513556" y="3355887"/>
            <a:ext cx="1042988" cy="614363"/>
          </a:xfrm>
          <a:custGeom>
            <a:avLst/>
            <a:gdLst>
              <a:gd name="connsiteX0" fmla="*/ 0 w 1042988"/>
              <a:gd name="connsiteY0" fmla="*/ 471487 h 471487"/>
              <a:gd name="connsiteX1" fmla="*/ 485775 w 1042988"/>
              <a:gd name="connsiteY1" fmla="*/ 100012 h 471487"/>
              <a:gd name="connsiteX2" fmla="*/ 1042988 w 1042988"/>
              <a:gd name="connsiteY2" fmla="*/ 0 h 471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2988" h="471487">
                <a:moveTo>
                  <a:pt x="0" y="471487"/>
                </a:moveTo>
                <a:cubicBezTo>
                  <a:pt x="155972" y="325040"/>
                  <a:pt x="311944" y="178593"/>
                  <a:pt x="485775" y="100012"/>
                </a:cubicBezTo>
                <a:cubicBezTo>
                  <a:pt x="659606" y="21431"/>
                  <a:pt x="851297" y="10715"/>
                  <a:pt x="1042988" y="0"/>
                </a:cubicBezTo>
              </a:path>
            </a:pathLst>
          </a:cu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3425893" y="3433415"/>
            <a:ext cx="1428750" cy="557213"/>
          </a:xfrm>
          <a:custGeom>
            <a:avLst/>
            <a:gdLst>
              <a:gd name="connsiteX0" fmla="*/ 0 w 1428750"/>
              <a:gd name="connsiteY0" fmla="*/ 0 h 557213"/>
              <a:gd name="connsiteX1" fmla="*/ 957263 w 1428750"/>
              <a:gd name="connsiteY1" fmla="*/ 157163 h 557213"/>
              <a:gd name="connsiteX2" fmla="*/ 1428750 w 1428750"/>
              <a:gd name="connsiteY2" fmla="*/ 557213 h 557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28750" h="557213">
                <a:moveTo>
                  <a:pt x="0" y="0"/>
                </a:moveTo>
                <a:cubicBezTo>
                  <a:pt x="359569" y="32147"/>
                  <a:pt x="719138" y="64294"/>
                  <a:pt x="957263" y="157163"/>
                </a:cubicBezTo>
                <a:cubicBezTo>
                  <a:pt x="1195388" y="250032"/>
                  <a:pt x="1312069" y="403622"/>
                  <a:pt x="1428750" y="557213"/>
                </a:cubicBezTo>
              </a:path>
            </a:pathLst>
          </a:cu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7666351" y="3375960"/>
            <a:ext cx="8579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′′(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7689018" y="4265241"/>
            <a:ext cx="6463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f(x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6876061" y="3524561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+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461718" y="3476234"/>
            <a:ext cx="480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3870350" y="3427325"/>
            <a:ext cx="3571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+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1" name="Полилиния 90"/>
          <p:cNvSpPr/>
          <p:nvPr/>
        </p:nvSpPr>
        <p:spPr>
          <a:xfrm rot="10800000">
            <a:off x="3765618" y="4093781"/>
            <a:ext cx="749300" cy="342920"/>
          </a:xfrm>
          <a:custGeom>
            <a:avLst/>
            <a:gdLst>
              <a:gd name="connsiteX0" fmla="*/ 0 w 749300"/>
              <a:gd name="connsiteY0" fmla="*/ 342920 h 342920"/>
              <a:gd name="connsiteX1" fmla="*/ 381000 w 749300"/>
              <a:gd name="connsiteY1" fmla="*/ 20 h 342920"/>
              <a:gd name="connsiteX2" fmla="*/ 749300 w 749300"/>
              <a:gd name="connsiteY2" fmla="*/ 330220 h 342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9300" h="342920">
                <a:moveTo>
                  <a:pt x="0" y="342920"/>
                </a:moveTo>
                <a:cubicBezTo>
                  <a:pt x="128058" y="172528"/>
                  <a:pt x="256117" y="2137"/>
                  <a:pt x="381000" y="20"/>
                </a:cubicBezTo>
                <a:cubicBezTo>
                  <a:pt x="505883" y="-2097"/>
                  <a:pt x="627591" y="164061"/>
                  <a:pt x="749300" y="330220"/>
                </a:cubicBezTo>
              </a:path>
            </a:pathLst>
          </a:cu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Полилиния 91"/>
          <p:cNvSpPr/>
          <p:nvPr/>
        </p:nvSpPr>
        <p:spPr>
          <a:xfrm>
            <a:off x="5410918" y="4121393"/>
            <a:ext cx="749300" cy="342920"/>
          </a:xfrm>
          <a:custGeom>
            <a:avLst/>
            <a:gdLst>
              <a:gd name="connsiteX0" fmla="*/ 0 w 749300"/>
              <a:gd name="connsiteY0" fmla="*/ 342920 h 342920"/>
              <a:gd name="connsiteX1" fmla="*/ 381000 w 749300"/>
              <a:gd name="connsiteY1" fmla="*/ 20 h 342920"/>
              <a:gd name="connsiteX2" fmla="*/ 749300 w 749300"/>
              <a:gd name="connsiteY2" fmla="*/ 330220 h 342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9300" h="342920">
                <a:moveTo>
                  <a:pt x="0" y="342920"/>
                </a:moveTo>
                <a:cubicBezTo>
                  <a:pt x="128058" y="172528"/>
                  <a:pt x="256117" y="2137"/>
                  <a:pt x="381000" y="20"/>
                </a:cubicBezTo>
                <a:cubicBezTo>
                  <a:pt x="505883" y="-2097"/>
                  <a:pt x="627591" y="164061"/>
                  <a:pt x="749300" y="330220"/>
                </a:cubicBezTo>
              </a:path>
            </a:pathLst>
          </a:cu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Полилиния 92"/>
          <p:cNvSpPr/>
          <p:nvPr/>
        </p:nvSpPr>
        <p:spPr>
          <a:xfrm rot="11023134">
            <a:off x="6796911" y="4167320"/>
            <a:ext cx="749300" cy="342920"/>
          </a:xfrm>
          <a:custGeom>
            <a:avLst/>
            <a:gdLst>
              <a:gd name="connsiteX0" fmla="*/ 0 w 749300"/>
              <a:gd name="connsiteY0" fmla="*/ 342920 h 342920"/>
              <a:gd name="connsiteX1" fmla="*/ 381000 w 749300"/>
              <a:gd name="connsiteY1" fmla="*/ 20 h 342920"/>
              <a:gd name="connsiteX2" fmla="*/ 749300 w 749300"/>
              <a:gd name="connsiteY2" fmla="*/ 330220 h 342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9300" h="342920">
                <a:moveTo>
                  <a:pt x="0" y="342920"/>
                </a:moveTo>
                <a:cubicBezTo>
                  <a:pt x="128058" y="172528"/>
                  <a:pt x="256117" y="2137"/>
                  <a:pt x="381000" y="20"/>
                </a:cubicBezTo>
                <a:cubicBezTo>
                  <a:pt x="505883" y="-2097"/>
                  <a:pt x="627591" y="164061"/>
                  <a:pt x="749300" y="330220"/>
                </a:cubicBezTo>
              </a:path>
            </a:pathLst>
          </a:cu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16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9168" name="Picture 16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70680" y="4213143"/>
            <a:ext cx="334963" cy="944563"/>
          </a:xfrm>
          <a:prstGeom prst="rect">
            <a:avLst/>
          </a:prstGeom>
          <a:noFill/>
        </p:spPr>
      </p:pic>
      <p:sp>
        <p:nvSpPr>
          <p:cNvPr id="49171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9170" name="Picture 18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13292" y="4213143"/>
            <a:ext cx="525463" cy="944563"/>
          </a:xfrm>
          <a:prstGeom prst="rect">
            <a:avLst/>
          </a:prstGeom>
          <a:noFill/>
        </p:spPr>
      </p:pic>
      <p:sp>
        <p:nvSpPr>
          <p:cNvPr id="102" name="TextBox 101"/>
          <p:cNvSpPr txBox="1"/>
          <p:nvPr/>
        </p:nvSpPr>
        <p:spPr>
          <a:xfrm>
            <a:off x="428596" y="6072206"/>
            <a:ext cx="25860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Точки перегиба: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173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9172" name="Picture 20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5857892"/>
            <a:ext cx="1444419" cy="822324"/>
          </a:xfrm>
          <a:prstGeom prst="rect">
            <a:avLst/>
          </a:prstGeom>
          <a:noFill/>
        </p:spPr>
      </p:pic>
      <p:sp>
        <p:nvSpPr>
          <p:cNvPr id="49175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9174" name="Picture 22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1" y="5797778"/>
            <a:ext cx="1500198" cy="953875"/>
          </a:xfrm>
          <a:prstGeom prst="rect">
            <a:avLst/>
          </a:prstGeom>
          <a:noFill/>
        </p:spPr>
      </p:pic>
      <p:sp>
        <p:nvSpPr>
          <p:cNvPr id="49177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9176" name="Picture 24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14744" y="6000768"/>
            <a:ext cx="320675" cy="617538"/>
          </a:xfrm>
          <a:prstGeom prst="rect">
            <a:avLst/>
          </a:prstGeom>
          <a:noFill/>
        </p:spPr>
      </p:pic>
      <p:sp>
        <p:nvSpPr>
          <p:cNvPr id="49179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9178" name="Picture 26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818" y="6000768"/>
            <a:ext cx="320675" cy="6175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49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49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0" dur="500"/>
                                        <p:tgtEl>
                                          <p:spTgt spid="49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5" dur="500"/>
                                        <p:tgtEl>
                                          <p:spTgt spid="49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0" dur="500"/>
                                        <p:tgtEl>
                                          <p:spTgt spid="49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5" dur="500"/>
                                        <p:tgtEl>
                                          <p:spTgt spid="49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  <p:bldP spid="8" grpId="0" autoUpdateAnimBg="0"/>
      <p:bldP spid="9" grpId="0" autoUpdateAnimBg="0"/>
      <p:bldP spid="12" grpId="0" autoUpdateAnimBg="0"/>
      <p:bldP spid="80" grpId="0"/>
      <p:bldP spid="81" grpId="0" animBg="1"/>
      <p:bldP spid="82" grpId="0" animBg="1"/>
      <p:bldP spid="83" grpId="0" animBg="1"/>
      <p:bldP spid="84" grpId="0" animBg="1"/>
      <p:bldP spid="85" grpId="0" animBg="1"/>
      <p:bldP spid="86" grpId="0"/>
      <p:bldP spid="87" grpId="0"/>
      <p:bldP spid="88" grpId="0"/>
      <p:bldP spid="89" grpId="0"/>
      <p:bldP spid="90" grpId="0"/>
      <p:bldP spid="91" grpId="0" animBg="1"/>
      <p:bldP spid="92" grpId="0" animBg="1"/>
      <p:bldP spid="93" grpId="0" animBg="1"/>
      <p:bldP spid="10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-164369" y="188640"/>
            <a:ext cx="921550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Схема исследования </a:t>
            </a:r>
            <a:r>
              <a:rPr lang="ru-RU" sz="2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функции </a:t>
            </a:r>
            <a:r>
              <a:rPr lang="en-US" sz="2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y=f(x)</a:t>
            </a:r>
            <a:r>
              <a:rPr lang="ru-RU" sz="2400" b="1" u="sng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построения графика: 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228600" y="990600"/>
            <a:ext cx="191450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D(y)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071670" y="2000240"/>
            <a:ext cx="20473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      +      +     -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Группа 45"/>
          <p:cNvGrpSpPr/>
          <p:nvPr/>
        </p:nvGrpSpPr>
        <p:grpSpPr>
          <a:xfrm>
            <a:off x="214282" y="3714752"/>
            <a:ext cx="8458200" cy="1675830"/>
            <a:chOff x="228600" y="4800599"/>
            <a:chExt cx="8458200" cy="1675830"/>
          </a:xfrm>
        </p:grpSpPr>
        <p:grpSp>
          <p:nvGrpSpPr>
            <p:cNvPr id="3" name="Group 69"/>
            <p:cNvGrpSpPr>
              <a:grpSpLocks/>
            </p:cNvGrpSpPr>
            <p:nvPr/>
          </p:nvGrpSpPr>
          <p:grpSpPr bwMode="auto">
            <a:xfrm>
              <a:off x="228600" y="4800599"/>
              <a:ext cx="8458200" cy="1675830"/>
              <a:chOff x="384" y="2880"/>
              <a:chExt cx="4800" cy="1263"/>
            </a:xfrm>
          </p:grpSpPr>
          <p:grpSp>
            <p:nvGrpSpPr>
              <p:cNvPr id="4" name="Group 67"/>
              <p:cNvGrpSpPr>
                <a:grpSpLocks/>
              </p:cNvGrpSpPr>
              <p:nvPr/>
            </p:nvGrpSpPr>
            <p:grpSpPr bwMode="auto">
              <a:xfrm>
                <a:off x="1872" y="3456"/>
                <a:ext cx="1152" cy="96"/>
                <a:chOff x="1488" y="3936"/>
                <a:chExt cx="1152" cy="96"/>
              </a:xfrm>
            </p:grpSpPr>
            <p:sp>
              <p:nvSpPr>
                <p:cNvPr id="7189" name="Line 44"/>
                <p:cNvSpPr>
                  <a:spLocks noChangeShapeType="1"/>
                </p:cNvSpPr>
                <p:nvPr/>
              </p:nvSpPr>
              <p:spPr bwMode="auto">
                <a:xfrm>
                  <a:off x="1488" y="3984"/>
                  <a:ext cx="115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 sz="20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190" name="Line 47"/>
                <p:cNvSpPr>
                  <a:spLocks noChangeShapeType="1"/>
                </p:cNvSpPr>
                <p:nvPr/>
              </p:nvSpPr>
              <p:spPr bwMode="auto">
                <a:xfrm>
                  <a:off x="1680" y="3936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 sz="20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191" name="Line 48"/>
                <p:cNvSpPr>
                  <a:spLocks noChangeShapeType="1"/>
                </p:cNvSpPr>
                <p:nvPr/>
              </p:nvSpPr>
              <p:spPr bwMode="auto">
                <a:xfrm>
                  <a:off x="1968" y="3936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 sz="20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192" name="Line 49"/>
                <p:cNvSpPr>
                  <a:spLocks noChangeShapeType="1"/>
                </p:cNvSpPr>
                <p:nvPr/>
              </p:nvSpPr>
              <p:spPr bwMode="auto">
                <a:xfrm>
                  <a:off x="2256" y="3936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 sz="20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grpSp>
            <p:nvGrpSpPr>
              <p:cNvPr id="5" name="Group 68"/>
              <p:cNvGrpSpPr>
                <a:grpSpLocks/>
              </p:cNvGrpSpPr>
              <p:nvPr/>
            </p:nvGrpSpPr>
            <p:grpSpPr bwMode="auto">
              <a:xfrm>
                <a:off x="384" y="2880"/>
                <a:ext cx="4800" cy="1263"/>
                <a:chOff x="288" y="2880"/>
                <a:chExt cx="4800" cy="1263"/>
              </a:xfrm>
            </p:grpSpPr>
            <p:sp>
              <p:nvSpPr>
                <p:cNvPr id="7178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288" y="2880"/>
                  <a:ext cx="4800" cy="64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ru-RU" sz="2000" dirty="0" smtClean="0">
                      <a:latin typeface="Times New Roman" pitchFamily="18" charset="0"/>
                      <a:cs typeface="Times New Roman" pitchFamily="18" charset="0"/>
                    </a:rPr>
                    <a:t>3. </a:t>
                  </a:r>
                  <a:r>
                    <a:rPr lang="ru-RU" sz="2000" b="1" dirty="0">
                      <a:latin typeface="Times New Roman" pitchFamily="18" charset="0"/>
                      <a:cs typeface="Times New Roman" pitchFamily="18" charset="0"/>
                    </a:rPr>
                    <a:t>Промежутки </a:t>
                  </a:r>
                  <a:r>
                    <a:rPr lang="ru-RU" sz="2000" b="1" dirty="0" smtClean="0">
                      <a:latin typeface="Times New Roman" pitchFamily="18" charset="0"/>
                      <a:cs typeface="Times New Roman" pitchFamily="18" charset="0"/>
                    </a:rPr>
                    <a:t>выпуклости</a:t>
                  </a:r>
                  <a:r>
                    <a:rPr lang="en-US" sz="2000" b="1" dirty="0" smtClean="0"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ru-RU" sz="2000" b="1" dirty="0" smtClean="0">
                      <a:latin typeface="Times New Roman" pitchFamily="18" charset="0"/>
                      <a:cs typeface="Times New Roman" pitchFamily="18" charset="0"/>
                    </a:rPr>
                    <a:t>функции</a:t>
                  </a:r>
                  <a:r>
                    <a:rPr lang="ru-RU" sz="2000" b="1" dirty="0">
                      <a:latin typeface="Times New Roman" pitchFamily="18" charset="0"/>
                      <a:cs typeface="Times New Roman" pitchFamily="18" charset="0"/>
                    </a:rPr>
                    <a:t>, </a:t>
                  </a:r>
                  <a:r>
                    <a:rPr lang="en-US" sz="2000" b="1" dirty="0"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ru-RU" sz="2000" b="1" dirty="0">
                      <a:latin typeface="Times New Roman" pitchFamily="18" charset="0"/>
                      <a:cs typeface="Times New Roman" pitchFamily="18" charset="0"/>
                    </a:rPr>
                    <a:t>точки</a:t>
                  </a:r>
                  <a:r>
                    <a:rPr lang="en-US" sz="2000" b="1" dirty="0"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ru-RU" sz="2000" b="1" dirty="0">
                      <a:latin typeface="Times New Roman" pitchFamily="18" charset="0"/>
                      <a:cs typeface="Times New Roman" pitchFamily="18" charset="0"/>
                    </a:rPr>
                    <a:t> перегиба</a:t>
                  </a:r>
                  <a:r>
                    <a:rPr lang="ru-RU" sz="2000" b="1" dirty="0" smtClean="0">
                      <a:latin typeface="Times New Roman" pitchFamily="18" charset="0"/>
                      <a:cs typeface="Times New Roman" pitchFamily="18" charset="0"/>
                    </a:rPr>
                    <a:t>.</a:t>
                  </a:r>
                </a:p>
                <a:p>
                  <a:pPr>
                    <a:spcBef>
                      <a:spcPct val="50000"/>
                    </a:spcBef>
                  </a:pPr>
                  <a:r>
                    <a:rPr lang="en-US" sz="2000" dirty="0" smtClean="0">
                      <a:latin typeface="Times New Roman" pitchFamily="18" charset="0"/>
                      <a:cs typeface="Times New Roman" pitchFamily="18" charset="0"/>
                    </a:rPr>
                    <a:t>  </a:t>
                  </a:r>
                  <a:r>
                    <a:rPr lang="en-US" sz="2000" dirty="0">
                      <a:latin typeface="Times New Roman" pitchFamily="18" charset="0"/>
                      <a:cs typeface="Times New Roman" pitchFamily="18" charset="0"/>
                    </a:rPr>
                    <a:t>f "(x)=0   </a:t>
                  </a:r>
                  <a:r>
                    <a:rPr lang="en-US" sz="2000" dirty="0" smtClean="0">
                      <a:latin typeface="Times New Roman" pitchFamily="18" charset="0"/>
                      <a:cs typeface="Times New Roman" pitchFamily="18" charset="0"/>
                    </a:rPr>
                    <a:t>                                 </a:t>
                  </a:r>
                  <a:endParaRPr lang="ru-RU" sz="2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179" name="Text Box 45"/>
                <p:cNvSpPr txBox="1">
                  <a:spLocks noChangeArrowheads="1"/>
                </p:cNvSpPr>
                <p:nvPr/>
              </p:nvSpPr>
              <p:spPr bwMode="auto">
                <a:xfrm>
                  <a:off x="2880" y="3600"/>
                  <a:ext cx="432" cy="30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2000">
                      <a:latin typeface="Times New Roman" pitchFamily="18" charset="0"/>
                      <a:cs typeface="Times New Roman" pitchFamily="18" charset="0"/>
                    </a:rPr>
                    <a:t>f(x)</a:t>
                  </a:r>
                  <a:endParaRPr lang="ru-RU" sz="20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180" name="Text Box 46"/>
                <p:cNvSpPr txBox="1">
                  <a:spLocks noChangeArrowheads="1"/>
                </p:cNvSpPr>
                <p:nvPr/>
              </p:nvSpPr>
              <p:spPr bwMode="auto">
                <a:xfrm>
                  <a:off x="2880" y="3264"/>
                  <a:ext cx="432" cy="30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2000" dirty="0">
                      <a:latin typeface="Times New Roman" pitchFamily="18" charset="0"/>
                      <a:cs typeface="Times New Roman" pitchFamily="18" charset="0"/>
                    </a:rPr>
                    <a:t>f′′(x)</a:t>
                  </a:r>
                </a:p>
              </p:txBody>
            </p:sp>
            <p:sp>
              <p:nvSpPr>
                <p:cNvPr id="7181" name="Freeform 56"/>
                <p:cNvSpPr>
                  <a:spLocks/>
                </p:cNvSpPr>
                <p:nvPr/>
              </p:nvSpPr>
              <p:spPr bwMode="auto">
                <a:xfrm>
                  <a:off x="1680" y="3600"/>
                  <a:ext cx="192" cy="192"/>
                </a:xfrm>
                <a:custGeom>
                  <a:avLst/>
                  <a:gdLst>
                    <a:gd name="T0" fmla="*/ 0 w 192"/>
                    <a:gd name="T1" fmla="*/ 192 h 192"/>
                    <a:gd name="T2" fmla="*/ 96 w 192"/>
                    <a:gd name="T3" fmla="*/ 0 h 192"/>
                    <a:gd name="T4" fmla="*/ 192 w 192"/>
                    <a:gd name="T5" fmla="*/ 192 h 192"/>
                    <a:gd name="T6" fmla="*/ 0 60000 65536"/>
                    <a:gd name="T7" fmla="*/ 0 60000 65536"/>
                    <a:gd name="T8" fmla="*/ 0 60000 65536"/>
                    <a:gd name="T9" fmla="*/ 0 w 192"/>
                    <a:gd name="T10" fmla="*/ 0 h 192"/>
                    <a:gd name="T11" fmla="*/ 192 w 192"/>
                    <a:gd name="T12" fmla="*/ 192 h 1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2" h="192">
                      <a:moveTo>
                        <a:pt x="0" y="192"/>
                      </a:moveTo>
                      <a:cubicBezTo>
                        <a:pt x="32" y="96"/>
                        <a:pt x="64" y="0"/>
                        <a:pt x="96" y="0"/>
                      </a:cubicBezTo>
                      <a:cubicBezTo>
                        <a:pt x="128" y="0"/>
                        <a:pt x="160" y="96"/>
                        <a:pt x="192" y="192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 sz="20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182" name="Freeform 57"/>
                <p:cNvSpPr>
                  <a:spLocks/>
                </p:cNvSpPr>
                <p:nvPr/>
              </p:nvSpPr>
              <p:spPr bwMode="auto">
                <a:xfrm>
                  <a:off x="2016" y="3600"/>
                  <a:ext cx="192" cy="240"/>
                </a:xfrm>
                <a:custGeom>
                  <a:avLst/>
                  <a:gdLst>
                    <a:gd name="T0" fmla="*/ 0 w 192"/>
                    <a:gd name="T1" fmla="*/ 0 h 240"/>
                    <a:gd name="T2" fmla="*/ 96 w 192"/>
                    <a:gd name="T3" fmla="*/ 240 h 240"/>
                    <a:gd name="T4" fmla="*/ 192 w 192"/>
                    <a:gd name="T5" fmla="*/ 0 h 240"/>
                    <a:gd name="T6" fmla="*/ 0 60000 65536"/>
                    <a:gd name="T7" fmla="*/ 0 60000 65536"/>
                    <a:gd name="T8" fmla="*/ 0 60000 65536"/>
                    <a:gd name="T9" fmla="*/ 0 w 192"/>
                    <a:gd name="T10" fmla="*/ 0 h 240"/>
                    <a:gd name="T11" fmla="*/ 192 w 192"/>
                    <a:gd name="T12" fmla="*/ 240 h 24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2" h="240">
                      <a:moveTo>
                        <a:pt x="0" y="0"/>
                      </a:moveTo>
                      <a:cubicBezTo>
                        <a:pt x="32" y="120"/>
                        <a:pt x="64" y="240"/>
                        <a:pt x="96" y="240"/>
                      </a:cubicBezTo>
                      <a:cubicBezTo>
                        <a:pt x="128" y="240"/>
                        <a:pt x="160" y="120"/>
                        <a:pt x="192" y="0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 sz="20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183" name="Text Box 58"/>
                <p:cNvSpPr txBox="1">
                  <a:spLocks noChangeArrowheads="1"/>
                </p:cNvSpPr>
                <p:nvPr/>
              </p:nvSpPr>
              <p:spPr bwMode="auto">
                <a:xfrm>
                  <a:off x="2928" y="3408"/>
                  <a:ext cx="240" cy="30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ru-RU" sz="2000" dirty="0" err="1">
                      <a:latin typeface="Times New Roman" pitchFamily="18" charset="0"/>
                      <a:cs typeface="Times New Roman" pitchFamily="18" charset="0"/>
                    </a:rPr>
                    <a:t>х</a:t>
                  </a:r>
                  <a:endParaRPr lang="ru-RU" sz="2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184" name="Freeform 59"/>
                <p:cNvSpPr>
                  <a:spLocks/>
                </p:cNvSpPr>
                <p:nvPr/>
              </p:nvSpPr>
              <p:spPr bwMode="auto">
                <a:xfrm>
                  <a:off x="2592" y="3600"/>
                  <a:ext cx="192" cy="192"/>
                </a:xfrm>
                <a:custGeom>
                  <a:avLst/>
                  <a:gdLst>
                    <a:gd name="T0" fmla="*/ 0 w 192"/>
                    <a:gd name="T1" fmla="*/ 192 h 192"/>
                    <a:gd name="T2" fmla="*/ 96 w 192"/>
                    <a:gd name="T3" fmla="*/ 0 h 192"/>
                    <a:gd name="T4" fmla="*/ 192 w 192"/>
                    <a:gd name="T5" fmla="*/ 192 h 192"/>
                    <a:gd name="T6" fmla="*/ 0 60000 65536"/>
                    <a:gd name="T7" fmla="*/ 0 60000 65536"/>
                    <a:gd name="T8" fmla="*/ 0 60000 65536"/>
                    <a:gd name="T9" fmla="*/ 0 w 192"/>
                    <a:gd name="T10" fmla="*/ 0 h 192"/>
                    <a:gd name="T11" fmla="*/ 192 w 192"/>
                    <a:gd name="T12" fmla="*/ 192 h 19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2" h="192">
                      <a:moveTo>
                        <a:pt x="0" y="192"/>
                      </a:moveTo>
                      <a:cubicBezTo>
                        <a:pt x="32" y="96"/>
                        <a:pt x="64" y="0"/>
                        <a:pt x="96" y="0"/>
                      </a:cubicBezTo>
                      <a:cubicBezTo>
                        <a:pt x="128" y="0"/>
                        <a:pt x="160" y="96"/>
                        <a:pt x="192" y="192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 sz="20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185" name="Freeform 60"/>
                <p:cNvSpPr>
                  <a:spLocks/>
                </p:cNvSpPr>
                <p:nvPr/>
              </p:nvSpPr>
              <p:spPr bwMode="auto">
                <a:xfrm>
                  <a:off x="2304" y="3600"/>
                  <a:ext cx="192" cy="240"/>
                </a:xfrm>
                <a:custGeom>
                  <a:avLst/>
                  <a:gdLst>
                    <a:gd name="T0" fmla="*/ 0 w 192"/>
                    <a:gd name="T1" fmla="*/ 0 h 240"/>
                    <a:gd name="T2" fmla="*/ 96 w 192"/>
                    <a:gd name="T3" fmla="*/ 240 h 240"/>
                    <a:gd name="T4" fmla="*/ 192 w 192"/>
                    <a:gd name="T5" fmla="*/ 0 h 240"/>
                    <a:gd name="T6" fmla="*/ 0 60000 65536"/>
                    <a:gd name="T7" fmla="*/ 0 60000 65536"/>
                    <a:gd name="T8" fmla="*/ 0 60000 65536"/>
                    <a:gd name="T9" fmla="*/ 0 w 192"/>
                    <a:gd name="T10" fmla="*/ 0 h 240"/>
                    <a:gd name="T11" fmla="*/ 192 w 192"/>
                    <a:gd name="T12" fmla="*/ 240 h 24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92" h="240">
                      <a:moveTo>
                        <a:pt x="0" y="0"/>
                      </a:moveTo>
                      <a:cubicBezTo>
                        <a:pt x="32" y="120"/>
                        <a:pt x="64" y="240"/>
                        <a:pt x="96" y="240"/>
                      </a:cubicBezTo>
                      <a:cubicBezTo>
                        <a:pt x="128" y="240"/>
                        <a:pt x="160" y="120"/>
                        <a:pt x="192" y="0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 sz="20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186" name="Text Box 61"/>
                <p:cNvSpPr txBox="1">
                  <a:spLocks noChangeArrowheads="1"/>
                </p:cNvSpPr>
                <p:nvPr/>
              </p:nvSpPr>
              <p:spPr bwMode="auto">
                <a:xfrm>
                  <a:off x="1824" y="3888"/>
                  <a:ext cx="1296" cy="255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ru-RU" sz="1600" dirty="0">
                      <a:latin typeface="Times New Roman" pitchFamily="18" charset="0"/>
                      <a:cs typeface="Times New Roman" pitchFamily="18" charset="0"/>
                    </a:rPr>
                    <a:t>Точки перегиба</a:t>
                  </a:r>
                </a:p>
              </p:txBody>
            </p:sp>
            <p:sp>
              <p:nvSpPr>
                <p:cNvPr id="7187" name="Line 62"/>
                <p:cNvSpPr>
                  <a:spLocks noChangeShapeType="1"/>
                </p:cNvSpPr>
                <p:nvPr/>
              </p:nvSpPr>
              <p:spPr bwMode="auto">
                <a:xfrm flipH="1" flipV="1">
                  <a:off x="1968" y="3600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 sz="20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188" name="Line 63"/>
                <p:cNvSpPr>
                  <a:spLocks noChangeShapeType="1"/>
                </p:cNvSpPr>
                <p:nvPr/>
              </p:nvSpPr>
              <p:spPr bwMode="auto">
                <a:xfrm flipV="1">
                  <a:off x="2544" y="3600"/>
                  <a:ext cx="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 sz="20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</p:grpSp>
        <p:sp>
          <p:nvSpPr>
            <p:cNvPr id="42" name="Прямоугольник 41"/>
            <p:cNvSpPr/>
            <p:nvPr/>
          </p:nvSpPr>
          <p:spPr>
            <a:xfrm>
              <a:off x="2895600" y="5257800"/>
              <a:ext cx="185499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-      +      +     - </a:t>
              </a:r>
              <a:endParaRPr lang="ru-RU" sz="2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" name="Группа 44"/>
          <p:cNvGrpSpPr/>
          <p:nvPr/>
        </p:nvGrpSpPr>
        <p:grpSpPr>
          <a:xfrm>
            <a:off x="214282" y="1428736"/>
            <a:ext cx="8305800" cy="2053066"/>
            <a:chOff x="228664" y="2819400"/>
            <a:chExt cx="8305800" cy="2053066"/>
          </a:xfrm>
        </p:grpSpPr>
        <p:grpSp>
          <p:nvGrpSpPr>
            <p:cNvPr id="7" name="Group 40"/>
            <p:cNvGrpSpPr>
              <a:grpSpLocks/>
            </p:cNvGrpSpPr>
            <p:nvPr/>
          </p:nvGrpSpPr>
          <p:grpSpPr bwMode="auto">
            <a:xfrm>
              <a:off x="228664" y="2819400"/>
              <a:ext cx="8305800" cy="1695451"/>
              <a:chOff x="388" y="2016"/>
              <a:chExt cx="4800" cy="1068"/>
            </a:xfrm>
          </p:grpSpPr>
          <p:sp>
            <p:nvSpPr>
              <p:cNvPr id="7195" name="Text Box 5"/>
              <p:cNvSpPr txBox="1">
                <a:spLocks noChangeArrowheads="1"/>
              </p:cNvSpPr>
              <p:nvPr/>
            </p:nvSpPr>
            <p:spPr bwMode="auto">
              <a:xfrm>
                <a:off x="388" y="2016"/>
                <a:ext cx="4800" cy="5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000" dirty="0" smtClean="0">
                    <a:latin typeface="Times New Roman" pitchFamily="18" charset="0"/>
                    <a:cs typeface="Times New Roman" pitchFamily="18" charset="0"/>
                  </a:rPr>
                  <a:t>2. </a:t>
                </a:r>
                <a:r>
                  <a:rPr lang="ru-RU" sz="2000" b="1" dirty="0">
                    <a:latin typeface="Times New Roman" pitchFamily="18" charset="0"/>
                    <a:cs typeface="Times New Roman" pitchFamily="18" charset="0"/>
                  </a:rPr>
                  <a:t>Промежутки       монотонности     функции,      </a:t>
                </a:r>
                <a:r>
                  <a:rPr lang="ru-RU" sz="2000" b="1" dirty="0" smtClean="0">
                    <a:latin typeface="Times New Roman" pitchFamily="18" charset="0"/>
                    <a:cs typeface="Times New Roman" pitchFamily="18" charset="0"/>
                  </a:rPr>
                  <a:t>экстремумы</a:t>
                </a:r>
                <a:r>
                  <a:rPr lang="ru-RU" sz="2000" dirty="0" smtClean="0"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  <a:p>
                <a:pPr>
                  <a:spcBef>
                    <a:spcPct val="50000"/>
                  </a:spcBef>
                </a:pPr>
                <a:r>
                  <a:rPr lang="en-US" sz="2000" dirty="0" smtClean="0">
                    <a:latin typeface="Times New Roman" pitchFamily="18" charset="0"/>
                    <a:cs typeface="Times New Roman" pitchFamily="18" charset="0"/>
                  </a:rPr>
                  <a:t>f </a:t>
                </a:r>
                <a:r>
                  <a:rPr lang="en-US" sz="2000" dirty="0">
                    <a:latin typeface="Times New Roman" pitchFamily="18" charset="0"/>
                    <a:cs typeface="Times New Roman" pitchFamily="18" charset="0"/>
                  </a:rPr>
                  <a:t>′(x)=</a:t>
                </a:r>
                <a:r>
                  <a:rPr lang="en-US" sz="2000" dirty="0" smtClean="0">
                    <a:latin typeface="Times New Roman" pitchFamily="18" charset="0"/>
                    <a:cs typeface="Times New Roman" pitchFamily="18" charset="0"/>
                  </a:rPr>
                  <a:t>0</a:t>
                </a:r>
                <a:endParaRPr lang="ru-RU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8" name="Group 39"/>
              <p:cNvGrpSpPr>
                <a:grpSpLocks/>
              </p:cNvGrpSpPr>
              <p:nvPr/>
            </p:nvGrpSpPr>
            <p:grpSpPr bwMode="auto">
              <a:xfrm>
                <a:off x="1152" y="2400"/>
                <a:ext cx="2208" cy="684"/>
                <a:chOff x="1152" y="2400"/>
                <a:chExt cx="2208" cy="684"/>
              </a:xfrm>
            </p:grpSpPr>
            <p:sp>
              <p:nvSpPr>
                <p:cNvPr id="7197" name="Line 22"/>
                <p:cNvSpPr>
                  <a:spLocks noChangeShapeType="1"/>
                </p:cNvSpPr>
                <p:nvPr/>
              </p:nvSpPr>
              <p:spPr bwMode="auto">
                <a:xfrm>
                  <a:off x="1152" y="2688"/>
                  <a:ext cx="14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 sz="20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198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2640" y="2736"/>
                  <a:ext cx="432" cy="2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2000" dirty="0">
                      <a:latin typeface="Times New Roman" pitchFamily="18" charset="0"/>
                      <a:cs typeface="Times New Roman" pitchFamily="18" charset="0"/>
                    </a:rPr>
                    <a:t>f(x)</a:t>
                  </a:r>
                  <a:endParaRPr lang="ru-RU" sz="2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199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2592" y="2400"/>
                  <a:ext cx="768" cy="2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2000" dirty="0" smtClean="0">
                      <a:latin typeface="Times New Roman" pitchFamily="18" charset="0"/>
                      <a:cs typeface="Times New Roman" pitchFamily="18" charset="0"/>
                    </a:rPr>
                    <a:t>f</a:t>
                  </a:r>
                  <a:r>
                    <a:rPr lang="ru-RU" sz="2000" dirty="0" smtClean="0"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2000" dirty="0" smtClean="0">
                      <a:latin typeface="Times New Roman" pitchFamily="18" charset="0"/>
                      <a:cs typeface="Times New Roman" pitchFamily="18" charset="0"/>
                    </a:rPr>
                    <a:t>′(</a:t>
                  </a:r>
                  <a:r>
                    <a:rPr lang="en-US" sz="2000" dirty="0">
                      <a:latin typeface="Times New Roman" pitchFamily="18" charset="0"/>
                      <a:cs typeface="Times New Roman" pitchFamily="18" charset="0"/>
                    </a:rPr>
                    <a:t>x)</a:t>
                  </a:r>
                </a:p>
              </p:txBody>
            </p:sp>
            <p:sp>
              <p:nvSpPr>
                <p:cNvPr id="7200" name="Line 26"/>
                <p:cNvSpPr>
                  <a:spLocks noChangeShapeType="1"/>
                </p:cNvSpPr>
                <p:nvPr/>
              </p:nvSpPr>
              <p:spPr bwMode="auto">
                <a:xfrm>
                  <a:off x="1728" y="2592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 sz="20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201" name="Line 27"/>
                <p:cNvSpPr>
                  <a:spLocks noChangeShapeType="1"/>
                </p:cNvSpPr>
                <p:nvPr/>
              </p:nvSpPr>
              <p:spPr bwMode="auto">
                <a:xfrm>
                  <a:off x="2064" y="2592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 sz="20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202" name="Line 28"/>
                <p:cNvSpPr>
                  <a:spLocks noChangeShapeType="1"/>
                </p:cNvSpPr>
                <p:nvPr/>
              </p:nvSpPr>
              <p:spPr bwMode="auto">
                <a:xfrm flipH="1">
                  <a:off x="2352" y="2592"/>
                  <a:ext cx="0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 sz="20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203" name="Line 32"/>
                <p:cNvSpPr>
                  <a:spLocks noChangeShapeType="1"/>
                </p:cNvSpPr>
                <p:nvPr/>
              </p:nvSpPr>
              <p:spPr bwMode="auto">
                <a:xfrm>
                  <a:off x="1440" y="2736"/>
                  <a:ext cx="192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 sz="20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204" name="Line 33"/>
                <p:cNvSpPr>
                  <a:spLocks noChangeShapeType="1"/>
                </p:cNvSpPr>
                <p:nvPr/>
              </p:nvSpPr>
              <p:spPr bwMode="auto">
                <a:xfrm flipV="1">
                  <a:off x="1824" y="2736"/>
                  <a:ext cx="144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 sz="20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205" name="Line 34"/>
                <p:cNvSpPr>
                  <a:spLocks noChangeShapeType="1"/>
                </p:cNvSpPr>
                <p:nvPr/>
              </p:nvSpPr>
              <p:spPr bwMode="auto">
                <a:xfrm>
                  <a:off x="2400" y="2736"/>
                  <a:ext cx="144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 sz="20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206" name="Line 35"/>
                <p:cNvSpPr>
                  <a:spLocks noChangeShapeType="1"/>
                </p:cNvSpPr>
                <p:nvPr/>
              </p:nvSpPr>
              <p:spPr bwMode="auto">
                <a:xfrm flipV="1">
                  <a:off x="2112" y="2736"/>
                  <a:ext cx="144" cy="14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 sz="200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207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1584" y="2832"/>
                  <a:ext cx="480" cy="2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2000" dirty="0">
                      <a:latin typeface="Times New Roman" pitchFamily="18" charset="0"/>
                      <a:cs typeface="Times New Roman" pitchFamily="18" charset="0"/>
                    </a:rPr>
                    <a:t>min</a:t>
                  </a:r>
                  <a:endParaRPr lang="ru-RU" sz="2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7208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2208" y="2832"/>
                  <a:ext cx="480" cy="2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2000" dirty="0">
                      <a:latin typeface="Times New Roman" pitchFamily="18" charset="0"/>
                      <a:cs typeface="Times New Roman" pitchFamily="18" charset="0"/>
                    </a:rPr>
                    <a:t>max</a:t>
                  </a:r>
                  <a:endParaRPr lang="ru-RU" sz="2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</p:grpSp>
        <p:sp>
          <p:nvSpPr>
            <p:cNvPr id="43" name="Line 63"/>
            <p:cNvSpPr>
              <a:spLocks noChangeShapeType="1"/>
            </p:cNvSpPr>
            <p:nvPr/>
          </p:nvSpPr>
          <p:spPr bwMode="auto">
            <a:xfrm flipV="1">
              <a:off x="3124200" y="4038600"/>
              <a:ext cx="0" cy="382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Text Box 61"/>
            <p:cNvSpPr txBox="1">
              <a:spLocks noChangeArrowheads="1"/>
            </p:cNvSpPr>
            <p:nvPr/>
          </p:nvSpPr>
          <p:spPr bwMode="auto">
            <a:xfrm>
              <a:off x="2228928" y="4533912"/>
              <a:ext cx="2428892" cy="33855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1600" dirty="0">
                  <a:latin typeface="Times New Roman" pitchFamily="18" charset="0"/>
                  <a:cs typeface="Times New Roman" pitchFamily="18" charset="0"/>
                </a:rPr>
                <a:t>Точки </a:t>
              </a:r>
              <a:r>
                <a:rPr lang="ru-RU" sz="1600" dirty="0" smtClean="0">
                  <a:latin typeface="Times New Roman" pitchFamily="18" charset="0"/>
                  <a:cs typeface="Times New Roman" pitchFamily="18" charset="0"/>
                </a:rPr>
                <a:t>экстремума нет</a:t>
              </a:r>
              <a:endParaRPr lang="ru-RU" sz="16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5" name="Text Box 58"/>
          <p:cNvSpPr txBox="1">
            <a:spLocks noChangeArrowheads="1"/>
          </p:cNvSpPr>
          <p:nvPr/>
        </p:nvSpPr>
        <p:spPr bwMode="auto">
          <a:xfrm>
            <a:off x="4143372" y="2214554"/>
            <a:ext cx="42291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х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ext Box 5"/>
          <p:cNvSpPr txBox="1">
            <a:spLocks noChangeArrowheads="1"/>
          </p:cNvSpPr>
          <p:nvPr/>
        </p:nvSpPr>
        <p:spPr bwMode="auto">
          <a:xfrm>
            <a:off x="357158" y="5715016"/>
            <a:ext cx="52864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Составляем таблицу значений.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 Box 5"/>
          <p:cNvSpPr txBox="1">
            <a:spLocks noChangeArrowheads="1"/>
          </p:cNvSpPr>
          <p:nvPr/>
        </p:nvSpPr>
        <p:spPr bwMode="auto">
          <a:xfrm>
            <a:off x="928662" y="6215082"/>
            <a:ext cx="72866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u="sng" dirty="0" smtClean="0">
                <a:latin typeface="Times New Roman" pitchFamily="18" charset="0"/>
                <a:cs typeface="Times New Roman" pitchFamily="18" charset="0"/>
              </a:rPr>
              <a:t>На основе исследования строим график функции.</a:t>
            </a:r>
            <a:endParaRPr lang="ru-RU" sz="2000" b="1" u="sn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32821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32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3" grpId="0"/>
      <p:bldP spid="41" grpId="0"/>
      <p:bldP spid="45" grpId="0"/>
      <p:bldP spid="48" grpId="0"/>
      <p:bldP spid="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9" name="Rectangle 27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21" name="Rectangle 2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23" name="Rectangle 3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1142976" y="285728"/>
            <a:ext cx="614366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Исследуйте функцию с помощью производной и постройте ее график:</a:t>
            </a:r>
            <a:endParaRPr lang="ru-RU" sz="2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075" name="Object 4"/>
          <p:cNvGraphicFramePr>
            <a:graphicFrameLocks noChangeAspect="1"/>
          </p:cNvGraphicFramePr>
          <p:nvPr/>
        </p:nvGraphicFramePr>
        <p:xfrm>
          <a:off x="1658938" y="1214438"/>
          <a:ext cx="2371725" cy="515937"/>
        </p:xfrm>
        <a:graphic>
          <a:graphicData uri="http://schemas.openxmlformats.org/presentationml/2006/ole">
            <p:oleObj spid="_x0000_s57346" name="Формула" r:id="rId3" imgW="888840" imgH="228600" progId="Equation.3">
              <p:embed/>
            </p:oleObj>
          </a:graphicData>
        </a:graphic>
      </p:graphicFrame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4" cstate="print"/>
          <a:srcRect l="29297" t="14583" r="30273" b="5208"/>
          <a:stretch>
            <a:fillRect/>
          </a:stretch>
        </p:blipFill>
        <p:spPr bwMode="auto">
          <a:xfrm>
            <a:off x="2786050" y="1709310"/>
            <a:ext cx="4357718" cy="4862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714204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204</TotalTime>
  <Words>340</Words>
  <Application>Microsoft Office PowerPoint</Application>
  <PresentationFormat>Экран (4:3)</PresentationFormat>
  <Paragraphs>100</Paragraphs>
  <Slides>10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Эркер</vt:lpstr>
      <vt:lpstr>Формула</vt:lpstr>
      <vt:lpstr>Применение производной к исследованию функции</vt:lpstr>
      <vt:lpstr>Слайд 2</vt:lpstr>
      <vt:lpstr>Слайд 3</vt:lpstr>
      <vt:lpstr>Исследуйте функцию на монотонность</vt:lpstr>
      <vt:lpstr>Исследуйте функцию на монотонность</vt:lpstr>
      <vt:lpstr>Слайд 6</vt:lpstr>
      <vt:lpstr>Слайд 7</vt:lpstr>
      <vt:lpstr>Исследуйте функцию на выпуклость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17</cp:revision>
  <dcterms:created xsi:type="dcterms:W3CDTF">2018-01-10T11:40:32Z</dcterms:created>
  <dcterms:modified xsi:type="dcterms:W3CDTF">2018-03-01T08:22:27Z</dcterms:modified>
</cp:coreProperties>
</file>