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9" r:id="rId11"/>
    <p:sldId id="267" r:id="rId12"/>
    <p:sldId id="266" r:id="rId13"/>
    <p:sldId id="268" r:id="rId14"/>
    <p:sldId id="270" r:id="rId15"/>
    <p:sldId id="271" r:id="rId16"/>
    <p:sldId id="272" r:id="rId17"/>
    <p:sldId id="273" r:id="rId18"/>
    <p:sldId id="274" r:id="rId19"/>
    <p:sldId id="257" r:id="rId20"/>
    <p:sldId id="276" r:id="rId21"/>
    <p:sldId id="275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92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500777-57C8-4302-887B-6BD7AA467542}" type="datetimeFigureOut">
              <a:rPr lang="ru-RU" smtClean="0"/>
              <a:t>15.11.2012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327DA-433F-4BB5-BB0E-3B8DB87A517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circl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8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556792"/>
            <a:ext cx="4320480" cy="3456384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Адресаты любовной лирики </a:t>
            </a:r>
            <a:b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5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А.С. Пушкина</a:t>
            </a:r>
            <a:endParaRPr lang="ru-RU" sz="54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4" name="Рисунок 3" descr="Pushkin_i_ego_vdohnovitelniccy_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67944" y="836712"/>
            <a:ext cx="4791718" cy="5124822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4248472" cy="5410712"/>
          </a:xfrm>
          <a:prstGeom prst="rect">
            <a:avLst/>
          </a:prstGeom>
          <a:solidFill>
            <a:schemeClr val="bg1">
              <a:alpha val="56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Зимой 1829-1830 года, проживая в Москве, Пушкин часто бывал в гостеприимном доме Ушаковых.</a:t>
            </a:r>
          </a:p>
          <a:p>
            <a:pPr indent="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Возвращаясь мыслью к своему романтическому прошлому, он набросал в альбоме Е.Н.Ушаковой длинный список женщин, которых любил в былые годы.</a:t>
            </a:r>
          </a:p>
          <a:p>
            <a:pPr indent="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Этот список получил название   </a:t>
            </a:r>
            <a:r>
              <a:rPr lang="ru-RU" b="1" i="1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Дон-Жуанского</a:t>
            </a:r>
            <a:r>
              <a:rPr lang="ru-RU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списка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Практически всем красавицам из этого списка А.С. Пушкин посвятил стихи.</a:t>
            </a:r>
          </a:p>
          <a:p>
            <a:pPr indent="457200" algn="just">
              <a:lnSpc>
                <a:spcPct val="120000"/>
              </a:lnSpc>
              <a:buFont typeface="Wingdings" pitchFamily="2" charset="2"/>
              <a:buChar char="v"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общей сложности женщинам посвящено 61 стихотворение поэта.</a:t>
            </a: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572000" y="260648"/>
            <a:ext cx="4572000" cy="6597352"/>
            <a:chOff x="4572000" y="260648"/>
            <a:chExt cx="4572000" cy="6597352"/>
          </a:xfrm>
        </p:grpSpPr>
        <p:pic>
          <p:nvPicPr>
            <p:cNvPr id="15362" name="Picture 2" descr="File:«Донжуанский список» А.С. Пушкина.JPE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932040" y="260648"/>
              <a:ext cx="3905250" cy="57150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5" name="Прямоугольник 4"/>
            <p:cNvSpPr/>
            <p:nvPr/>
          </p:nvSpPr>
          <p:spPr>
            <a:xfrm>
              <a:off x="4572000" y="6027003"/>
              <a:ext cx="4572000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 «Донжуанский список» А.С. Пушкина из альбома Елизаветы Николаевны Ушаковой. </a:t>
              </a:r>
              <a:endPara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ru-RU" sz="1600" b="1" dirty="0" smtClean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1829 </a:t>
              </a:r>
              <a:r>
                <a:rPr lang="ru-RU" sz="16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г.</a:t>
              </a:r>
            </a:p>
          </p:txBody>
        </p:sp>
      </p:grpSp>
      <p:pic>
        <p:nvPicPr>
          <p:cNvPr id="10" name="Рисунок 9" descr="photo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026302">
            <a:off x="1567495" y="4466288"/>
            <a:ext cx="1666875" cy="3570191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3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332657"/>
            <a:ext cx="8712968" cy="6186309"/>
          </a:xfrm>
          <a:prstGeom prst="rect">
            <a:avLst/>
          </a:prstGeom>
          <a:solidFill>
            <a:schemeClr val="bg1">
              <a:alpha val="69000"/>
            </a:schemeClr>
          </a:solidFill>
        </p:spPr>
        <p:txBody>
          <a:bodyPr wrap="square" numCol="2">
            <a:spAutoFit/>
          </a:bodyPr>
          <a:lstStyle/>
          <a:p>
            <a:pPr indent="450000" algn="just">
              <a:buFont typeface="Wingdings" pitchFamily="2" charset="2"/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Чаще всего в литературных источниках встречаются имена:</a:t>
            </a: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Екатерины Павловны Бакуниной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Анны Петровны Керн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Екатерины Николаевны Ушаковой</a:t>
            </a:r>
          </a:p>
          <a:p>
            <a:pPr indent="450000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Елизаветы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Ксаверьевны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Воронцовой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Анны Алексеевны Олениной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Зинаиды Александровны Волконской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Екатерины Николаевны Раевской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Наталии Николаевны Гончаровой</a:t>
            </a:r>
          </a:p>
          <a:p>
            <a:pPr indent="450000" algn="just">
              <a:buFont typeface="Wingdings" pitchFamily="2" charset="2"/>
              <a:buChar char="ü"/>
            </a:pP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None/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ctr">
              <a:buFont typeface="Wingdings" pitchFamily="2" charset="2"/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Менее упоминаемые имена</a:t>
            </a:r>
          </a:p>
          <a:p>
            <a:pPr indent="450000" algn="just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Марии Николаевны Раевской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Евдокии Ивановны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Голициной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Александры Михайловны Колосовой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Екатерины Семёновны Семёновой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Елены Михайловны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Завадовской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Александры Осиповны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Россет-Смирновой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Александры Ивановны Истоминой</a:t>
            </a: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Елены Михайловны Горчаковой</a:t>
            </a:r>
          </a:p>
          <a:p>
            <a:pPr indent="450000" algn="just"/>
            <a:endParaRPr lang="ru-RU" b="1" i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ctr">
              <a:buFont typeface="Wingdings" pitchFamily="2" charset="2"/>
              <a:buNone/>
            </a:pP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А также имена кишинёвских красавиц:</a:t>
            </a:r>
          </a:p>
          <a:p>
            <a:pPr indent="450000" algn="ctr">
              <a:buFont typeface="Wingdings" pitchFamily="2" charset="2"/>
              <a:buNone/>
            </a:pPr>
            <a:endParaRPr lang="ru-RU" b="1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Марии Егоровны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Эйхфельд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Пульхерицы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Иордаки</a:t>
            </a:r>
            <a:endParaRPr lang="ru-RU" b="1" i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  <a:p>
            <a:pPr indent="450000" algn="just">
              <a:buFont typeface="Wingdings" pitchFamily="2" charset="2"/>
              <a:buChar char="ü"/>
            </a:pP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Мариоллы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 Ралли</a:t>
            </a:r>
          </a:p>
          <a:p>
            <a:pPr indent="449263" algn="just">
              <a:buFont typeface="Wingdings" pitchFamily="2" charset="2"/>
              <a:buChar char="ü"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Калипсо </a:t>
            </a:r>
            <a:r>
              <a:rPr lang="ru-RU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rPr>
              <a:t>Полихронии</a:t>
            </a:r>
            <a:endParaRPr lang="ru-RU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ndara" pitchFamily="34" charset="0"/>
            </a:endParaRPr>
          </a:p>
        </p:txBody>
      </p:sp>
      <p:pic>
        <p:nvPicPr>
          <p:cNvPr id="4" name="Рисунок 3" descr="06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3282" y="3645024"/>
            <a:ext cx="3950929" cy="2842642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://www.hrono.ru/img/lica/bakunina_ekpa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260648"/>
            <a:ext cx="3384376" cy="429138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179512" y="4797152"/>
            <a:ext cx="8712968" cy="1754326"/>
          </a:xfrm>
          <a:prstGeom prst="rect">
            <a:avLst/>
          </a:prstGeom>
          <a:solidFill>
            <a:schemeClr val="bg1">
              <a:alpha val="78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Бакунина Екатерина Павловна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(1795-1869), старшая сестра Александра Бакунина, товарища Пушкина по Лицею, фрейлина, художница. Пушкин познакомился с Бакуниной, когда она навещала брата в Лицее, и страстно увлекся ею. Свое чувство он выразил в цикле посвященных ей элегий 1816 года: </a:t>
            </a:r>
            <a:r>
              <a:rPr lang="ru-RU" i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«Уныние», «Месяц», «Певец», «Осеннее утро».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211960" y="188640"/>
            <a:ext cx="4608512" cy="4524315"/>
          </a:xfrm>
          <a:prstGeom prst="rect">
            <a:avLst/>
          </a:prstGeom>
          <a:solidFill>
            <a:schemeClr val="bg1">
              <a:alpha val="63000"/>
            </a:schemeClr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Певец </a:t>
            </a:r>
          </a:p>
          <a:p>
            <a:pPr algn="ctr"/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Слыхали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ль вы за рощей глас ночной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Певца любви, певца своей печали?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Когда поля в час утренний молчали,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Свирели звук унылый и простой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           Слыхали ль вы?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Встречали ль вы в пустынной тьме лесной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Певца любви, певца своей печали?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Следы ли слез, улыбку ль замечали,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Иль тихий взор, исполненный тоской,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           Встречали вы?</a:t>
            </a:r>
          </a:p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Вздохнули ль вы, внимая тихий глас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Певца любви, певца своей печали?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Когда в лесах вы юношу видали,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Встречая взор его потухших глаз,</a:t>
            </a:r>
            <a:b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            Вздохнули ль вы?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img1.liveinternet.ru/images/attach/c/2/66/915/66915526_45b3bd51462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220072" y="260648"/>
            <a:ext cx="3302354" cy="386752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179512" y="4221088"/>
            <a:ext cx="8712968" cy="2419124"/>
          </a:xfrm>
          <a:prstGeom prst="rect">
            <a:avLst/>
          </a:prstGeom>
          <a:solidFill>
            <a:srgbClr val="FFFFFF">
              <a:alpha val="78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720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Анна Петровна Керн</a:t>
            </a:r>
            <a:r>
              <a:rPr kumimoji="0" lang="ru-RU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 (урождённая Полторацкая, по второму мужу Маркова-Виноградская;  1800 — 1879) — русская дворянка,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Пушкиным Анна Петровна впервые встретилась в 1819 году в петербургском доме своей тётки Елизаветы Олениной. Впечатления на неё тогда он не произвёл, даже показался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грубоватым. Однако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после того, как Родзянко познакомил Анну с творчеством Пушкина, её отношение к нему изменилось. От его поэзии она была в полном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восторге.</a:t>
            </a:r>
            <a:endParaRPr kumimoji="0" lang="ru-RU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  <a:cs typeface="Arial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188640"/>
            <a:ext cx="4572000" cy="3970318"/>
          </a:xfrm>
          <a:prstGeom prst="rect">
            <a:avLst/>
          </a:prstGeom>
          <a:solidFill>
            <a:schemeClr val="bg1">
              <a:alpha val="63000"/>
            </a:schemeClr>
          </a:solidFill>
          <a:effectLst>
            <a:softEdge rad="127000"/>
          </a:effectLst>
        </p:spPr>
        <p:txBody>
          <a:bodyPr>
            <a:spAutoFit/>
          </a:bodyPr>
          <a:lstStyle/>
          <a:p>
            <a:pPr algn="ctr"/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Я помню чудное мгновенье: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Передо мной явилась ты,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 мимолетное виденье,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Как гений чистой красоты.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томленьях грусти безнадежной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 тревогах шумной суеты,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Звучал мне долго голос нежный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снились милые черты.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Шли годы. Бурь порыв мятежный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Рассеял прежние мечты,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я забыл твой голос нежный,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Твои небесные 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черты…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://page.divo.ru/lukas/pushkin/Pict/ushakovaEN_b.jpg"/>
          <p:cNvPicPr>
            <a:picLocks noChangeAspect="1" noChangeArrowheads="1"/>
          </p:cNvPicPr>
          <p:nvPr/>
        </p:nvPicPr>
        <p:blipFill>
          <a:blip r:embed="rId3" cstate="print"/>
          <a:srcRect l="10489"/>
          <a:stretch>
            <a:fillRect/>
          </a:stretch>
        </p:blipFill>
        <p:spPr bwMode="auto">
          <a:xfrm flipH="1">
            <a:off x="5580112" y="620688"/>
            <a:ext cx="3032772" cy="429743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179512" y="476672"/>
            <a:ext cx="5112568" cy="5719130"/>
          </a:xfrm>
          <a:prstGeom prst="rect">
            <a:avLst/>
          </a:prstGeom>
          <a:solidFill>
            <a:schemeClr val="bg1">
              <a:alpha val="78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Екатерина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Николаевна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Ушакова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(1809-1872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). Старшая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дочь в семье Ушаковых; преданный друг поэта и большая почитательница его таланта. Ушаковы жили в Москве, на Пресне; в их доме собирались музыканты, певцы, писатели. В 1827-1829 гг. там постоянно бывал и Пушкин; альбомы сестер, Екатерины и Елизаветы, были заполнены его стихами и рисунками. Екатерина Николаевна питала к Пушкину глубокое чувство и сохранило его на долгие годы. Она вышла замуж только после гибели поэта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Екатерине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Ушаковой посвящены стихотворения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"Когда, бывало в старину"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" В отдалении от вас"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(1827 г.)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" Я вас узнал, о мой оракул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"(1830 г.).</a:t>
            </a:r>
          </a:p>
        </p:txBody>
      </p:sp>
      <p:pic>
        <p:nvPicPr>
          <p:cNvPr id="7" name="Рисунок 6" descr="cv00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5400000" flipH="1">
            <a:off x="5934075" y="3648075"/>
            <a:ext cx="2381250" cy="40386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File:Elisabeth Vorontsova 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124744"/>
            <a:ext cx="3625412" cy="442798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4355976" y="692696"/>
            <a:ext cx="4536504" cy="513371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Воронцова Елизавета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Ксаверьевва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(1792—1880),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урожденная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графиня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Браницкая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Жена графа М. С. Воронцова. Пушкин познакомился с ней осенью 1823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года в Одессе,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стал часто бывать в салоне графини и глубоко полюбил ее. В рукописях А.С. Пушкина сохранилось более 30 рисунков с ее изображением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Воронцова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— героиня многих лирических стихотворений Пушкина: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«Сожженное письмо», «Желание славы», «Всё в жертву памяти твоей», «Талисман»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 других. Чувство к ней поэт сохранил на долгие годы.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ttp://img1.liveinternet.ru/images/attach/c/1/59/988/59988683_Anna_Olenina_by_Kiprensky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148064" y="404664"/>
            <a:ext cx="3583310" cy="47604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95536" y="332656"/>
            <a:ext cx="4572000" cy="6176499"/>
          </a:xfrm>
          <a:prstGeom prst="rect">
            <a:avLst/>
          </a:prstGeom>
          <a:solidFill>
            <a:schemeClr val="bg1">
              <a:alpha val="81000"/>
            </a:schemeClr>
          </a:solidFill>
        </p:spPr>
        <p:txBody>
          <a:bodyPr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Анна Алексеевна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Андро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 урожденная 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Оленина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(1808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—1888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 — дочь президента Петербургской Академии Художеств, Алексея Оленина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Возлюбленная Пушкина в 1828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−1829 гг.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Супруга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вице-президента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Варшавы графа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Ф. А. 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Ланжерона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Покровительствовала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молодым талантам Польши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Музыкантша и певица. Автор неизданных до сих пор дневников и мемуаров о Пушкине.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А.С. Пушкин посвятил ей стихотворения 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«Её глаза», «Пустое Вы сердечным ты…», «Не пой красавица при мне»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 многие строфы </a:t>
            </a:r>
            <a:r>
              <a:rPr lang="ru-RU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«Онегина». </a:t>
            </a:r>
            <a:endParaRPr lang="ru-RU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pic>
        <p:nvPicPr>
          <p:cNvPr id="7" name="Рисунок 6" descr="074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200000">
            <a:off x="5283896" y="3233737"/>
            <a:ext cx="3200400" cy="404812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upload.wikimedia.org/wikipedia/commons/f/fd/%D0%92%D0%BE%D0%BB%D0%BA%D0%BE%D0%BD%D1%81%D0%BA%D0%B0%D1%8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764704"/>
            <a:ext cx="3682358" cy="48245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23528" y="188640"/>
            <a:ext cx="4752528" cy="6574107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Волконская Зинаида Александровна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(1792-1862), княгиня, рожденная княжна Белосельская-Белозерская, красавица, одна из образованнейших и разносторонне одаренных женщин своего времени — поэтесса, композитор и певица. «Царица муз и красоты», по выражению Пушкина. Хозяйка салона, объединявшего в 1820-х годах московскую творческую элиту. Пушкин познакомился с Волконской после Михайловской ссылки и стал часто бывать в ее доме на литературных 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музыкальных вечерах.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начале 1829 года Зинаида Волконская уехала в Италию и больше с Пушкиным не видалась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30000"/>
              </a:lnSpc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Поэт посвятил ей стихотворение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«Княгине З.А. Волконской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catholichurch.ru/uploads/gallery/album_16/gallery_4_16_93099.jpg"/>
          <p:cNvPicPr>
            <a:picLocks noChangeAspect="1" noChangeArrowheads="1"/>
          </p:cNvPicPr>
          <p:nvPr/>
        </p:nvPicPr>
        <p:blipFill>
          <a:blip r:embed="rId3" cstate="print"/>
          <a:srcRect l="11010" t="9072" r="11923" b="6257"/>
          <a:stretch>
            <a:fillRect/>
          </a:stretch>
        </p:blipFill>
        <p:spPr bwMode="auto">
          <a:xfrm>
            <a:off x="395536" y="1052736"/>
            <a:ext cx="3402378" cy="453650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923928" y="260648"/>
            <a:ext cx="4968552" cy="6407908"/>
          </a:xfrm>
          <a:prstGeom prst="rect">
            <a:avLst/>
          </a:prstGeom>
          <a:solidFill>
            <a:schemeClr val="bg1">
              <a:alpha val="76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Екатерина Николаевна Раевская (Орлова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(1797 – 1885) - старшая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дочь генерала Н. Н. Раевского.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А.С. Пушкин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писал о Екатерине Раевской: "Признаюсь, одной мыслью этой женщины дорожу я более, чем мнениями всех журналов на свете, и всей нашей публики". Ее твердый профиль тоже украсил поля множества его страниц... Чертами Екатерины он наделил свою гордую Марину Мнишек. Хотя более всего освещается влюбленность Пушкина в самую знаменитую из всех сестер, Марию Волконскую, на самом деле ему больше всех нравилась Екатерина. </a:t>
            </a:r>
            <a:endParaRPr lang="ru-RU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 именем Екатерины Раевской связывают стихотворение «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Красавица перед зеркалом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», написанное 9 февраля 1821 года в Киеве, в дни, когда поэт жил в доме ее родителей.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g-fotki.yandex.ru/get/4910/sloniklesha.da/0_5e58b_e59457cb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620688"/>
            <a:ext cx="3528392" cy="43721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4581" name="Rectangle 5"/>
          <p:cNvSpPr>
            <a:spLocks noChangeArrowheads="1"/>
          </p:cNvSpPr>
          <p:nvPr/>
        </p:nvSpPr>
        <p:spPr bwMode="auto">
          <a:xfrm>
            <a:off x="3923928" y="188640"/>
            <a:ext cx="4968552" cy="5078313"/>
          </a:xfrm>
          <a:prstGeom prst="rect">
            <a:avLst/>
          </a:prstGeom>
          <a:solidFill>
            <a:srgbClr val="FFFFFF">
              <a:alpha val="86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Ната́лья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Никола́евна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 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Гончаро́ва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, в первом браке 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Пу́шкина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, во втором —</a:t>
            </a:r>
            <a:r>
              <a:rPr kumimoji="0" lang="ru-RU" b="1" i="0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Ланска́я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 (1812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 -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  <a:cs typeface="Arial" charset="0"/>
              </a:rPr>
              <a:t>1863) — супруга Александра Сергеевича Пушкина. </a:t>
            </a:r>
          </a:p>
          <a:p>
            <a:pPr lvl="0" indent="45720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Пушкин встретил Наталью Гончарову в Москве в декабре 1828 года на балу танцмейстера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Йогеля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 В апреле 1829 года он просил её руки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через Фёдора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Толстого-Американца. Ответ матери Гончаровой был неопределённым: Наталья Ивановна считала, что 16-летняя на тот момент дочь слишком молода для брака, но окончательного отказа не было. </a:t>
            </a:r>
            <a:endParaRPr lang="ru-RU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  <a:p>
            <a:pPr lvl="0" indent="457200" algn="just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огласие на брак было получено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6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апреля 1830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года.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5301208"/>
            <a:ext cx="8568952" cy="1421928"/>
          </a:xfrm>
          <a:prstGeom prst="rect">
            <a:avLst/>
          </a:prstGeom>
          <a:solidFill>
            <a:srgbClr val="FFFFFF">
              <a:alpha val="86000"/>
            </a:srgb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Наталья Николаевна считается прототипом героини стихотворения Пушкина «</a:t>
            </a:r>
            <a:r>
              <a:rPr lang="ru-RU" i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Мадона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»,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также ей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адресовано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 холмах Грузии лежит ночная мгла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…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Когда в объятия мои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…» (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1830),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Нет, я не дорожу мятежным наслажденьем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…»,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Пора, мой друг, пора! Покоя сердце просит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…»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(1834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).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6" name="Picture 4" descr="File:Maria Volkonskaya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508104" y="476672"/>
            <a:ext cx="3384376" cy="448993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323528" y="188640"/>
            <a:ext cx="4968552" cy="5078313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Раевская Мария Николаевна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(1805-1863), в замужестве княгиня Волконская, младшая дочь генерала Н. Н. Раевского. Пушкин встречался с Марией Раевской в Петербурге в 1817-1820 годах и на юге в 1820-е годы. Последний раз поэт виделся с ней в Москве (декабрь, 1826) накануне ее отъезда в Сибирь к мужу, декабристу С. Г. Волконскому, приговоренному к 20 годам каторги. Этот ее поступок был подвигом самоотверженности, верности и мужества, который высоко оценили уже современники. Пушкин, полный восхищения, даже преклонения перед этой юной женщиной, посвятил ей свою новую поэму «Полтава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».</a:t>
            </a:r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5229200"/>
            <a:ext cx="8496944" cy="1421928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 мнению некоторых исследователей, с именем Марии Раевской-Волконской связаны циклы лирических стихотворений, написанных поэтом на юге, и два поэтических шедевра более позднего времени: «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Не пой, красавица, при мне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 (1828) и «</a:t>
            </a:r>
            <a:r>
              <a:rPr lang="ru-RU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На холмах Грузии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 (1829).</a:t>
            </a:r>
            <a:endParaRPr lang="ru-RU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ile:18306889 Avdotya Golicuyna.jpg"/>
          <p:cNvPicPr>
            <a:picLocks noChangeAspect="1" noChangeArrowheads="1"/>
          </p:cNvPicPr>
          <p:nvPr/>
        </p:nvPicPr>
        <p:blipFill>
          <a:blip r:embed="rId3" cstate="print"/>
          <a:srcRect l="11650" r="1215"/>
          <a:stretch>
            <a:fillRect/>
          </a:stretch>
        </p:blipFill>
        <p:spPr bwMode="auto">
          <a:xfrm>
            <a:off x="5436096" y="620688"/>
            <a:ext cx="3477256" cy="489654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395536" y="476672"/>
            <a:ext cx="4572000" cy="473610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Голицына 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Евдокия Ивановна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(1780-1850), княгиня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одна из красивейших женщин своего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времени,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хозяйка петербургского салона,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постоянным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посетителем которого в 1817—1820 годах был Пушкин. Современники называли ее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Princesse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Nocturne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(княгиня Ночная) — ее гости собирались поздно вечером у горящего камина. Ей посвящены стихотворения Пушкина «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Краев чужих неопытный любитель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 (1817) и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«Кн.Голицыной, посылая ей оду «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Вольность»»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(1817).</a:t>
            </a:r>
          </a:p>
        </p:txBody>
      </p:sp>
      <p:pic>
        <p:nvPicPr>
          <p:cNvPr id="6" name="Рисунок 5" descr="cfc2d2f336a07640db0d267799169629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99592" y="5229200"/>
            <a:ext cx="3600400" cy="1419225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www.krugosvet.ru/images/1009877_9877_3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764704"/>
            <a:ext cx="3240360" cy="432048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4067944" y="692696"/>
            <a:ext cx="4752528" cy="5056128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КОЛОСОВА (КАРАТЫГИНА</a:t>
            </a:r>
            <a:r>
              <a:rPr lang="ru-RU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</a:t>
            </a:r>
            <a:r>
              <a:rPr lang="ru-RU" b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АЛЕКСАНДРА МИХАЙЛОВНА 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(1802–1880), русская актриса. Дочь известной балерины Колосовой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А.С. Пушкин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статье  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</a:t>
            </a:r>
            <a:r>
              <a:rPr lang="ru-RU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Мои </a:t>
            </a:r>
            <a:r>
              <a:rPr lang="ru-RU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замечания об русском </a:t>
            </a:r>
            <a:r>
              <a:rPr lang="ru-RU" i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театре»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(1820) критически отозвался о Колосовой, отмечая недостаток естественности в ее игре. Он написал также 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эпиграмму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ru-RU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«На Колосову» 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исполнение ею роли </a:t>
            </a:r>
            <a:r>
              <a:rPr lang="ru-RU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Эсфири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в пьесе Расина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которая послужила причиной ссоры между поэтом и 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актрисой.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Правда, чуть позже величайший поэт загладил свою вину перед «волшебницей прекрасной» в послании </a:t>
            </a:r>
            <a:r>
              <a:rPr lang="ru-RU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 </a:t>
            </a:r>
            <a:r>
              <a:rPr lang="ru-RU" i="1" dirty="0" err="1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Катенину</a:t>
            </a:r>
            <a:r>
              <a:rPr lang="ru-RU" i="1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</a:t>
            </a:r>
            <a:r>
              <a:rPr lang="ru-RU" dirty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(1821</a:t>
            </a:r>
            <a:r>
              <a:rPr lang="ru-RU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).</a:t>
            </a:r>
            <a:endParaRPr lang="ru-RU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Рисунок 7" descr="0_1e537_592ad206_orig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16596547">
            <a:off x="1511476" y="4481807"/>
            <a:ext cx="1619250" cy="28194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File:Catherine Semenova.jpg"/>
          <p:cNvPicPr>
            <a:picLocks noChangeAspect="1" noChangeArrowheads="1"/>
          </p:cNvPicPr>
          <p:nvPr/>
        </p:nvPicPr>
        <p:blipFill>
          <a:blip r:embed="rId3" cstate="print"/>
          <a:srcRect l="5795"/>
          <a:stretch>
            <a:fillRect/>
          </a:stretch>
        </p:blipFill>
        <p:spPr bwMode="auto">
          <a:xfrm>
            <a:off x="5436096" y="692696"/>
            <a:ext cx="3384053" cy="482453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51520" y="332656"/>
            <a:ext cx="4824536" cy="6407908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pPr indent="457200" algn="just" fontAlgn="base">
              <a:lnSpc>
                <a:spcPct val="120000"/>
              </a:lnSpc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Семенова Екатерина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Семеновна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1786-1849). Дочь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крепостной крестьянки. Ведущая трагическая актриса петербургской сцены. Дебютировала в 1803 и покинула сцену в 1826 году. 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был горячим поклонником Семеновой. Ее игре он посвятил восторженные строки в статье 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«Мои замечания об русском театре»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(1820): «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Говоря об русской трагедии, говоришь о Семеновой и, может быть, только об ней. Одаренная талантом, красотою, чувством живым и верным, она образовалась сама собою… Игра всегда свободная, всегда ясная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…» И в первой главе «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Евгения Онегина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»:</a:t>
            </a:r>
          </a:p>
          <a:p>
            <a:pPr algn="ctr" fontAlgn="base">
              <a:lnSpc>
                <a:spcPct val="120000"/>
              </a:lnSpc>
            </a:pP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Там Озеров </a:t>
            </a:r>
            <a:r>
              <a:rPr lang="ru-RU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невольны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 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дани</a:t>
            </a: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/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Народных слез, рукоплесканий</a:t>
            </a:r>
            <a:b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</a:br>
            <a:r>
              <a:rPr 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С младой Семеновой делил.</a:t>
            </a:r>
          </a:p>
          <a:p>
            <a:pPr indent="457200" algn="just" fontAlgn="base">
              <a:lnSpc>
                <a:spcPct val="120000"/>
              </a:lnSpc>
            </a:pPr>
            <a:endParaRPr lang="ru-RU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i043.radikal.ru/1109/81/3cd475d8bc77.jpg"/>
          <p:cNvPicPr>
            <a:picLocks noChangeAspect="1" noChangeArrowheads="1"/>
          </p:cNvPicPr>
          <p:nvPr/>
        </p:nvPicPr>
        <p:blipFill>
          <a:blip r:embed="rId3" cstate="print"/>
          <a:srcRect l="3599" t="2899" r="2411" b="4348"/>
          <a:stretch>
            <a:fillRect/>
          </a:stretch>
        </p:blipFill>
        <p:spPr bwMode="auto">
          <a:xfrm>
            <a:off x="5364088" y="908720"/>
            <a:ext cx="3528392" cy="460851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Прямоугольник 2"/>
          <p:cNvSpPr/>
          <p:nvPr/>
        </p:nvSpPr>
        <p:spPr>
          <a:xfrm>
            <a:off x="251520" y="188640"/>
            <a:ext cx="4860032" cy="6407908"/>
          </a:xfrm>
          <a:prstGeom prst="rect">
            <a:avLst/>
          </a:prstGeom>
          <a:solidFill>
            <a:schemeClr val="bg1">
              <a:alpha val="83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Графиня </a:t>
            </a:r>
            <a:r>
              <a:rPr lang="ru-RU" b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Елена Михайловна 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Завадовская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урожденная </a:t>
            </a:r>
            <a:r>
              <a:rPr lang="ru-RU" b="1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Влодек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(1807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-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1874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 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дочь генерал-адъютанта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М. Ф. 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Влодека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 жена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обер-прокурора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Сената В. П. 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Завадовского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Графиня </a:t>
            </a:r>
            <a:r>
              <a:rPr lang="ru-RU" dirty="0" err="1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Завадовская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была одной из самых блистательных великосветских красавиц пушкинского времени, об исключительной красоте её не переставали твердить воспоминания и письма 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той эпохи. 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Современники писали о её уме, образованности и литературных интересах. А. С. Пушкин и М. Ю. Лермонтов часто бывали в её доме. «Красавица Клеопатра Невы» — так называл её Пушкин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 С. Пушкин посвятили </a:t>
            </a:r>
            <a:r>
              <a:rPr lang="ru-RU" dirty="0" err="1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Завадовской</a:t>
            </a:r>
            <a:r>
              <a:rPr lang="ru-RU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стихотворение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«</a:t>
            </a:r>
            <a:r>
              <a:rPr lang="ru-RU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Красавица</a:t>
            </a:r>
            <a:r>
              <a:rPr lang="ru-RU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», а также несколько строф в поэме </a:t>
            </a:r>
            <a:r>
              <a:rPr lang="ru-RU" i="1" dirty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«Евгений Онегин</a:t>
            </a:r>
            <a:r>
              <a:rPr lang="ru-RU" i="1" dirty="0" smtClean="0"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».</a:t>
            </a:r>
            <a:endParaRPr lang="ru-RU" i="1" dirty="0"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4" name="Picture 4" descr="http://www.nearyou.ru/sokolov/roset.jpg"/>
          <p:cNvPicPr>
            <a:picLocks noChangeAspect="1" noChangeArrowheads="1"/>
          </p:cNvPicPr>
          <p:nvPr/>
        </p:nvPicPr>
        <p:blipFill>
          <a:blip r:embed="rId3" cstate="print"/>
          <a:srcRect l="5040" t="10000" r="5501" b="6256"/>
          <a:stretch>
            <a:fillRect/>
          </a:stretch>
        </p:blipFill>
        <p:spPr bwMode="auto">
          <a:xfrm flipH="1">
            <a:off x="179511" y="1052736"/>
            <a:ext cx="3266453" cy="4176464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4" name="Прямоугольник 3"/>
          <p:cNvSpPr/>
          <p:nvPr/>
        </p:nvSpPr>
        <p:spPr>
          <a:xfrm>
            <a:off x="3707904" y="283893"/>
            <a:ext cx="5256584" cy="6044925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Александра Осиповна </a:t>
            </a:r>
            <a:r>
              <a:rPr lang="ru-RU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Смирнова-Россет</a:t>
            </a:r>
            <a:r>
              <a:rPr lang="ru-RU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(1809-1882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 -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фрейлина двора, знакомая,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друг, собеседник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А. С. Пушкина, В. А. Жуковского, Н. 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В. Гоголя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, М. Ю. Лермонтова. Оставила интересные воспоминания о жизни русского общества первой половины XIX века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Пушкин познакомился с Александрой Осиповной в 1828 году. Сближение было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не простым. Дружеские 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отношения между Александрой Осиповной и Пушкиным завязались летом 1831 года, когда поэт с женой жили в царском Селе. Александр Сергеевич читал </a:t>
            </a:r>
            <a:r>
              <a:rPr lang="ru-RU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Россет</a:t>
            </a:r>
            <a:r>
              <a:rPr lang="ru-R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новые произведения, дорожа ее мнением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Ей посвящены стихи 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&lt;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Из записки к А. О. </a:t>
            </a:r>
            <a:r>
              <a:rPr lang="ru-RU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Россет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&gt; (1831), «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В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альбом А. О. 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Смирновой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 (1832), «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Полюбуйтесь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же вы, дети</a:t>
            </a:r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…» </a:t>
            </a:r>
            <a:r>
              <a:rPr lang="ru-R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(1799—1837</a:t>
            </a:r>
            <a:r>
              <a:rPr lang="ru-RU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). 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mbria" pitchFamily="18" charset="0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File:Портрет Калипсо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052736"/>
            <a:ext cx="3409950" cy="4076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467544" y="1412776"/>
            <a:ext cx="4572000" cy="2613023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Калипсо </a:t>
            </a: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Полихрони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 </a:t>
            </a:r>
            <a:r>
              <a:rPr lang="ru-RU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1803—18..) — гречанка, бежавшая в 1821 г. вместе с матерью из Константинополя в Кишинев, где с ней познакомился А. С. Пушкин. К ней обращено его стихотворение «</a:t>
            </a:r>
            <a:r>
              <a:rPr lang="ru-RU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Гречанке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» и рисунок «Портрет Калипсо» (1821 г.).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221088"/>
            <a:ext cx="4572000" cy="1863715"/>
          </a:xfrm>
          <a:prstGeom prst="rect">
            <a:avLst/>
          </a:prstGeom>
          <a:solidFill>
            <a:schemeClr val="bg1">
              <a:alpha val="77000"/>
            </a:schemeClr>
          </a:solidFill>
        </p:spPr>
        <p:txBody>
          <a:bodyPr>
            <a:spAutoFit/>
          </a:bodyPr>
          <a:lstStyle/>
          <a:p>
            <a:pPr indent="457200" algn="just">
              <a:lnSpc>
                <a:spcPct val="130000"/>
              </a:lnSpc>
            </a:pPr>
            <a:r>
              <a:rPr lang="ru-RU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Пульхерия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 Егоровна Варфоломей 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(1802—1863) — по мужу </a:t>
            </a:r>
            <a:r>
              <a:rPr lang="ru-RU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Мано</a:t>
            </a:r>
            <a:r>
              <a:rPr lang="ru-RU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; дочь влиятельного молдаванина, славилась своей красотой, Пушкин увлекался ею во время своего пребывания в Кишиневе.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07704" y="332656"/>
            <a:ext cx="4752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Кишиневские красавицы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" name="Рисунок 5" descr="47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0152" y="4572000"/>
            <a:ext cx="2371725" cy="2286000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stihi.ru/pics/2009/11/13/36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1520" y="1124744"/>
            <a:ext cx="3312368" cy="3306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4"/>
          <p:cNvSpPr/>
          <p:nvPr/>
        </p:nvSpPr>
        <p:spPr>
          <a:xfrm>
            <a:off x="3707904" y="332656"/>
            <a:ext cx="5184576" cy="4745915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А.С.Пушкин был поистине новатором в русской любовной лирике. Его строки – грациозные, нежные, величественные – до сих пор бередят умы и сердца многих людей во всем мире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.</a:t>
            </a:r>
          </a:p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Любовная лирика поэта, как отмечают многие критики и читатели, пронизана музыкальностью. Многие произведения звучат как романсы, как симфонии, напоминающие бетховенские произведения с активным ярким торжественным финалом. Сегодня часть их них положена на музыку: «Я вас любил», «Я помню чудное мгновенье», «Не пой, красавица, при мне» и многие другие.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5157192"/>
            <a:ext cx="8496944" cy="1421928"/>
          </a:xfrm>
          <a:prstGeom prst="rect">
            <a:avLst/>
          </a:prstGeom>
          <a:solidFill>
            <a:schemeClr val="bg1">
              <a:alpha val="65000"/>
            </a:schemeClr>
          </a:solidFill>
        </p:spPr>
        <p:txBody>
          <a:bodyPr wrap="square">
            <a:spAutoFit/>
          </a:bodyPr>
          <a:lstStyle/>
          <a:p>
            <a:pPr indent="457200" algn="just">
              <a:lnSpc>
                <a:spcPct val="120000"/>
              </a:lnSpc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itchFamily="18" charset="0"/>
              </a:rPr>
              <a:t>А.С.Пушкин верил в любовь как в огромную силу, движущую жизнью и оставил в наследство целую россыпь поэтических бриллиантов – произведений, которые неоднократно, из поколения в поколения перечитываются все новыми и новыми читателями.</a:t>
            </a: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692696"/>
            <a:ext cx="6480720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tang" pitchFamily="18" charset="-127"/>
                <a:ea typeface="Batang" pitchFamily="18" charset="-127"/>
              </a:rPr>
              <a:t>Использованные источники:</a:t>
            </a:r>
            <a:endParaRPr lang="ru-RU" sz="3200" b="1" dirty="0">
              <a:solidFill>
                <a:srgbClr val="C000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tang" pitchFamily="18" charset="-127"/>
              <a:ea typeface="Batang" pitchFamily="18" charset="-127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1394" y="2276872"/>
            <a:ext cx="4384342" cy="169706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http://ru.wikipedia.org</a:t>
            </a:r>
            <a:endParaRPr lang="ru-RU" sz="2400" dirty="0" smtClean="0"/>
          </a:p>
          <a:p>
            <a:pPr indent="4572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http://www.hrono.ru</a:t>
            </a:r>
            <a:endParaRPr lang="ru-RU" sz="2400" dirty="0" smtClean="0"/>
          </a:p>
          <a:p>
            <a:pPr indent="457200"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en-US" sz="2400" dirty="0" smtClean="0"/>
              <a:t>http://peressa2009.narod2.ru</a:t>
            </a:r>
            <a:endParaRPr lang="ru-RU" sz="2400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5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35896" y="2780928"/>
            <a:ext cx="1847850" cy="29146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43608" y="2132856"/>
            <a:ext cx="7272808" cy="76944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ru-RU" sz="5400" b="1" dirty="0" smtClean="0">
                <a:solidFill>
                  <a:srgbClr val="002060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50" endPos="85000" dir="5400000" sy="-100000" algn="bl" rotWithShape="0"/>
                </a:effectLst>
                <a:latin typeface="Batang" pitchFamily="18" charset="-127"/>
                <a:ea typeface="Batang" pitchFamily="18" charset="-127"/>
              </a:rPr>
              <a:t>Спасибо за внимание!</a:t>
            </a:r>
            <a:endParaRPr lang="ru-RU" sz="5400" b="1" dirty="0">
              <a:solidFill>
                <a:srgbClr val="002060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50" endPos="85000" dir="5400000" sy="-100000" algn="bl" rotWithShape="0"/>
              </a:effectLst>
              <a:latin typeface="Batang" pitchFamily="18" charset="-127"/>
              <a:ea typeface="Batang" pitchFamily="18" charset="-127"/>
            </a:endParaRPr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301</TotalTime>
  <Words>1111</Words>
  <Application>Microsoft Office PowerPoint</Application>
  <PresentationFormat>Экран (4:3)</PresentationFormat>
  <Paragraphs>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Адресаты любовной лирики  А.С. Пушкина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Адресаты любовной лирики  А.С. Пушкина</dc:title>
  <dc:creator>Лиана</dc:creator>
  <cp:lastModifiedBy>Лиана</cp:lastModifiedBy>
  <cp:revision>30</cp:revision>
  <dcterms:created xsi:type="dcterms:W3CDTF">2012-11-15T12:19:45Z</dcterms:created>
  <dcterms:modified xsi:type="dcterms:W3CDTF">2012-11-15T17:20:55Z</dcterms:modified>
</cp:coreProperties>
</file>