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56" r:id="rId2"/>
    <p:sldId id="257" r:id="rId3"/>
    <p:sldId id="258" r:id="rId4"/>
    <p:sldId id="259" r:id="rId5"/>
    <p:sldId id="292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6" r:id="rId20"/>
    <p:sldId id="277" r:id="rId21"/>
    <p:sldId id="278" r:id="rId22"/>
    <p:sldId id="279" r:id="rId23"/>
    <p:sldId id="280" r:id="rId24"/>
    <p:sldId id="282" r:id="rId25"/>
    <p:sldId id="281" r:id="rId26"/>
    <p:sldId id="283" r:id="rId27"/>
    <p:sldId id="284" r:id="rId28"/>
    <p:sldId id="296" r:id="rId29"/>
    <p:sldId id="285" r:id="rId30"/>
    <p:sldId id="286" r:id="rId31"/>
    <p:sldId id="288" r:id="rId32"/>
    <p:sldId id="289" r:id="rId33"/>
    <p:sldId id="297" r:id="rId34"/>
    <p:sldId id="287" r:id="rId35"/>
    <p:sldId id="290" r:id="rId36"/>
    <p:sldId id="293" r:id="rId37"/>
    <p:sldId id="294" r:id="rId38"/>
    <p:sldId id="295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11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AC0F8BC1-3411-4B17-AA3F-A7CD8EBBFCA2}" type="datetimeFigureOut">
              <a:rPr lang="ru-RU" smtClean="0"/>
              <a:pPr/>
              <a:t>29.05.2018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9F9A6351-E4C9-4E65-87FC-33362039E8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AC0F8BC1-3411-4B17-AA3F-A7CD8EBBFCA2}" type="datetimeFigureOut">
              <a:rPr lang="ru-RU" smtClean="0"/>
              <a:pPr/>
              <a:t>29.05.2018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A6351-E4C9-4E65-87FC-33362039E8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AC0F8BC1-3411-4B17-AA3F-A7CD8EBBFCA2}" type="datetimeFigureOut">
              <a:rPr lang="ru-RU" smtClean="0"/>
              <a:pPr/>
              <a:t>29.05.2018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9F9A6351-E4C9-4E65-87FC-33362039E8F7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AC0F8BC1-3411-4B17-AA3F-A7CD8EBBFCA2}" type="datetimeFigureOut">
              <a:rPr lang="ru-RU" smtClean="0"/>
              <a:pPr/>
              <a:t>29.05.2018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9F9A6351-E4C9-4E65-87FC-33362039E8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AC0F8BC1-3411-4B17-AA3F-A7CD8EBBFCA2}" type="datetimeFigureOut">
              <a:rPr lang="ru-RU" smtClean="0"/>
              <a:pPr/>
              <a:t>29.05.2018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9F9A6351-E4C9-4E65-87FC-33362039E8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F8BC1-3411-4B17-AA3F-A7CD8EBBFCA2}" type="datetimeFigureOut">
              <a:rPr lang="ru-RU" smtClean="0"/>
              <a:pPr/>
              <a:t>29.05.2018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A6351-E4C9-4E65-87FC-33362039E8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AC0F8BC1-3411-4B17-AA3F-A7CD8EBBFCA2}" type="datetimeFigureOut">
              <a:rPr lang="ru-RU" smtClean="0"/>
              <a:pPr/>
              <a:t>29.05.2018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9F9A6351-E4C9-4E65-87FC-33362039E8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AC0F8BC1-3411-4B17-AA3F-A7CD8EBBFCA2}" type="datetimeFigureOut">
              <a:rPr lang="ru-RU" smtClean="0"/>
              <a:pPr/>
              <a:t>29.05.2018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9F9A6351-E4C9-4E65-87FC-33362039E8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AC0F8BC1-3411-4B17-AA3F-A7CD8EBBFCA2}" type="datetimeFigureOut">
              <a:rPr lang="ru-RU" smtClean="0"/>
              <a:pPr/>
              <a:t>29.05.2018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9F9A6351-E4C9-4E65-87FC-33362039E8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F8BC1-3411-4B17-AA3F-A7CD8EBBFCA2}" type="datetimeFigureOut">
              <a:rPr lang="ru-RU" smtClean="0"/>
              <a:pPr/>
              <a:t>29.05.2018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A6351-E4C9-4E65-87FC-33362039E8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F8BC1-3411-4B17-AA3F-A7CD8EBBFCA2}" type="datetimeFigureOut">
              <a:rPr lang="ru-RU" smtClean="0"/>
              <a:pPr/>
              <a:t>29.05.2018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A6351-E4C9-4E65-87FC-33362039E8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AC0F8BC1-3411-4B17-AA3F-A7CD8EBBFCA2}" type="datetimeFigureOut">
              <a:rPr lang="ru-RU" smtClean="0"/>
              <a:pPr/>
              <a:t>29.05.2018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9F9A6351-E4C9-4E65-87FC-33362039E8F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400" b="1" dirty="0"/>
              <a:t>Министерство образования и науки Республики Казахстан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>ГККП «</a:t>
            </a:r>
            <a:r>
              <a:rPr lang="ru-RU" sz="1400" dirty="0" smtClean="0"/>
              <a:t>Высший колледж, </a:t>
            </a:r>
            <a:r>
              <a:rPr lang="ru-RU" sz="1400" dirty="0"/>
              <a:t>город Кокшетау»</a:t>
            </a:r>
            <a:br>
              <a:rPr lang="ru-RU" sz="1400" dirty="0"/>
            </a:br>
            <a:r>
              <a:rPr lang="ru-RU" sz="1400" dirty="0"/>
              <a:t>при </a:t>
            </a:r>
            <a:r>
              <a:rPr lang="ru-RU" sz="1400" dirty="0" smtClean="0"/>
              <a:t>управлении образования  </a:t>
            </a:r>
            <a:r>
              <a:rPr lang="ru-RU" sz="1400" dirty="0" err="1"/>
              <a:t>Акмолинской</a:t>
            </a:r>
            <a:r>
              <a:rPr lang="ru-RU" sz="1400" dirty="0"/>
              <a:t> области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90551" y="2967335"/>
            <a:ext cx="736291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endParaRPr lang="ru-RU" sz="5400" b="1" cap="all" spc="0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r>
              <a:rPr lang="ru-RU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ПРЕЗЕНТАЦИЯ УРОКА</a:t>
            </a:r>
            <a:endParaRPr lang="ru-RU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spd="med" advTm="3838">
    <p:wedg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разное фото\Я\DSC01996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0" y="2825750"/>
            <a:ext cx="5256213" cy="4032250"/>
          </a:xfrm>
          <a:prstGeom prst="rect">
            <a:avLst/>
          </a:prstGeom>
          <a:noFill/>
        </p:spPr>
      </p:pic>
      <p:sp>
        <p:nvSpPr>
          <p:cNvPr id="7" name="Заголовок 6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7239000" cy="2997200"/>
          </a:xfrm>
        </p:spPr>
        <p:txBody>
          <a:bodyPr>
            <a:noAutofit/>
          </a:bodyPr>
          <a:lstStyle/>
          <a:p>
            <a:r>
              <a:rPr lang="ru-RU" sz="2800" dirty="0" err="1" smtClean="0"/>
              <a:t>Раджабова</a:t>
            </a:r>
            <a:r>
              <a:rPr lang="ru-RU" sz="2800" dirty="0" smtClean="0"/>
              <a:t> Надежда Владимировна – преподаватель физической культуры</a:t>
            </a:r>
            <a:br>
              <a:rPr lang="ru-RU" sz="2800" dirty="0" smtClean="0"/>
            </a:br>
            <a:r>
              <a:rPr lang="ru-RU" sz="2800" dirty="0" smtClean="0"/>
              <a:t>образование высшее,</a:t>
            </a:r>
            <a:br>
              <a:rPr lang="ru-RU" sz="2800" dirty="0" smtClean="0"/>
            </a:br>
            <a:r>
              <a:rPr lang="ru-RU" sz="2800" dirty="0" smtClean="0"/>
              <a:t> высшая категория, </a:t>
            </a:r>
            <a:br>
              <a:rPr lang="ru-RU" sz="2800" dirty="0" smtClean="0"/>
            </a:br>
            <a:r>
              <a:rPr lang="ru-RU" sz="2800" dirty="0" smtClean="0"/>
              <a:t>педагогический стаж 27 года</a:t>
            </a:r>
            <a:endParaRPr lang="ru-RU" sz="2800" dirty="0"/>
          </a:p>
        </p:txBody>
      </p:sp>
    </p:spTree>
  </p:cSld>
  <p:clrMapOvr>
    <a:masterClrMapping/>
  </p:clrMapOvr>
  <p:transition advTm="2121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Урок физической культуры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1404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2000" b="1" dirty="0" smtClean="0">
                <a:solidFill>
                  <a:srgbClr val="001400"/>
                </a:solidFill>
              </a:rPr>
              <a:t>Тема урока</a:t>
            </a:r>
            <a:r>
              <a:rPr lang="ru-RU" sz="2000" dirty="0" smtClean="0">
                <a:solidFill>
                  <a:srgbClr val="001400"/>
                </a:solidFill>
              </a:rPr>
              <a:t>: Баскетбол. Броски в кольцо в движении. Совершенствование упражнения «Ведение – 2 шага -  бросок в кольцо»</a:t>
            </a:r>
          </a:p>
          <a:p>
            <a:pPr>
              <a:buNone/>
            </a:pPr>
            <a:endParaRPr lang="ru-RU" sz="2000" dirty="0" smtClean="0">
              <a:solidFill>
                <a:srgbClr val="001400"/>
              </a:solidFill>
            </a:endParaRPr>
          </a:p>
          <a:p>
            <a:pPr lvl="0">
              <a:buNone/>
            </a:pPr>
            <a:r>
              <a:rPr lang="ru-RU" sz="2000" b="1" dirty="0" smtClean="0">
                <a:solidFill>
                  <a:srgbClr val="001400"/>
                </a:solidFill>
              </a:rPr>
              <a:t>Цели и задачи урока</a:t>
            </a:r>
            <a:r>
              <a:rPr lang="ru-RU" sz="2000" dirty="0" smtClean="0">
                <a:solidFill>
                  <a:srgbClr val="001400"/>
                </a:solidFill>
              </a:rPr>
              <a:t>: </a:t>
            </a:r>
          </a:p>
          <a:p>
            <a:r>
              <a:rPr lang="ru-RU" sz="2000" b="1" i="1" dirty="0" smtClean="0">
                <a:solidFill>
                  <a:srgbClr val="001400"/>
                </a:solidFill>
              </a:rPr>
              <a:t>Обучающая</a:t>
            </a:r>
            <a:r>
              <a:rPr lang="ru-RU" sz="2000" dirty="0" smtClean="0">
                <a:solidFill>
                  <a:srgbClr val="001400"/>
                </a:solidFill>
              </a:rPr>
              <a:t>: </a:t>
            </a:r>
            <a:r>
              <a:rPr lang="kk-KZ" sz="2000" u="sng" dirty="0" smtClean="0">
                <a:solidFill>
                  <a:srgbClr val="001400"/>
                </a:solidFill>
              </a:rPr>
              <a:t>Перемещение. Ведение мяча. Броски в кольцо. Передачи мяча различными способами. </a:t>
            </a:r>
          </a:p>
          <a:p>
            <a:pPr>
              <a:buNone/>
            </a:pPr>
            <a:r>
              <a:rPr lang="kk-KZ" sz="2000" u="sng" dirty="0" smtClean="0">
                <a:solidFill>
                  <a:srgbClr val="001400"/>
                </a:solidFill>
              </a:rPr>
              <a:t>     Содействовать выполнению правил при выполнении игровых упражнений.</a:t>
            </a:r>
            <a:endParaRPr lang="ru-RU" sz="2000" i="1" dirty="0" smtClean="0">
              <a:solidFill>
                <a:srgbClr val="001400"/>
              </a:solidFill>
            </a:endParaRPr>
          </a:p>
          <a:p>
            <a:r>
              <a:rPr lang="ru-RU" sz="2000" b="1" i="1" dirty="0" smtClean="0">
                <a:solidFill>
                  <a:srgbClr val="001400"/>
                </a:solidFill>
              </a:rPr>
              <a:t>Развивающая</a:t>
            </a:r>
            <a:r>
              <a:rPr lang="ru-RU" sz="2000" i="1" dirty="0" smtClean="0">
                <a:solidFill>
                  <a:srgbClr val="001400"/>
                </a:solidFill>
              </a:rPr>
              <a:t>: </a:t>
            </a:r>
            <a:r>
              <a:rPr lang="ru-RU" sz="2000" u="sng" dirty="0" smtClean="0">
                <a:solidFill>
                  <a:srgbClr val="001400"/>
                </a:solidFill>
              </a:rPr>
              <a:t>развитие координации движения, ловкости, скоростных качеств,</a:t>
            </a:r>
            <a:endParaRPr lang="ru-RU" sz="2000" dirty="0" smtClean="0">
              <a:solidFill>
                <a:srgbClr val="001400"/>
              </a:solidFill>
            </a:endParaRPr>
          </a:p>
          <a:p>
            <a:r>
              <a:rPr lang="ru-RU" sz="2000" i="1" dirty="0" smtClean="0">
                <a:solidFill>
                  <a:srgbClr val="001400"/>
                </a:solidFill>
              </a:rPr>
              <a:t>Воспитывающая:</a:t>
            </a:r>
            <a:r>
              <a:rPr lang="ru-RU" sz="2000" u="sng" dirty="0" smtClean="0">
                <a:solidFill>
                  <a:srgbClr val="001400"/>
                </a:solidFill>
              </a:rPr>
              <a:t> реальная самооценка личности, чувство товарищества, основ техники безопасности при работе с мячом</a:t>
            </a:r>
            <a:endParaRPr lang="ru-RU" sz="2000" dirty="0" smtClean="0">
              <a:solidFill>
                <a:srgbClr val="001400"/>
              </a:solidFill>
            </a:endParaRPr>
          </a:p>
          <a:p>
            <a:pPr lvl="0">
              <a:buNone/>
            </a:pPr>
            <a:endParaRPr lang="ru-RU" sz="2000" i="1" dirty="0" smtClean="0">
              <a:solidFill>
                <a:srgbClr val="001400"/>
              </a:solidFill>
            </a:endParaRPr>
          </a:p>
          <a:p>
            <a:pPr lvl="0">
              <a:buNone/>
            </a:pPr>
            <a:endParaRPr lang="ru-RU" sz="2000" i="1" dirty="0" smtClean="0">
              <a:solidFill>
                <a:srgbClr val="001400"/>
              </a:solidFill>
            </a:endParaRPr>
          </a:p>
          <a:p>
            <a:pPr lvl="0">
              <a:buNone/>
            </a:pPr>
            <a:r>
              <a:rPr lang="ru-RU" sz="2000" b="1" i="1" dirty="0" smtClean="0">
                <a:solidFill>
                  <a:srgbClr val="001400"/>
                </a:solidFill>
              </a:rPr>
              <a:t>Оборудование и инвентарь</a:t>
            </a:r>
            <a:r>
              <a:rPr lang="ru-RU" sz="2000" i="1" dirty="0" smtClean="0">
                <a:solidFill>
                  <a:srgbClr val="001400"/>
                </a:solidFill>
              </a:rPr>
              <a:t>: </a:t>
            </a:r>
            <a:r>
              <a:rPr lang="ru-RU" sz="2000" u="sng" dirty="0" smtClean="0">
                <a:solidFill>
                  <a:srgbClr val="001400"/>
                </a:solidFill>
              </a:rPr>
              <a:t> мячи баскетбольные,  скакалки, теннисные шарики, свисток, секундомер.</a:t>
            </a:r>
            <a:r>
              <a:rPr lang="ru-RU" sz="2000" u="sng" dirty="0" smtClean="0"/>
              <a:t>.</a:t>
            </a:r>
            <a:endParaRPr lang="ru-RU" sz="2000" dirty="0" smtClean="0"/>
          </a:p>
          <a:p>
            <a:pPr>
              <a:buNone/>
            </a:pPr>
            <a:endParaRPr lang="ru-RU" sz="1600" dirty="0">
              <a:solidFill>
                <a:srgbClr val="001400"/>
              </a:solidFill>
            </a:endParaRPr>
          </a:p>
        </p:txBody>
      </p:sp>
    </p:spTree>
  </p:cSld>
  <p:clrMapOvr>
    <a:masterClrMapping/>
  </p:clrMapOvr>
  <p:transition advTm="2262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Содержимое 16"/>
          <p:cNvSpPr>
            <a:spLocks noGrp="1"/>
          </p:cNvSpPr>
          <p:nvPr>
            <p:ph idx="4294967295"/>
          </p:nvPr>
        </p:nvSpPr>
        <p:spPr>
          <a:xfrm>
            <a:off x="683568" y="3428999"/>
            <a:ext cx="7546032" cy="302577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b="1" dirty="0" smtClean="0">
                <a:solidFill>
                  <a:srgbClr val="001400"/>
                </a:solidFill>
              </a:rPr>
              <a:t>Место проведения</a:t>
            </a:r>
            <a:r>
              <a:rPr lang="ru-RU" sz="1800" dirty="0" smtClean="0">
                <a:solidFill>
                  <a:srgbClr val="001400"/>
                </a:solidFill>
              </a:rPr>
              <a:t>: спортивный зал (9*18)</a:t>
            </a:r>
          </a:p>
          <a:p>
            <a:pPr>
              <a:buNone/>
            </a:pPr>
            <a:endParaRPr lang="ru-RU" sz="1800" dirty="0" smtClean="0">
              <a:solidFill>
                <a:srgbClr val="001400"/>
              </a:solidFill>
            </a:endParaRPr>
          </a:p>
          <a:p>
            <a:pPr>
              <a:buNone/>
            </a:pPr>
            <a:r>
              <a:rPr lang="ru-RU" sz="1800" b="1" dirty="0" smtClean="0">
                <a:solidFill>
                  <a:srgbClr val="001400"/>
                </a:solidFill>
              </a:rPr>
              <a:t>Тип урока</a:t>
            </a:r>
            <a:r>
              <a:rPr lang="ru-RU" sz="1800" dirty="0" smtClean="0">
                <a:solidFill>
                  <a:srgbClr val="001400"/>
                </a:solidFill>
              </a:rPr>
              <a:t>: комбинированный </a:t>
            </a:r>
          </a:p>
          <a:p>
            <a:pPr>
              <a:buNone/>
            </a:pPr>
            <a:endParaRPr lang="ru-RU" sz="1800" dirty="0" smtClean="0">
              <a:solidFill>
                <a:srgbClr val="001400"/>
              </a:solidFill>
            </a:endParaRPr>
          </a:p>
          <a:p>
            <a:pPr>
              <a:buNone/>
            </a:pPr>
            <a:r>
              <a:rPr lang="ru-RU" sz="1800" b="1" dirty="0" smtClean="0">
                <a:solidFill>
                  <a:srgbClr val="001400"/>
                </a:solidFill>
              </a:rPr>
              <a:t>Метод проведения</a:t>
            </a:r>
            <a:r>
              <a:rPr lang="ru-RU" sz="1800" dirty="0" smtClean="0">
                <a:solidFill>
                  <a:srgbClr val="001400"/>
                </a:solidFill>
              </a:rPr>
              <a:t>: индивидуальный, поточный, соревновательный метод</a:t>
            </a:r>
            <a:endParaRPr lang="ru-RU" sz="1800" dirty="0">
              <a:solidFill>
                <a:srgbClr val="001400"/>
              </a:solidFill>
            </a:endParaRPr>
          </a:p>
        </p:txBody>
      </p:sp>
      <p:pic>
        <p:nvPicPr>
          <p:cNvPr id="3076" name="Picture 4" descr="https://encrypted-tbn3.gstatic.com/images?q=tbn:ANd9GcQZ7CfmJ_vFplSHtTWpoCmaOX_GR3K0mLkWSjbL30u_6BZvm9M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88640"/>
            <a:ext cx="2952328" cy="3096344"/>
          </a:xfrm>
          <a:prstGeom prst="rect">
            <a:avLst/>
          </a:prstGeom>
          <a:noFill/>
        </p:spPr>
      </p:pic>
    </p:spTree>
  </p:cSld>
  <p:clrMapOvr>
    <a:masterClrMapping/>
  </p:clrMapOvr>
  <p:transition advTm="2761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7494"/>
            <a:ext cx="8435280" cy="208138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i="1" dirty="0" smtClean="0"/>
              <a:t>Соревновательный метод позволяет:</a:t>
            </a:r>
            <a:br>
              <a:rPr lang="ru-RU" sz="2000" i="1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- стимулировать максимальное проявление двигательных способностей и выявлять уровень их развития;</a:t>
            </a:r>
            <a:br>
              <a:rPr lang="ru-RU" sz="2000" dirty="0" smtClean="0"/>
            </a:br>
            <a:r>
              <a:rPr lang="ru-RU" sz="2000" dirty="0" smtClean="0"/>
              <a:t>- выявлять и оценивать качество владения двигательными действиями;</a:t>
            </a:r>
            <a:br>
              <a:rPr lang="ru-RU" sz="2000" dirty="0" smtClean="0"/>
            </a:br>
            <a:r>
              <a:rPr lang="ru-RU" sz="2000" dirty="0" smtClean="0"/>
              <a:t>- обеспечивать максимальную физическую нагрузку;</a:t>
            </a:r>
            <a:br>
              <a:rPr lang="ru-RU" sz="2000" dirty="0" smtClean="0"/>
            </a:br>
            <a:r>
              <a:rPr lang="ru-RU" sz="2000" dirty="0" smtClean="0"/>
              <a:t>содействовать воспитанию волевых качеств.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780928"/>
            <a:ext cx="8229600" cy="36738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dirty="0" smtClean="0">
                <a:solidFill>
                  <a:srgbClr val="001400"/>
                </a:solidFill>
              </a:rPr>
              <a:t>Для  этого все занимающиеся делятся на 3 команды. Каждая команда имеет свой цвет одежды. За каждое упражнение выполняемое на уроке команда оценивается следующим образом : </a:t>
            </a:r>
          </a:p>
          <a:p>
            <a:r>
              <a:rPr lang="ru-RU" sz="1800" dirty="0" smtClean="0">
                <a:solidFill>
                  <a:srgbClr val="001400"/>
                </a:solidFill>
              </a:rPr>
              <a:t>За упражнение выполненное на отлично получает оранжевый шарик;</a:t>
            </a:r>
          </a:p>
          <a:p>
            <a:r>
              <a:rPr lang="ru-RU" sz="1800" dirty="0" smtClean="0">
                <a:solidFill>
                  <a:srgbClr val="001400"/>
                </a:solidFill>
              </a:rPr>
              <a:t>За упражнение выполненное на хорошо получает белый шарик.</a:t>
            </a:r>
            <a:endParaRPr lang="ru-RU" sz="1800" dirty="0">
              <a:solidFill>
                <a:srgbClr val="001400"/>
              </a:solidFill>
            </a:endParaRPr>
          </a:p>
        </p:txBody>
      </p:sp>
      <p:pic>
        <p:nvPicPr>
          <p:cNvPr id="53250" name="Picture 2" descr="http://sportmarket.com.ua/uploaded/pic/catalogs/products/big/1305026171-9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41168"/>
            <a:ext cx="2411760" cy="1916832"/>
          </a:xfrm>
          <a:prstGeom prst="rect">
            <a:avLst/>
          </a:prstGeom>
          <a:noFill/>
        </p:spPr>
      </p:pic>
    </p:spTree>
  </p:cSld>
  <p:clrMapOvr>
    <a:masterClrMapping/>
  </p:clrMapOvr>
  <p:transition advTm="3447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/>
              <a:t>Ход урока</a:t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вводно-подготовительная часть</a:t>
            </a:r>
            <a:r>
              <a:rPr lang="ru-RU" sz="1800" dirty="0" smtClean="0"/>
              <a:t>:</a:t>
            </a:r>
            <a:endParaRPr lang="ru-RU" sz="1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924944"/>
            <a:ext cx="8229600" cy="3529864"/>
          </a:xfrm>
        </p:spPr>
        <p:txBody>
          <a:bodyPr>
            <a:normAutofit/>
          </a:bodyPr>
          <a:lstStyle/>
          <a:p>
            <a:pPr lvl="0"/>
            <a:r>
              <a:rPr lang="ru-RU" sz="2800" u="sng" dirty="0" smtClean="0">
                <a:solidFill>
                  <a:srgbClr val="001400"/>
                </a:solidFill>
              </a:rPr>
              <a:t>Построение, </a:t>
            </a:r>
          </a:p>
          <a:p>
            <a:pPr lvl="0"/>
            <a:r>
              <a:rPr lang="ru-RU" sz="2800" u="sng" dirty="0" smtClean="0">
                <a:solidFill>
                  <a:srgbClr val="001400"/>
                </a:solidFill>
              </a:rPr>
              <a:t> приветствие, </a:t>
            </a:r>
          </a:p>
          <a:p>
            <a:pPr lvl="0"/>
            <a:r>
              <a:rPr lang="ru-RU" sz="2800" u="sng" dirty="0" smtClean="0">
                <a:solidFill>
                  <a:srgbClr val="001400"/>
                </a:solidFill>
              </a:rPr>
              <a:t>проверка присутствующих, </a:t>
            </a:r>
          </a:p>
          <a:p>
            <a:pPr lvl="0"/>
            <a:r>
              <a:rPr lang="ru-RU" sz="2800" u="sng" dirty="0" smtClean="0">
                <a:solidFill>
                  <a:srgbClr val="001400"/>
                </a:solidFill>
              </a:rPr>
              <a:t>сообщение темы и цели занятия;</a:t>
            </a:r>
            <a:endParaRPr lang="ru-RU" sz="1800" u="sng" dirty="0" smtClean="0">
              <a:solidFill>
                <a:srgbClr val="001400"/>
              </a:solidFill>
            </a:endParaRPr>
          </a:p>
          <a:p>
            <a:endParaRPr lang="ru-RU" sz="1800" dirty="0">
              <a:solidFill>
                <a:srgbClr val="001400"/>
              </a:solidFill>
            </a:endParaRPr>
          </a:p>
        </p:txBody>
      </p:sp>
    </p:spTree>
  </p:cSld>
  <p:clrMapOvr>
    <a:masterClrMapping/>
  </p:clrMapOvr>
  <p:transition advTm="2621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695"/>
            <a:ext cx="9143999" cy="5328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2792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584176"/>
          </a:xfrm>
        </p:spPr>
        <p:txBody>
          <a:bodyPr>
            <a:noAutofit/>
          </a:bodyPr>
          <a:lstStyle/>
          <a:p>
            <a:pPr lvl="0" algn="ctr"/>
            <a:r>
              <a:rPr lang="ru-RU" sz="2800" dirty="0" smtClean="0">
                <a:solidFill>
                  <a:srgbClr val="001400"/>
                </a:solidFill>
              </a:rPr>
              <a:t>Напомнить </a:t>
            </a:r>
            <a:br>
              <a:rPr lang="ru-RU" sz="2800" dirty="0" smtClean="0">
                <a:solidFill>
                  <a:srgbClr val="001400"/>
                </a:solidFill>
              </a:rPr>
            </a:br>
            <a:r>
              <a:rPr lang="ru-RU" sz="2800" dirty="0" smtClean="0">
                <a:solidFill>
                  <a:srgbClr val="001400"/>
                </a:solidFill>
              </a:rPr>
              <a:t>правила безопасности при занятиях баскетболом</a:t>
            </a:r>
            <a:br>
              <a:rPr lang="ru-RU" sz="2800" dirty="0" smtClean="0">
                <a:solidFill>
                  <a:srgbClr val="001400"/>
                </a:solidFill>
              </a:rPr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>
                <a:solidFill>
                  <a:srgbClr val="001400"/>
                </a:solidFill>
              </a:rPr>
              <a:t>заниматься в обуви, имеющей жесткое сцепление с поверхностью пола или площадки;</a:t>
            </a:r>
          </a:p>
          <a:p>
            <a:r>
              <a:rPr lang="ru-RU" dirty="0" smtClean="0">
                <a:solidFill>
                  <a:srgbClr val="001400"/>
                </a:solidFill>
              </a:rPr>
              <a:t>начинать игру, делать остановки в игре и заканчивать игру только по команде учителя;</a:t>
            </a:r>
          </a:p>
          <a:p>
            <a:r>
              <a:rPr lang="ru-RU" dirty="0" smtClean="0">
                <a:solidFill>
                  <a:srgbClr val="001400"/>
                </a:solidFill>
              </a:rPr>
              <a:t>избегать падений и столкновений с игроками, ударов по различным частям тела других игроков;</a:t>
            </a:r>
          </a:p>
          <a:p>
            <a:r>
              <a:rPr lang="ru-RU" dirty="0" smtClean="0">
                <a:solidFill>
                  <a:srgbClr val="001400"/>
                </a:solidFill>
              </a:rPr>
              <a:t>уметь пользоваться игровым инвентарем и оборудованием;</a:t>
            </a:r>
          </a:p>
          <a:p>
            <a:r>
              <a:rPr lang="ru-RU" dirty="0" smtClean="0">
                <a:solidFill>
                  <a:srgbClr val="001400"/>
                </a:solidFill>
              </a:rPr>
              <a:t>при получении травмы прервать игру, поставить в известность преподавателя и, при необходимости, обратиться за медицинской помощью.</a:t>
            </a:r>
          </a:p>
          <a:p>
            <a:endParaRPr lang="ru-RU" dirty="0"/>
          </a:p>
        </p:txBody>
      </p:sp>
    </p:spTree>
  </p:cSld>
  <p:clrMapOvr>
    <a:masterClrMapping/>
  </p:clrMapOvr>
  <p:transition advTm="3074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/>
              <a:t>Разновидности ходьбы</a:t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2936"/>
            <a:ext cx="8229600" cy="3601872"/>
          </a:xfrm>
        </p:spPr>
        <p:txBody>
          <a:bodyPr/>
          <a:lstStyle/>
          <a:p>
            <a:r>
              <a:rPr lang="ru-RU" dirty="0" smtClean="0">
                <a:solidFill>
                  <a:srgbClr val="001400"/>
                </a:solidFill>
              </a:rPr>
              <a:t>На носках, руки вверху;</a:t>
            </a:r>
          </a:p>
          <a:p>
            <a:r>
              <a:rPr lang="ru-RU" dirty="0" smtClean="0">
                <a:solidFill>
                  <a:srgbClr val="001400"/>
                </a:solidFill>
              </a:rPr>
              <a:t>На пятках, руки за голову;</a:t>
            </a:r>
          </a:p>
          <a:p>
            <a:r>
              <a:rPr lang="ru-RU" dirty="0" smtClean="0">
                <a:solidFill>
                  <a:srgbClr val="001400"/>
                </a:solidFill>
              </a:rPr>
              <a:t>На внешней стороне стопы;</a:t>
            </a:r>
          </a:p>
          <a:p>
            <a:r>
              <a:rPr lang="ru-RU" dirty="0" smtClean="0">
                <a:solidFill>
                  <a:srgbClr val="001400"/>
                </a:solidFill>
              </a:rPr>
              <a:t>На внутренней стороне стопы;</a:t>
            </a:r>
            <a:endParaRPr lang="ru-RU" dirty="0">
              <a:solidFill>
                <a:srgbClr val="001400"/>
              </a:solidFill>
            </a:endParaRPr>
          </a:p>
        </p:txBody>
      </p:sp>
    </p:spTree>
  </p:cSld>
  <p:clrMapOvr>
    <a:masterClrMapping/>
  </p:clrMapOvr>
  <p:transition advTm="2464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4704"/>
            <a:ext cx="8999537" cy="5660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287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>Разновидности бега</a:t>
            </a:r>
            <a:endParaRPr lang="ru-RU" sz="2800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0" y="1484784"/>
            <a:ext cx="9144000" cy="129614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800" dirty="0" smtClean="0">
                <a:solidFill>
                  <a:srgbClr val="001400"/>
                </a:solidFill>
              </a:rPr>
              <a:t>Правым</a:t>
            </a:r>
            <a:r>
              <a:rPr lang="ru-RU" sz="2800" dirty="0" smtClean="0"/>
              <a:t> </a:t>
            </a:r>
            <a:r>
              <a:rPr lang="ru-RU" sz="2800" dirty="0" smtClean="0">
                <a:solidFill>
                  <a:srgbClr val="001400"/>
                </a:solidFill>
              </a:rPr>
              <a:t>боком приставным шагом, круговые движения рук вперед;</a:t>
            </a:r>
          </a:p>
          <a:p>
            <a:endParaRPr lang="ru-RU" dirty="0" smtClean="0">
              <a:solidFill>
                <a:srgbClr val="001400"/>
              </a:solidFill>
            </a:endParaRPr>
          </a:p>
          <a:p>
            <a:endParaRPr lang="ru-RU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637359"/>
            <a:ext cx="6048672" cy="4220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2356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79512" y="764705"/>
            <a:ext cx="86409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800" dirty="0" smtClean="0">
                <a:solidFill>
                  <a:srgbClr val="001400"/>
                </a:solidFill>
              </a:rPr>
              <a:t> Левым боком приставным шагом, круговые движения рук назад</a:t>
            </a:r>
            <a:endParaRPr lang="ru-RU" sz="2800" dirty="0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2060848"/>
            <a:ext cx="7128792" cy="436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2121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332656"/>
            <a:ext cx="76328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rgbClr val="001400"/>
                </a:solidFill>
              </a:rPr>
              <a:t> </a:t>
            </a:r>
            <a:r>
              <a:rPr lang="ru-RU" sz="2800" dirty="0" smtClean="0">
                <a:solidFill>
                  <a:srgbClr val="001400"/>
                </a:solidFill>
              </a:rPr>
              <a:t>Правым</a:t>
            </a:r>
            <a:r>
              <a:rPr lang="ru-RU" sz="2800" dirty="0" smtClean="0"/>
              <a:t> </a:t>
            </a:r>
            <a:r>
              <a:rPr lang="ru-RU" sz="2800" dirty="0" smtClean="0">
                <a:solidFill>
                  <a:srgbClr val="001400"/>
                </a:solidFill>
              </a:rPr>
              <a:t>боком скрестным  шагом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268760"/>
            <a:ext cx="8026400" cy="451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2075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548680"/>
            <a:ext cx="83529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Ø"/>
            </a:pPr>
            <a:r>
              <a:rPr lang="ru-RU" sz="2800" dirty="0" smtClean="0">
                <a:solidFill>
                  <a:srgbClr val="001400"/>
                </a:solidFill>
              </a:rPr>
              <a:t>Левым</a:t>
            </a:r>
            <a:r>
              <a:rPr lang="ru-RU" sz="2800" dirty="0" smtClean="0"/>
              <a:t> </a:t>
            </a:r>
            <a:r>
              <a:rPr lang="ru-RU" sz="2800" dirty="0" smtClean="0">
                <a:solidFill>
                  <a:srgbClr val="001400"/>
                </a:solidFill>
              </a:rPr>
              <a:t>боком </a:t>
            </a:r>
            <a:r>
              <a:rPr lang="ru-RU" sz="2800" dirty="0" err="1" smtClean="0">
                <a:solidFill>
                  <a:srgbClr val="001400"/>
                </a:solidFill>
              </a:rPr>
              <a:t>скрестным</a:t>
            </a:r>
            <a:r>
              <a:rPr lang="ru-RU" sz="2800" dirty="0" smtClean="0">
                <a:solidFill>
                  <a:srgbClr val="001400"/>
                </a:solidFill>
              </a:rPr>
              <a:t>  шагом</a:t>
            </a:r>
            <a:endParaRPr lang="ru-RU" sz="2800" dirty="0"/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12776"/>
            <a:ext cx="8026400" cy="451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2823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332656"/>
            <a:ext cx="79928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Ø"/>
            </a:pPr>
            <a:r>
              <a:rPr lang="ru-RU" sz="2800" dirty="0" smtClean="0">
                <a:solidFill>
                  <a:srgbClr val="001400"/>
                </a:solidFill>
              </a:rPr>
              <a:t> С высоким подниманием бедра</a:t>
            </a:r>
            <a:endParaRPr lang="ru-RU" sz="2800" dirty="0"/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484784"/>
            <a:ext cx="8026400" cy="451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3136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332656"/>
            <a:ext cx="79208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Ø"/>
            </a:pPr>
            <a:r>
              <a:rPr lang="ru-RU" sz="2800" dirty="0" smtClean="0">
                <a:solidFill>
                  <a:srgbClr val="001400"/>
                </a:solidFill>
              </a:rPr>
              <a:t> С </a:t>
            </a:r>
            <a:r>
              <a:rPr lang="ru-RU" sz="2800" dirty="0" err="1" smtClean="0">
                <a:solidFill>
                  <a:srgbClr val="001400"/>
                </a:solidFill>
              </a:rPr>
              <a:t>захлёстом</a:t>
            </a:r>
            <a:r>
              <a:rPr lang="ru-RU" sz="2800" dirty="0" smtClean="0">
                <a:solidFill>
                  <a:srgbClr val="001400"/>
                </a:solidFill>
              </a:rPr>
              <a:t> голени назад</a:t>
            </a:r>
            <a:endParaRPr lang="ru-RU" sz="2800" dirty="0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84784"/>
            <a:ext cx="8026400" cy="451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2995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332656"/>
            <a:ext cx="78488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Ø"/>
            </a:pPr>
            <a:r>
              <a:rPr lang="ru-RU" sz="2800" dirty="0" smtClean="0">
                <a:solidFill>
                  <a:srgbClr val="001400"/>
                </a:solidFill>
              </a:rPr>
              <a:t> С подскоками</a:t>
            </a:r>
            <a:endParaRPr lang="ru-RU" sz="2800" dirty="0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84784"/>
            <a:ext cx="8026400" cy="451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3042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01266"/>
          </a:xfrm>
        </p:spPr>
        <p:txBody>
          <a:bodyPr>
            <a:normAutofit/>
          </a:bodyPr>
          <a:lstStyle/>
          <a:p>
            <a:pPr algn="ctr"/>
            <a:r>
              <a:rPr lang="ru-RU" sz="2800" dirty="0" err="1" smtClean="0"/>
              <a:t>Общеразвивающие</a:t>
            </a:r>
            <a:r>
              <a:rPr lang="ru-RU" sz="2800" dirty="0" smtClean="0"/>
              <a:t> упражнения </a:t>
            </a:r>
            <a:endParaRPr lang="ru-RU" sz="2800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5949280"/>
            <a:ext cx="8229600" cy="505528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rgbClr val="001400"/>
                </a:solidFill>
              </a:rPr>
              <a:t>Руки на поясе, ноги на ширине плеч – круговые движения головы;</a:t>
            </a:r>
          </a:p>
          <a:p>
            <a:endParaRPr lang="ru-RU" sz="1800" dirty="0">
              <a:solidFill>
                <a:srgbClr val="001400"/>
              </a:solidFill>
            </a:endParaRPr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412776"/>
            <a:ext cx="8026400" cy="451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337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800" dirty="0" smtClean="0">
                <a:solidFill>
                  <a:srgbClr val="001400"/>
                </a:solidFill>
              </a:rPr>
              <a:t>Ноги на ширине плеч, руки с мячом вытянуты вперёд- повороты туловища в правую и левую сторону</a:t>
            </a:r>
            <a:endParaRPr lang="ru-RU" sz="1800" dirty="0">
              <a:solidFill>
                <a:srgbClr val="001400"/>
              </a:solidFill>
            </a:endParaRPr>
          </a:p>
        </p:txBody>
      </p:sp>
      <p:pic>
        <p:nvPicPr>
          <p:cNvPr id="276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1484784"/>
            <a:ext cx="4038600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077072"/>
            <a:ext cx="4032448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2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4077072"/>
            <a:ext cx="4038600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3369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Исходное положение – ноги на ширине плеч, мяч в руках поднят над головой. Наклоны туловища вперед и назад</a:t>
            </a:r>
            <a:endParaRPr lang="ru-RU" sz="1800" dirty="0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412777"/>
            <a:ext cx="4571553" cy="23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75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293096"/>
            <a:ext cx="4038600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76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4293096"/>
            <a:ext cx="4038600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3183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/>
              <a:t>Исходное положение – сидя на полу, мяч перед собой. Поднять мяч над собой, прогнуться.</a:t>
            </a:r>
            <a:endParaRPr lang="ru-RU" sz="1800" dirty="0"/>
          </a:p>
        </p:txBody>
      </p:sp>
      <p:pic>
        <p:nvPicPr>
          <p:cNvPr id="2969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849563"/>
            <a:ext cx="4038600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699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849563"/>
            <a:ext cx="4038600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3728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/>
              <a:t>Подбрасывание и ловля мяча – </a:t>
            </a:r>
            <a:br>
              <a:rPr lang="ru-RU" sz="1800" dirty="0" smtClean="0"/>
            </a:br>
            <a:r>
              <a:rPr lang="ru-RU" sz="1800" dirty="0" smtClean="0"/>
              <a:t>подбросить правой рукой, поймать левой рукой; </a:t>
            </a:r>
            <a:br>
              <a:rPr lang="ru-RU" sz="1800" dirty="0" smtClean="0"/>
            </a:br>
            <a:r>
              <a:rPr lang="ru-RU" sz="1800" dirty="0" smtClean="0"/>
              <a:t>подбросить левой рукой поймать правой рукой; </a:t>
            </a:r>
            <a:br>
              <a:rPr lang="ru-RU" sz="1800" dirty="0" smtClean="0"/>
            </a:br>
            <a:r>
              <a:rPr lang="ru-RU" sz="1800" dirty="0" smtClean="0"/>
              <a:t>подбросить двумя руками поймать одной рукой</a:t>
            </a:r>
            <a:endParaRPr lang="ru-RU" sz="1800" dirty="0"/>
          </a:p>
        </p:txBody>
      </p:sp>
      <p:pic>
        <p:nvPicPr>
          <p:cNvPr id="3072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849563"/>
            <a:ext cx="4038600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3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849563"/>
            <a:ext cx="4038600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3447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800" dirty="0" smtClean="0"/>
              <a:t>Прыжки через скакалку</a:t>
            </a:r>
            <a:endParaRPr lang="ru-RU" sz="1800" dirty="0"/>
          </a:p>
        </p:txBody>
      </p:sp>
      <p:pic>
        <p:nvPicPr>
          <p:cNvPr id="3174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849563"/>
            <a:ext cx="4038600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4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849563"/>
            <a:ext cx="4038600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3526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/>
              <a:t>Приседания; </a:t>
            </a:r>
            <a:br>
              <a:rPr lang="ru-RU" sz="1800" dirty="0" smtClean="0"/>
            </a:br>
            <a:r>
              <a:rPr lang="ru-RU" sz="1800" dirty="0" smtClean="0"/>
              <a:t>                                                                            Перекаты </a:t>
            </a:r>
            <a:endParaRPr lang="ru-RU" sz="1800" dirty="0"/>
          </a:p>
        </p:txBody>
      </p:sp>
      <p:pic>
        <p:nvPicPr>
          <p:cNvPr id="3379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4293096"/>
            <a:ext cx="4038600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795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780928"/>
            <a:ext cx="4038600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1628800"/>
            <a:ext cx="4174927" cy="22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3494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/>
              <a:t>Сгибание и разгибание рук в упоре лёжа на полу;</a:t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Ходьба на руках с партнёром (тележка)</a:t>
            </a:r>
            <a:endParaRPr lang="ru-RU" sz="1800" dirty="0"/>
          </a:p>
        </p:txBody>
      </p:sp>
      <p:pic>
        <p:nvPicPr>
          <p:cNvPr id="3277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849563"/>
            <a:ext cx="4038600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849563"/>
            <a:ext cx="4038600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3432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ic.pics.livejournal.com/borman_b/44782237/192991/192991_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Основная часть урока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770459"/>
          </a:xfrm>
        </p:spPr>
        <p:txBody>
          <a:bodyPr/>
          <a:lstStyle/>
          <a:p>
            <a:r>
              <a:rPr lang="ru-RU" dirty="0" smtClean="0">
                <a:solidFill>
                  <a:schemeClr val="tx1">
                    <a:lumMod val="20000"/>
                    <a:lumOff val="80000"/>
                  </a:schemeClr>
                </a:solidFill>
              </a:rPr>
              <a:t>Работа с мячами</a:t>
            </a:r>
            <a:endParaRPr lang="ru-RU" dirty="0">
              <a:solidFill>
                <a:schemeClr val="tx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844824"/>
            <a:ext cx="4038600" cy="1224136"/>
          </a:xfrm>
        </p:spPr>
        <p:txBody>
          <a:bodyPr/>
          <a:lstStyle/>
          <a:p>
            <a:r>
              <a:rPr lang="ru-RU" dirty="0" smtClean="0">
                <a:solidFill>
                  <a:schemeClr val="tx1">
                    <a:lumMod val="20000"/>
                    <a:lumOff val="80000"/>
                  </a:schemeClr>
                </a:solidFill>
              </a:rPr>
              <a:t>Перестроение в две колонны</a:t>
            </a:r>
            <a:endParaRPr lang="ru-RU" dirty="0">
              <a:solidFill>
                <a:schemeClr val="tx1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advTm="3604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Ведение мяча</a:t>
            </a:r>
            <a:endParaRPr lang="ru-RU" dirty="0"/>
          </a:p>
        </p:txBody>
      </p:sp>
      <p:pic>
        <p:nvPicPr>
          <p:cNvPr id="4301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2849563"/>
            <a:ext cx="4038600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3012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2849563"/>
            <a:ext cx="4038600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3619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ПЕРЕДАЧИ В ПАРАХ В ДВИЖЕНИИ ПО ЗАЛУ</a:t>
            </a:r>
            <a:endParaRPr lang="ru-RU" sz="2800" dirty="0"/>
          </a:p>
        </p:txBody>
      </p:sp>
      <p:pic>
        <p:nvPicPr>
          <p:cNvPr id="552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59090" y="1911513"/>
            <a:ext cx="8025819" cy="4514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3479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224136"/>
          </a:xfrm>
        </p:spPr>
        <p:txBody>
          <a:bodyPr>
            <a:normAutofit/>
          </a:bodyPr>
          <a:lstStyle/>
          <a:p>
            <a:pPr algn="just"/>
            <a:r>
              <a:rPr lang="ru-RU" sz="2800" dirty="0" smtClean="0"/>
              <a:t>Ведение -2 шага - бросок в кольцо </a:t>
            </a:r>
            <a:br>
              <a:rPr lang="ru-RU" sz="2800" dirty="0" smtClean="0"/>
            </a:br>
            <a:r>
              <a:rPr lang="ru-RU" sz="1800" dirty="0" smtClean="0"/>
              <a:t>  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1800" dirty="0" smtClean="0">
                <a:solidFill>
                  <a:srgbClr val="001400"/>
                </a:solidFill>
              </a:rPr>
              <a:t>Игрок  стоящий в колонне  с мячом  выполняет упражнение «ведение-2 шага - бросок в кольцо»</a:t>
            </a:r>
          </a:p>
          <a:p>
            <a:pPr>
              <a:buNone/>
            </a:pPr>
            <a:r>
              <a:rPr lang="ru-RU" sz="1800" dirty="0" smtClean="0">
                <a:solidFill>
                  <a:srgbClr val="001400"/>
                </a:solidFill>
              </a:rPr>
              <a:t>С противоположной колонны игрок сопровождает игрока с мячом. После выполнения упражнения первым игроком «снимает» мяч и уходит в колонну где стоят игроки с мячами. А тот что выполнил упражнение переходит в колонну где игроки стоят без мяча.</a:t>
            </a:r>
            <a:endParaRPr lang="ru-RU" sz="1800" dirty="0">
              <a:solidFill>
                <a:srgbClr val="001400"/>
              </a:solidFill>
            </a:endParaRPr>
          </a:p>
        </p:txBody>
      </p:sp>
      <p:pic>
        <p:nvPicPr>
          <p:cNvPr id="4403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2849563"/>
            <a:ext cx="4038600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3682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/>
              <a:t>Ведение -2 шага бросок в кольцо </a:t>
            </a:r>
            <a:br>
              <a:rPr lang="ru-RU" sz="2800" dirty="0" smtClean="0"/>
            </a:br>
            <a:r>
              <a:rPr lang="ru-RU" sz="2800" dirty="0" smtClean="0"/>
              <a:t>(справа и слева)</a:t>
            </a:r>
            <a:endParaRPr lang="ru-RU" sz="2800" dirty="0"/>
          </a:p>
        </p:txBody>
      </p:sp>
      <p:pic>
        <p:nvPicPr>
          <p:cNvPr id="4505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849563"/>
            <a:ext cx="4038600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5059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849563"/>
            <a:ext cx="4038600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3494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>
                <a:solidFill>
                  <a:srgbClr val="001400"/>
                </a:solidFill>
              </a:rPr>
              <a:t>Для усложнения упражнения добавляется передача.</a:t>
            </a:r>
          </a:p>
          <a:p>
            <a:pPr>
              <a:buNone/>
            </a:pPr>
            <a:r>
              <a:rPr lang="ru-RU" dirty="0" smtClean="0">
                <a:solidFill>
                  <a:srgbClr val="001400"/>
                </a:solidFill>
              </a:rPr>
              <a:t>Это упражнение называется «стеночка».</a:t>
            </a:r>
          </a:p>
          <a:p>
            <a:pPr>
              <a:buNone/>
            </a:pPr>
            <a:r>
              <a:rPr lang="ru-RU" dirty="0" smtClean="0">
                <a:solidFill>
                  <a:srgbClr val="001400"/>
                </a:solidFill>
              </a:rPr>
              <a:t>Перед ведением игрок сначала выполняет передачу, выбегает вперед к кольцу, получает передачу обратно и выполняет «ведение-2 шага –бросок в кольцо.</a:t>
            </a:r>
            <a:endParaRPr lang="ru-RU" dirty="0">
              <a:solidFill>
                <a:srgbClr val="001400"/>
              </a:solidFill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/>
              <a:t>Ведение -2 шага - бросок в кольцо </a:t>
            </a:r>
            <a:br>
              <a:rPr lang="ru-RU" sz="2800" dirty="0" smtClean="0"/>
            </a:br>
            <a:r>
              <a:rPr lang="ru-RU" sz="2800" dirty="0" smtClean="0"/>
              <a:t>  + передача</a:t>
            </a:r>
            <a:endParaRPr lang="ru-RU" sz="2800" dirty="0"/>
          </a:p>
        </p:txBody>
      </p:sp>
      <p:pic>
        <p:nvPicPr>
          <p:cNvPr id="4608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2849563"/>
            <a:ext cx="4038600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3541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2081386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>Ведение -2 шага - бросок в кольцо </a:t>
            </a:r>
            <a:br>
              <a:rPr lang="ru-RU" sz="2800" dirty="0" smtClean="0"/>
            </a:br>
            <a:r>
              <a:rPr lang="ru-RU" sz="2800" dirty="0" smtClean="0"/>
              <a:t>  + передача</a:t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1400" dirty="0" smtClean="0"/>
              <a:t>(также выполняется с права и с лева)</a:t>
            </a:r>
            <a:endParaRPr lang="ru-RU" sz="2800" dirty="0"/>
          </a:p>
        </p:txBody>
      </p:sp>
      <p:pic>
        <p:nvPicPr>
          <p:cNvPr id="47107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849563"/>
            <a:ext cx="4038599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109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849563"/>
            <a:ext cx="4038599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3276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/>
              <a:t>ВЕДЕНИЕ МЯЧА – ПОВОРОТ – 2 ШАГА БРОСОК В КОЛЬЦО</a:t>
            </a:r>
            <a:endParaRPr lang="ru-RU" sz="2800" dirty="0"/>
          </a:p>
        </p:txBody>
      </p:sp>
      <p:pic>
        <p:nvPicPr>
          <p:cNvPr id="5632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849563"/>
            <a:ext cx="4038600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6323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849563"/>
            <a:ext cx="4038600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3261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/>
              <a:t>Штрафные броски</a:t>
            </a:r>
            <a:br>
              <a:rPr lang="ru-RU" sz="2800" dirty="0" smtClean="0"/>
            </a:br>
            <a:endParaRPr lang="ru-RU" sz="2800" dirty="0"/>
          </a:p>
        </p:txBody>
      </p:sp>
      <p:pic>
        <p:nvPicPr>
          <p:cNvPr id="4813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340768"/>
            <a:ext cx="4038600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813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340768"/>
            <a:ext cx="4038600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813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4149080"/>
            <a:ext cx="4355529" cy="2492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3011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Учебная игра</a:t>
            </a:r>
            <a:endParaRPr lang="ru-RU" dirty="0"/>
          </a:p>
        </p:txBody>
      </p:sp>
      <p:pic>
        <p:nvPicPr>
          <p:cNvPr id="49155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849563"/>
            <a:ext cx="4038599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56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849563"/>
            <a:ext cx="4038600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415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/>
              <a:t>Учебная игра</a:t>
            </a:r>
            <a:endParaRPr lang="ru-RU" sz="2800" dirty="0"/>
          </a:p>
        </p:txBody>
      </p:sp>
      <p:pic>
        <p:nvPicPr>
          <p:cNvPr id="51203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849563"/>
            <a:ext cx="4038600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04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849563"/>
            <a:ext cx="4038600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3697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/>
              <a:t>Заключительная часть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1400"/>
                </a:solidFill>
              </a:rPr>
              <a:t>Построение;</a:t>
            </a:r>
          </a:p>
          <a:p>
            <a:r>
              <a:rPr lang="ru-RU" dirty="0" smtClean="0">
                <a:solidFill>
                  <a:srgbClr val="001400"/>
                </a:solidFill>
              </a:rPr>
              <a:t>Подведение итогов занятия;</a:t>
            </a:r>
          </a:p>
          <a:p>
            <a:r>
              <a:rPr lang="ru-RU" dirty="0" smtClean="0">
                <a:solidFill>
                  <a:srgbClr val="001400"/>
                </a:solidFill>
              </a:rPr>
              <a:t>Выставление оценок;</a:t>
            </a:r>
          </a:p>
          <a:p>
            <a:r>
              <a:rPr lang="ru-RU" dirty="0" smtClean="0">
                <a:solidFill>
                  <a:srgbClr val="001400"/>
                </a:solidFill>
              </a:rPr>
              <a:t>Организованный уход</a:t>
            </a:r>
            <a:endParaRPr lang="ru-RU" dirty="0">
              <a:solidFill>
                <a:srgbClr val="001400"/>
              </a:solidFill>
            </a:endParaRPr>
          </a:p>
        </p:txBody>
      </p:sp>
      <p:pic>
        <p:nvPicPr>
          <p:cNvPr id="522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2849563"/>
            <a:ext cx="4038600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3588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images.onccc.com/i002/20130614/68/big_bc2dad283979a31df362b1ba916658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76672"/>
            <a:ext cx="7620000" cy="5686425"/>
          </a:xfrm>
          <a:prstGeom prst="rect">
            <a:avLst/>
          </a:prstGeom>
          <a:noFill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</p:spTree>
  </p:cSld>
  <p:clrMapOvr>
    <a:masterClrMapping/>
  </p:clrMapOvr>
  <p:transition advTm="3354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Другая 3">
      <a:dk1>
        <a:srgbClr val="00CC00"/>
      </a:dk1>
      <a:lt1>
        <a:srgbClr val="47FF47"/>
      </a:lt1>
      <a:dk2>
        <a:srgbClr val="84FF84"/>
      </a:dk2>
      <a:lt2>
        <a:srgbClr val="2B71FF"/>
      </a:lt2>
      <a:accent1>
        <a:srgbClr val="FF2AD7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277</TotalTime>
  <Words>608</Words>
  <Application>Microsoft Office PowerPoint</Application>
  <PresentationFormat>Экран (4:3)</PresentationFormat>
  <Paragraphs>81</Paragraphs>
  <Slides>38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Яркая</vt:lpstr>
      <vt:lpstr>Министерство образования и науки Республики Казахстан ГККП «Высший колледж, город Кокшетау» при управлении образования  Акмолинской области</vt:lpstr>
      <vt:lpstr>Раджабова Надежда Владимировна – преподаватель физической культуры образование высшее,  высшая категория,  педагогический стаж 27 года</vt:lpstr>
      <vt:lpstr>Урок физической культуры</vt:lpstr>
      <vt:lpstr>Презентация PowerPoint</vt:lpstr>
      <vt:lpstr>Соревновательный метод позволяет:  - стимулировать максимальное проявление двигательных способностей и выявлять уровень их развития; - выявлять и оценивать качество владения двигательными действиями; - обеспечивать максимальную физическую нагрузку; содействовать воспитанию волевых качеств. </vt:lpstr>
      <vt:lpstr>Ход урока  вводно-подготовительная часть:</vt:lpstr>
      <vt:lpstr>Презентация PowerPoint</vt:lpstr>
      <vt:lpstr>Напомнить  правила безопасности при занятиях баскетболом </vt:lpstr>
      <vt:lpstr>Разновидности ходьбы </vt:lpstr>
      <vt:lpstr>Презентация PowerPoint</vt:lpstr>
      <vt:lpstr>Разновидности бега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Общеразвивающие упражнения </vt:lpstr>
      <vt:lpstr>Ноги на ширине плеч, руки с мячом вытянуты вперёд- повороты туловища в правую и левую сторону</vt:lpstr>
      <vt:lpstr>Исходное положение – ноги на ширине плеч, мяч в руках поднят над головой. Наклоны туловища вперед и назад</vt:lpstr>
      <vt:lpstr>Исходное положение – сидя на полу, мяч перед собой. Поднять мяч над собой, прогнуться.</vt:lpstr>
      <vt:lpstr>Подбрасывание и ловля мяча –  подбросить правой рукой, поймать левой рукой;  подбросить левой рукой поймать правой рукой;  подбросить двумя руками поймать одной рукой</vt:lpstr>
      <vt:lpstr>Прыжки через скакалку</vt:lpstr>
      <vt:lpstr>Приседания;                                                                              Перекаты </vt:lpstr>
      <vt:lpstr>Сгибание и разгибание рук в упоре лёжа на полу;  Ходьба на руках с партнёром (тележка)</vt:lpstr>
      <vt:lpstr>Основная часть урока</vt:lpstr>
      <vt:lpstr>Ведение мяча</vt:lpstr>
      <vt:lpstr>ПЕРЕДАЧИ В ПАРАХ В ДВИЖЕНИИ ПО ЗАЛУ</vt:lpstr>
      <vt:lpstr>Ведение -2 шага - бросок в кольцо    </vt:lpstr>
      <vt:lpstr>Ведение -2 шага бросок в кольцо  (справа и слева)</vt:lpstr>
      <vt:lpstr>Ведение -2 шага - бросок в кольцо    + передача</vt:lpstr>
      <vt:lpstr>Ведение -2 шага - бросок в кольцо    + передача  (также выполняется с права и с лева)</vt:lpstr>
      <vt:lpstr>ВЕДЕНИЕ МЯЧА – ПОВОРОТ – 2 ШАГА БРОСОК В КОЛЬЦО</vt:lpstr>
      <vt:lpstr>Штрафные броски </vt:lpstr>
      <vt:lpstr>Учебная игра</vt:lpstr>
      <vt:lpstr>Учебная игра</vt:lpstr>
      <vt:lpstr>Заключительная часть</vt:lpstr>
      <vt:lpstr>СПАСИБО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Министерство образования и науки Республики Казахстан ГККП «Высшая техническая школа, город Кокшетау» при акимате Акмолинской области</dc:title>
  <dc:creator>Пк</dc:creator>
  <cp:lastModifiedBy>77</cp:lastModifiedBy>
  <cp:revision>31</cp:revision>
  <dcterms:created xsi:type="dcterms:W3CDTF">2014-09-27T12:00:39Z</dcterms:created>
  <dcterms:modified xsi:type="dcterms:W3CDTF">2018-05-29T16:35:31Z</dcterms:modified>
</cp:coreProperties>
</file>