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454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rgbClr val="454545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4414" y="1600200"/>
            <a:ext cx="328138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1535113"/>
            <a:ext cx="31400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357290" y="2174875"/>
            <a:ext cx="31400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000240"/>
            <a:ext cx="236537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3214686"/>
            <a:ext cx="2393975" cy="29114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B5D6F-AEEB-46B6-B931-09A45E1D96D4}" type="datetimeFigureOut">
              <a:rPr lang="ru-RU" smtClean="0"/>
              <a:pPr/>
              <a:t>28.08.2012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5852" y="1600200"/>
            <a:ext cx="740094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AF2B5D6F-AEEB-46B6-B931-09A45E1D96D4}" type="datetimeFigureOut">
              <a:rPr lang="ru-RU" smtClean="0"/>
              <a:pPr/>
              <a:t>28.08.2012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E8114A49-9AAE-4BCD-A998-EADD92D9F9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60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357166"/>
            <a:ext cx="6743720" cy="3286148"/>
          </a:xfrm>
        </p:spPr>
        <p:txBody>
          <a:bodyPr>
            <a:normAutofit/>
          </a:bodyPr>
          <a:lstStyle/>
          <a:p>
            <a:r>
              <a:rPr lang="ru-RU" sz="4900" dirty="0" smtClean="0"/>
              <a:t>Язык и речь. Признаки культурной речи.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3643314"/>
            <a:ext cx="6357982" cy="171451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Picture 6" descr="C:\Documents and Settings\1\Рабочий стол\портреты лингвистов\images 3333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4643446"/>
            <a:ext cx="13811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71480"/>
            <a:ext cx="5843606" cy="5857916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dirty="0" smtClean="0">
                <a:solidFill>
                  <a:srgbClr val="FF0000"/>
                </a:solidFill>
              </a:rPr>
              <a:t>Язык</a:t>
            </a:r>
            <a:r>
              <a:rPr lang="ru-RU" dirty="0" smtClean="0">
                <a:solidFill>
                  <a:srgbClr val="7030A0"/>
                </a:solidFill>
              </a:rPr>
              <a:t> – система фонетических, лексических и грамматических средств. Являющихся орудием выражения мыслей, чувств, волеизлияний, служащая важнейшим средством общения людей </a:t>
            </a:r>
          </a:p>
          <a:p>
            <a:pPr algn="l"/>
            <a:r>
              <a:rPr lang="ru-RU" i="1" dirty="0" smtClean="0">
                <a:solidFill>
                  <a:srgbClr val="FF0000"/>
                </a:solidFill>
              </a:rPr>
              <a:t>(Д. Ю. Розенталь,                      М. А. Теленкова. Справочник по русскому языку. Словарь лингвистических терминов)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Documents and Settings\1\Рабочий стол\Картинки\9785488016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214290"/>
            <a:ext cx="1371600" cy="2185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71480"/>
            <a:ext cx="6400800" cy="5857916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Речь</a:t>
            </a:r>
            <a:r>
              <a:rPr lang="ru-RU" dirty="0" smtClean="0">
                <a:solidFill>
                  <a:srgbClr val="7030A0"/>
                </a:solidFill>
              </a:rPr>
              <a:t> – деятельность человека, использующего язык в целях общения, выражения эмоций, оформления мыслей, познания окружающего мира, для планирования своих действий и пр.. Речь есть реализация языка, который обнаруживает себя только в речи.                  </a:t>
            </a:r>
            <a:r>
              <a:rPr lang="ru-RU" i="1" dirty="0" smtClean="0">
                <a:solidFill>
                  <a:srgbClr val="FF0000"/>
                </a:solidFill>
              </a:rPr>
              <a:t>(М. Р. Львов Словарь-справочник по преподаванию методики русского языка)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Documents and Settings\1\Рабочий стол\Картинки\1312024964_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4714884"/>
            <a:ext cx="1390645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642918"/>
            <a:ext cx="7343804" cy="564360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Культура речи </a:t>
            </a:r>
            <a:r>
              <a:rPr lang="ru-RU" sz="2400" dirty="0" smtClean="0">
                <a:solidFill>
                  <a:srgbClr val="7030A0"/>
                </a:solidFill>
              </a:rPr>
              <a:t>– выбор и организация языковых средств, которые позволяют обеспечить наибольший эффект в достижении поставленных коммуникативных задач.</a:t>
            </a: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             Основные аспекты культуры речи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657336" y="3557582"/>
            <a:ext cx="985838" cy="442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35" y="4429132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коммуникативность</a:t>
            </a:r>
            <a:endParaRPr lang="ru-RU" dirty="0">
              <a:solidFill>
                <a:srgbClr val="7030A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4071934" y="3843334"/>
            <a:ext cx="985838" cy="142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14744" y="4357694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нормативность</a:t>
            </a:r>
            <a:endParaRPr lang="ru-RU" dirty="0">
              <a:solidFill>
                <a:srgbClr val="7030A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rot="16200000" flipH="1">
            <a:off x="6179355" y="3393281"/>
            <a:ext cx="1000132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00760" y="4357694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этичность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9218" name="Picture 2" descr="E:\Новый рабочий стол\Картинки для презентаций\Рисунок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4929198"/>
            <a:ext cx="2286016" cy="16525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20002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Типы норм литературного языка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85992"/>
            <a:ext cx="6400800" cy="4357718"/>
          </a:xfrm>
        </p:spPr>
        <p:txBody>
          <a:bodyPr>
            <a:normAutofit fontScale="77500" lnSpcReduction="20000"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Орфоэпические </a:t>
            </a:r>
            <a:r>
              <a:rPr lang="ru-RU" sz="2000" dirty="0" smtClean="0">
                <a:solidFill>
                  <a:srgbClr val="7030A0"/>
                </a:solidFill>
              </a:rPr>
              <a:t>– это правила произношения отдельных звуков, сочетаний звуков, грамматических форм и в широком смысле нормы ударения.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Словообразовательные</a:t>
            </a:r>
            <a:r>
              <a:rPr lang="ru-RU" sz="2000" dirty="0" smtClean="0">
                <a:solidFill>
                  <a:srgbClr val="7030A0"/>
                </a:solidFill>
              </a:rPr>
              <a:t> – определяют правила образования слов в русском языке.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Лексические</a:t>
            </a:r>
            <a:r>
              <a:rPr lang="ru-RU" sz="2000" dirty="0" smtClean="0">
                <a:solidFill>
                  <a:srgbClr val="7030A0"/>
                </a:solidFill>
              </a:rPr>
              <a:t> – отражают правильность употребления слов.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Грамматические  нормы: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морфологическая норма </a:t>
            </a:r>
            <a:r>
              <a:rPr lang="ru-RU" sz="2000" b="1" dirty="0" smtClean="0">
                <a:solidFill>
                  <a:srgbClr val="7030A0"/>
                </a:solidFill>
              </a:rPr>
              <a:t>– </a:t>
            </a:r>
            <a:r>
              <a:rPr lang="ru-RU" sz="2000" dirty="0" smtClean="0">
                <a:solidFill>
                  <a:srgbClr val="7030A0"/>
                </a:solidFill>
              </a:rPr>
              <a:t>это правильное образование грамматических форм, правильный выбор варианта</a:t>
            </a:r>
            <a:r>
              <a:rPr lang="ru-RU" sz="2000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синтаксическая норм</a:t>
            </a:r>
            <a:r>
              <a:rPr lang="ru-RU" sz="2000" b="1" dirty="0" smtClean="0">
                <a:solidFill>
                  <a:srgbClr val="7030A0"/>
                </a:solidFill>
              </a:rPr>
              <a:t>а</a:t>
            </a:r>
            <a:r>
              <a:rPr lang="ru-RU" sz="2000" dirty="0" smtClean="0">
                <a:solidFill>
                  <a:srgbClr val="7030A0"/>
                </a:solidFill>
              </a:rPr>
              <a:t>– это правильное согласование слов в словосочетании и предложении, правила управления, а также правила построения простых и сложных предложений.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Стилистические </a:t>
            </a:r>
            <a:r>
              <a:rPr lang="ru-RU" sz="2000" dirty="0" smtClean="0">
                <a:solidFill>
                  <a:srgbClr val="7030A0"/>
                </a:solidFill>
              </a:rPr>
              <a:t> - это нормы, закрепляющие за функциональными стилями речи языковые средства. </a:t>
            </a:r>
          </a:p>
          <a:p>
            <a:endParaRPr lang="ru-RU" sz="2000" b="1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10244" name="Picture 4" descr="E:\Новый рабочий стол\Картинки для презентаций\Рисунок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5357826"/>
            <a:ext cx="1376363" cy="115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3286148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Норма – явление историческое! Она складывается в процессе развития языка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143380"/>
            <a:ext cx="6400800" cy="235745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Литературные нормы пушкинской эпохи: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зас</a:t>
            </a:r>
            <a:r>
              <a:rPr lang="ru-RU" b="1" dirty="0" smtClean="0">
                <a:solidFill>
                  <a:srgbClr val="7030A0"/>
                </a:solidFill>
              </a:rPr>
              <a:t>у</a:t>
            </a:r>
            <a:r>
              <a:rPr lang="ru-RU" dirty="0" smtClean="0">
                <a:solidFill>
                  <a:srgbClr val="7030A0"/>
                </a:solidFill>
              </a:rPr>
              <a:t>ха, муз</a:t>
            </a:r>
            <a:r>
              <a:rPr lang="ru-RU" b="1" dirty="0" smtClean="0">
                <a:solidFill>
                  <a:srgbClr val="7030A0"/>
                </a:solidFill>
              </a:rPr>
              <a:t>ы</a:t>
            </a:r>
            <a:r>
              <a:rPr lang="ru-RU" dirty="0" smtClean="0">
                <a:solidFill>
                  <a:srgbClr val="7030A0"/>
                </a:solidFill>
              </a:rPr>
              <a:t>ка, </a:t>
            </a:r>
            <a:r>
              <a:rPr lang="ru-RU" dirty="0" err="1" smtClean="0">
                <a:solidFill>
                  <a:srgbClr val="7030A0"/>
                </a:solidFill>
              </a:rPr>
              <a:t>дальн</a:t>
            </a:r>
            <a:r>
              <a:rPr lang="ru-RU" b="1" dirty="0" err="1" smtClean="0">
                <a:solidFill>
                  <a:srgbClr val="7030A0"/>
                </a:solidFill>
              </a:rPr>
              <a:t>ый</a:t>
            </a:r>
            <a:r>
              <a:rPr lang="ru-RU" dirty="0" smtClean="0">
                <a:solidFill>
                  <a:srgbClr val="7030A0"/>
                </a:solidFill>
              </a:rPr>
              <a:t>, турк</a:t>
            </a:r>
            <a:r>
              <a:rPr lang="ru-RU" b="1" dirty="0" smtClean="0">
                <a:solidFill>
                  <a:srgbClr val="7030A0"/>
                </a:solidFill>
              </a:rPr>
              <a:t>а</a:t>
            </a:r>
            <a:r>
              <a:rPr lang="ru-RU" dirty="0" smtClean="0">
                <a:solidFill>
                  <a:srgbClr val="7030A0"/>
                </a:solidFill>
              </a:rPr>
              <a:t> (национальность),вих</a:t>
            </a:r>
            <a:r>
              <a:rPr lang="ru-RU" b="1" dirty="0" smtClean="0">
                <a:solidFill>
                  <a:srgbClr val="7030A0"/>
                </a:solidFill>
              </a:rPr>
              <a:t>о</a:t>
            </a:r>
            <a:r>
              <a:rPr lang="ru-RU" dirty="0" smtClean="0">
                <a:solidFill>
                  <a:srgbClr val="7030A0"/>
                </a:solidFill>
              </a:rPr>
              <a:t>рь, </a:t>
            </a:r>
            <a:r>
              <a:rPr lang="ru-RU" dirty="0" err="1" smtClean="0">
                <a:solidFill>
                  <a:srgbClr val="7030A0"/>
                </a:solidFill>
              </a:rPr>
              <a:t>кл</a:t>
            </a:r>
            <a:r>
              <a:rPr lang="ru-RU" b="1" dirty="0" err="1" smtClean="0">
                <a:solidFill>
                  <a:srgbClr val="7030A0"/>
                </a:solidFill>
              </a:rPr>
              <a:t>о</a:t>
            </a:r>
            <a:r>
              <a:rPr lang="ru-RU" dirty="0" err="1" smtClean="0">
                <a:solidFill>
                  <a:srgbClr val="7030A0"/>
                </a:solidFill>
              </a:rPr>
              <a:t>б</a:t>
            </a:r>
            <a:r>
              <a:rPr lang="ru-RU" dirty="0" smtClean="0">
                <a:solidFill>
                  <a:srgbClr val="7030A0"/>
                </a:solidFill>
              </a:rPr>
              <a:t>,   (пара) </a:t>
            </a:r>
            <a:r>
              <a:rPr lang="ru-RU" dirty="0" err="1" smtClean="0">
                <a:solidFill>
                  <a:srgbClr val="7030A0"/>
                </a:solidFill>
              </a:rPr>
              <a:t>сапог</a:t>
            </a:r>
            <a:r>
              <a:rPr lang="ru-RU" b="1" dirty="0" err="1" smtClean="0">
                <a:solidFill>
                  <a:srgbClr val="7030A0"/>
                </a:solidFill>
              </a:rPr>
              <a:t>ов</a:t>
            </a:r>
            <a:r>
              <a:rPr lang="ru-RU" dirty="0" smtClean="0">
                <a:solidFill>
                  <a:srgbClr val="7030A0"/>
                </a:solidFill>
              </a:rPr>
              <a:t>, </a:t>
            </a:r>
            <a:r>
              <a:rPr lang="ru-RU" b="1" dirty="0" smtClean="0">
                <a:solidFill>
                  <a:srgbClr val="7030A0"/>
                </a:solidFill>
              </a:rPr>
              <a:t>сделалась </a:t>
            </a:r>
            <a:r>
              <a:rPr lang="ru-RU" dirty="0" smtClean="0">
                <a:solidFill>
                  <a:srgbClr val="7030A0"/>
                </a:solidFill>
              </a:rPr>
              <a:t>метель, </a:t>
            </a:r>
            <a:r>
              <a:rPr lang="ru-RU" b="1" dirty="0" smtClean="0">
                <a:solidFill>
                  <a:srgbClr val="7030A0"/>
                </a:solidFill>
              </a:rPr>
              <a:t>сделали</a:t>
            </a:r>
            <a:r>
              <a:rPr lang="ru-RU" dirty="0" smtClean="0">
                <a:solidFill>
                  <a:srgbClr val="7030A0"/>
                </a:solidFill>
              </a:rPr>
              <a:t> вопрос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1267" name="Picture 3" descr="E:\Новый рабочий стол\Картинки для презентаций\Рисунок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5357826"/>
            <a:ext cx="1079500" cy="1152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12969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Вопросы для контроля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1928802"/>
            <a:ext cx="7400948" cy="4197361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Что такое язык? Как связаны между собой язык и речь?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Расскажите об основных аспектах культуры речи современного русского литературного языка.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Кратко охарактеризуйте типы норм литературного языка.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122" name="Picture 2" descr="E:\Новый рабочий стол\Картинки для презентаций\706191-e819b7e26eda301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5214950"/>
            <a:ext cx="1824029" cy="142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урок!</a:t>
            </a:r>
            <a:endParaRPr lang="ru-RU" dirty="0"/>
          </a:p>
        </p:txBody>
      </p:sp>
      <p:pic>
        <p:nvPicPr>
          <p:cNvPr id="7170" name="Picture 2" descr="E:\Новый рабочий стол\Картинки для презентаций\1133253-034199ae82e666fb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643050"/>
            <a:ext cx="6286544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оза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эт">
      <a:majorFont>
        <a:latin typeface="ArtScript"/>
        <a:ea typeface=""/>
        <a:cs typeface=""/>
      </a:majorFont>
      <a:minorFont>
        <a:latin typeface="Cansellaris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проза</Template>
  <TotalTime>173</TotalTime>
  <Words>306</Words>
  <Application>Microsoft Office PowerPoint</Application>
  <PresentationFormat>Экран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проза</vt:lpstr>
      <vt:lpstr>Язык и речь. Признаки культурной речи. </vt:lpstr>
      <vt:lpstr>Слайд 2</vt:lpstr>
      <vt:lpstr>Слайд 3</vt:lpstr>
      <vt:lpstr>Слайд 4</vt:lpstr>
      <vt:lpstr>Типы норм литературного языка</vt:lpstr>
      <vt:lpstr>Норма – явление историческое! Она складывается в процессе развития языка</vt:lpstr>
      <vt:lpstr>Вопросы для контроля</vt:lpstr>
      <vt:lpstr>Спасибо за урок!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Admin</cp:lastModifiedBy>
  <cp:revision>25</cp:revision>
  <dcterms:created xsi:type="dcterms:W3CDTF">2011-09-03T13:43:40Z</dcterms:created>
  <dcterms:modified xsi:type="dcterms:W3CDTF">2012-08-28T17:01:04Z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TC300059801049</vt:lpwstr>
  </property>
</Properties>
</file>