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59" r:id="rId3"/>
    <p:sldId id="270" r:id="rId4"/>
    <p:sldId id="261" r:id="rId5"/>
    <p:sldId id="263" r:id="rId6"/>
    <p:sldId id="273" r:id="rId7"/>
    <p:sldId id="264" r:id="rId8"/>
    <p:sldId id="265" r:id="rId9"/>
    <p:sldId id="267" r:id="rId10"/>
    <p:sldId id="268" r:id="rId11"/>
    <p:sldId id="274" r:id="rId12"/>
    <p:sldId id="275" r:id="rId13"/>
    <p:sldId id="266" r:id="rId14"/>
    <p:sldId id="269" r:id="rId15"/>
    <p:sldId id="272" r:id="rId16"/>
    <p:sldId id="262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74" d="100"/>
          <a:sy n="74" d="100"/>
        </p:scale>
        <p:origin x="53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4DB23-D876-42D8-9415-3336F745F8AA}" type="datetimeFigureOut">
              <a:rPr lang="ru-RU" smtClean="0"/>
              <a:t>23.06.2018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F7F7B-75C5-4691-90F7-D0C53737DB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75393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4DB23-D876-42D8-9415-3336F745F8AA}" type="datetimeFigureOut">
              <a:rPr lang="ru-RU" smtClean="0"/>
              <a:t>23.06.2018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F7F7B-75C5-4691-90F7-D0C53737DB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14799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4DB23-D876-42D8-9415-3336F745F8AA}" type="datetimeFigureOut">
              <a:rPr lang="ru-RU" smtClean="0"/>
              <a:t>23.06.2018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F7F7B-75C5-4691-90F7-D0C53737DB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61609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4DB23-D876-42D8-9415-3336F745F8AA}" type="datetimeFigureOut">
              <a:rPr lang="ru-RU" smtClean="0"/>
              <a:t>23.06.2018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F7F7B-75C5-4691-90F7-D0C53737DB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04982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4DB23-D876-42D8-9415-3336F745F8AA}" type="datetimeFigureOut">
              <a:rPr lang="ru-RU" smtClean="0"/>
              <a:t>23.06.2018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F7F7B-75C5-4691-90F7-D0C53737DB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83763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4DB23-D876-42D8-9415-3336F745F8AA}" type="datetimeFigureOut">
              <a:rPr lang="ru-RU" smtClean="0"/>
              <a:t>23.06.2018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F7F7B-75C5-4691-90F7-D0C53737DB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68712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4DB23-D876-42D8-9415-3336F745F8AA}" type="datetimeFigureOut">
              <a:rPr lang="ru-RU" smtClean="0"/>
              <a:t>23.06.2018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F7F7B-75C5-4691-90F7-D0C53737DB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86220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4DB23-D876-42D8-9415-3336F745F8AA}" type="datetimeFigureOut">
              <a:rPr lang="ru-RU" smtClean="0"/>
              <a:t>23.06.2018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F7F7B-75C5-4691-90F7-D0C53737DB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70542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4DB23-D876-42D8-9415-3336F745F8AA}" type="datetimeFigureOut">
              <a:rPr lang="ru-RU" smtClean="0"/>
              <a:t>23.06.2018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F7F7B-75C5-4691-90F7-D0C53737DB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06428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4DB23-D876-42D8-9415-3336F745F8AA}" type="datetimeFigureOut">
              <a:rPr lang="ru-RU" smtClean="0"/>
              <a:t>23.06.2018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F7F7B-75C5-4691-90F7-D0C53737DB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41783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4DB23-D876-42D8-9415-3336F745F8AA}" type="datetimeFigureOut">
              <a:rPr lang="ru-RU" smtClean="0"/>
              <a:t>23.06.2018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F7F7B-75C5-4691-90F7-D0C53737DB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37099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C4DB23-D876-42D8-9415-3336F745F8AA}" type="datetimeFigureOut">
              <a:rPr lang="ru-RU" smtClean="0"/>
              <a:t>23.06.2018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5F7F7B-75C5-4691-90F7-D0C53737DB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1332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kartinkinaden.ru/uploads/posts/2015-10/thumbs/1446207505_70.jpg" TargetMode="External"/><Relationship Id="rId3" Type="http://schemas.openxmlformats.org/officeDocument/2006/relationships/hyperlink" Target="http://d3mlntcv38ck9k.cloudfront.net/content/konspekt_image/199019/affb0190_9a55_0132_6d90_019b15c49127.jpg" TargetMode="External"/><Relationship Id="rId7" Type="http://schemas.openxmlformats.org/officeDocument/2006/relationships/hyperlink" Target="https://klopik.com/uploads/posts/2014-06/1401899450_2237096920.jpg" TargetMode="External"/><Relationship Id="rId2" Type="http://schemas.openxmlformats.org/officeDocument/2006/relationships/hyperlink" Target="http://www.blgy.ru/images/biology10pro/pic_20.pn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media.istockphoto.com/vectors/life-cycle-of-frog-vector-id491131016?k=6&amp;m=491131016&amp;s=612x612&amp;w=0&amp;h=SiKb_LT4rgc6xsJKQq9y5TS-t53EHIBm8_79lGN4QV4" TargetMode="External"/><Relationship Id="rId5" Type="http://schemas.openxmlformats.org/officeDocument/2006/relationships/hyperlink" Target="https://kartinki.detki.today/wp-content/uploads/2017/07/kartinka-dlya-detey-korova.jpg" TargetMode="External"/><Relationship Id="rId4" Type="http://schemas.openxmlformats.org/officeDocument/2006/relationships/hyperlink" Target="http://pandia.ru/text/77/484/images/image002_129.jpg" TargetMode="External"/><Relationship Id="rId9" Type="http://schemas.openxmlformats.org/officeDocument/2006/relationships/hyperlink" Target="http://www.grifon-tur.ru/wp-content/uploads/2016/11/100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мка 1"/>
          <p:cNvSpPr/>
          <p:nvPr/>
        </p:nvSpPr>
        <p:spPr>
          <a:xfrm>
            <a:off x="0" y="1"/>
            <a:ext cx="12192000" cy="6858000"/>
          </a:xfrm>
          <a:prstGeom prst="fram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56069" y="1210615"/>
            <a:ext cx="980082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FF0000"/>
                </a:solidFill>
              </a:rPr>
              <a:t>Онтогенез. Эмбриональный и постэмбриональный </a:t>
            </a:r>
            <a:r>
              <a:rPr lang="ru-RU" sz="3600" b="1" dirty="0" smtClean="0">
                <a:solidFill>
                  <a:srgbClr val="FF0000"/>
                </a:solidFill>
              </a:rPr>
              <a:t>период</a:t>
            </a:r>
          </a:p>
          <a:p>
            <a:r>
              <a:rPr lang="ru-RU" sz="3600" b="1" dirty="0" smtClean="0">
                <a:solidFill>
                  <a:srgbClr val="FF0000"/>
                </a:solidFill>
              </a:rPr>
              <a:t>  </a:t>
            </a:r>
            <a:r>
              <a:rPr lang="ru-RU" sz="3600" b="1" dirty="0">
                <a:solidFill>
                  <a:srgbClr val="FF0000"/>
                </a:solidFill>
              </a:rPr>
              <a:t>развития</a:t>
            </a:r>
            <a:endParaRPr lang="ru-RU" sz="36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684135" y="3992451"/>
            <a:ext cx="4893972" cy="20506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Автор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учитель биологии</a:t>
            </a:r>
            <a:endParaRPr lang="ru-RU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МКОУ «</a:t>
            </a:r>
            <a:r>
              <a:rPr lang="ru-RU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Новокаякентская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СОШ»</a:t>
            </a:r>
          </a:p>
          <a:p>
            <a:pPr>
              <a:lnSpc>
                <a:spcPct val="120000"/>
              </a:lnSpc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</a:t>
            </a:r>
            <a:r>
              <a:rPr lang="ru-RU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с.Нововокаякет</a:t>
            </a:r>
            <a:endParaRPr lang="ru-RU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Каякентский район Республика Дагестан</a:t>
            </a:r>
            <a:endParaRPr lang="ru-RU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ru-RU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Умалатова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Равганият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Бийбулатовна</a:t>
            </a:r>
            <a:endParaRPr lang="ru-RU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000000"/>
                </a:solidFill>
                <a:latin typeface="Times New Roman CYR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ru-RU" b="1" dirty="0">
                <a:latin typeface="Times New Roman CYR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2018 г.</a:t>
            </a:r>
            <a:endParaRPr lang="ru-RU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C:\Users\Ravganiyt\Downloads\1205967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2906" y="2964941"/>
            <a:ext cx="4019404" cy="2779036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5216" y="1210615"/>
            <a:ext cx="3518531" cy="2601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252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мка 1"/>
          <p:cNvSpPr/>
          <p:nvPr/>
        </p:nvSpPr>
        <p:spPr>
          <a:xfrm>
            <a:off x="0" y="0"/>
            <a:ext cx="12462933" cy="7010400"/>
          </a:xfrm>
          <a:prstGeom prst="fram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04552" y="1944710"/>
            <a:ext cx="1053301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Онтогенез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это процесс индивидуального развития различных организмов от начала существования до самого конца жизни.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Этот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термин был предложен </a:t>
            </a:r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</a:t>
            </a: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Геккелем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немецким ученым, в </a:t>
            </a: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1886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году.</a:t>
            </a: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онтогенезе выделяют два периода – </a:t>
            </a:r>
            <a:r>
              <a:rPr lang="ru-RU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эмбриональный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от образования зиготы до выхода из яйцевых оболочек и </a:t>
            </a:r>
            <a:r>
              <a:rPr lang="ru-RU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постэмбриональный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с момента рождения до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смерти.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288665" y="1133341"/>
            <a:ext cx="375872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Онтогенез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4890446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амка 2"/>
          <p:cNvSpPr/>
          <p:nvPr/>
        </p:nvSpPr>
        <p:spPr>
          <a:xfrm>
            <a:off x="0" y="1"/>
            <a:ext cx="12304889" cy="6987821"/>
          </a:xfrm>
          <a:prstGeom prst="fram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927279" y="991672"/>
            <a:ext cx="10457645" cy="50038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Зародышевое (эмбриональное) развитие</a:t>
            </a:r>
          </a:p>
          <a:p>
            <a:pPr algn="just"/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</a:rPr>
              <a:t>                     Включает 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в себя стадии дробления, гаструляции, органогенеза.</a:t>
            </a:r>
          </a:p>
          <a:p>
            <a:pPr algn="just"/>
            <a:r>
              <a:rPr lang="ru-RU" dirty="0"/>
              <a:t/>
            </a:r>
            <a:br>
              <a:rPr lang="ru-RU" dirty="0"/>
            </a:br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</a:rPr>
              <a:t>Дробление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 – это серия делений зиготы путем митоза. </a:t>
            </a: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</a:rPr>
              <a:t>После 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дробления образуется </a:t>
            </a:r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</a:rPr>
              <a:t>морула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 (шарик из клеток), а затем </a:t>
            </a:r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</a:rPr>
              <a:t>бластула</a:t>
            </a:r>
            <a:r>
              <a:rPr lang="ru-RU" b="1" dirty="0" smtClean="0">
                <a:latin typeface="Arial" panose="020B0604020202020204" pitchFamily="34" charset="0"/>
              </a:rPr>
              <a:t> </a:t>
            </a: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</a:rPr>
              <a:t>(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полый шарик из клеток; клетки – бластомеры, полость – бластоцель, стенка однослойная).</a:t>
            </a:r>
          </a:p>
          <a:p>
            <a:pPr algn="just"/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Б</a:t>
            </a: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</a:rPr>
              <a:t>ластула 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превращается в </a:t>
            </a:r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</a:rPr>
              <a:t>гаструлу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 – двухслойный шарик. Наружный слой клеток гаструлы называется </a:t>
            </a:r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</a:rPr>
              <a:t>эктодерма</a:t>
            </a:r>
            <a:r>
              <a:rPr lang="ru-RU" dirty="0">
                <a:latin typeface="Arial" panose="020B0604020202020204" pitchFamily="34" charset="0"/>
              </a:rPr>
              <a:t>, 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внутренний – </a:t>
            </a:r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</a:rPr>
              <a:t>энтодерма</a:t>
            </a:r>
            <a:r>
              <a:rPr lang="ru-RU" dirty="0" smtClean="0">
                <a:solidFill>
                  <a:srgbClr val="FF0000"/>
                </a:solidFill>
                <a:latin typeface="Arial" panose="020B0604020202020204" pitchFamily="34" charset="0"/>
              </a:rPr>
              <a:t>, 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отверстие в гаструле называется первичный рот, он ведет в кишечную полость.</a:t>
            </a:r>
          </a:p>
          <a:p>
            <a:pPr algn="just"/>
            <a:r>
              <a:rPr lang="ru-RU" dirty="0"/>
              <a:t/>
            </a:r>
            <a:br>
              <a:rPr lang="ru-RU" dirty="0"/>
            </a:br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</a:rPr>
              <a:t>Органогенез</a:t>
            </a:r>
            <a:r>
              <a:rPr lang="ru-RU" dirty="0">
                <a:latin typeface="Arial" panose="020B0604020202020204" pitchFamily="34" charset="0"/>
              </a:rPr>
              <a:t> 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(образование органов) начинается с формирования нервной пластинки в эктодерме на спинной стороне зародыша. В дальнейшем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из эктодермы образуется кожа и нервная система;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из энтодермы – пищеварительная и дыхательная система;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из мезодермы – всё остальное (скелет, мышцы, кровеносная, выделительная, половая системы).</a:t>
            </a:r>
            <a:endParaRPr lang="ru-RU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40977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мка 1"/>
          <p:cNvSpPr/>
          <p:nvPr/>
        </p:nvSpPr>
        <p:spPr>
          <a:xfrm>
            <a:off x="1" y="1"/>
            <a:ext cx="12192000" cy="6858000"/>
          </a:xfrm>
          <a:prstGeom prst="fram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512" y="1764407"/>
            <a:ext cx="10080977" cy="411217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318197" y="991674"/>
            <a:ext cx="79591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FF0000"/>
                </a:solidFill>
              </a:rPr>
              <a:t>Эмбриональный </a:t>
            </a:r>
            <a:r>
              <a:rPr lang="ru-RU" sz="3600" b="1" dirty="0" smtClean="0">
                <a:solidFill>
                  <a:srgbClr val="FF0000"/>
                </a:solidFill>
              </a:rPr>
              <a:t> </a:t>
            </a:r>
            <a:r>
              <a:rPr lang="ru-RU" sz="3600" b="1" dirty="0">
                <a:solidFill>
                  <a:srgbClr val="FF0000"/>
                </a:solidFill>
              </a:rPr>
              <a:t>период развития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4741668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амка 2"/>
          <p:cNvSpPr/>
          <p:nvPr/>
        </p:nvSpPr>
        <p:spPr>
          <a:xfrm>
            <a:off x="-123463" y="0"/>
            <a:ext cx="12315463" cy="7257327"/>
          </a:xfrm>
          <a:prstGeom prst="fram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 rot="10800000" flipV="1">
            <a:off x="1068946" y="3742706"/>
            <a:ext cx="10135668" cy="30777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59099" y="1687132"/>
            <a:ext cx="9672033" cy="35908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07000"/>
              </a:lnSpc>
              <a:spcAft>
                <a:spcPts val="800"/>
              </a:spcAft>
            </a:pPr>
            <a:r>
              <a:rPr lang="ru-RU" sz="40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Постэмбриональный период развития</a:t>
            </a:r>
            <a:endParaRPr lang="ru-RU" sz="4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Постэмбриональный 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период онтогенеза начинается после выхода зародыша из зародышевых оболочек или после рождения.</a:t>
            </a:r>
            <a:r>
              <a:rPr lang="ru-RU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Различают два типа постэмбрионального развития: </a:t>
            </a:r>
            <a:r>
              <a:rPr lang="ru-RU" sz="3200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прямое</a:t>
            </a:r>
            <a:r>
              <a:rPr lang="ru-RU" sz="3200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 развитие с </a:t>
            </a:r>
            <a:r>
              <a:rPr lang="ru-RU" sz="3200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метаморфозом.</a:t>
            </a:r>
            <a:endParaRPr lang="ru-RU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491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мка 1"/>
          <p:cNvSpPr/>
          <p:nvPr/>
        </p:nvSpPr>
        <p:spPr>
          <a:xfrm>
            <a:off x="0" y="0"/>
            <a:ext cx="12192000" cy="6858000"/>
          </a:xfrm>
          <a:prstGeom prst="fram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506828" y="1712890"/>
            <a:ext cx="911824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Прямое </a:t>
            </a:r>
            <a:r>
              <a:rPr lang="ru-RU" sz="4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когда потомство похож на родителя, только меньше по размерам и у него недоразвиты некоторые органы (млекопитающие, 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птицы и пресмыкающиеся)</a:t>
            </a: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88051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817" y="849025"/>
            <a:ext cx="10440365" cy="5350932"/>
          </a:xfrm>
          <a:prstGeom prst="rect">
            <a:avLst/>
          </a:prstGeom>
        </p:spPr>
      </p:pic>
      <p:sp>
        <p:nvSpPr>
          <p:cNvPr id="3" name="Рамка 2"/>
          <p:cNvSpPr/>
          <p:nvPr/>
        </p:nvSpPr>
        <p:spPr>
          <a:xfrm>
            <a:off x="0" y="0"/>
            <a:ext cx="12192000" cy="7048982"/>
          </a:xfrm>
          <a:prstGeom prst="fram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76960" y="995680"/>
            <a:ext cx="7577643" cy="6192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Прямое </a:t>
            </a: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развитие (млекопитающие)</a:t>
            </a:r>
            <a:endParaRPr lang="ru-RU" sz="3200" b="1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84191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15" y="779801"/>
            <a:ext cx="11042248" cy="5762625"/>
          </a:xfrm>
          <a:prstGeom prst="rect">
            <a:avLst/>
          </a:prstGeom>
        </p:spPr>
      </p:pic>
      <p:sp>
        <p:nvSpPr>
          <p:cNvPr id="3" name="Рамка 2"/>
          <p:cNvSpPr/>
          <p:nvPr/>
        </p:nvSpPr>
        <p:spPr>
          <a:xfrm>
            <a:off x="-81023" y="1"/>
            <a:ext cx="12273023" cy="6858000"/>
          </a:xfrm>
          <a:prstGeom prst="fram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98490" y="914400"/>
            <a:ext cx="11602258" cy="75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4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Прямое </a:t>
            </a:r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развитие (пресмыкающиеся)</a:t>
            </a:r>
            <a:endParaRPr lang="ru-RU" sz="4000" b="1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93936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521" y="529975"/>
            <a:ext cx="10662558" cy="6155870"/>
          </a:xfrm>
          <a:prstGeom prst="rect">
            <a:avLst/>
          </a:prstGeom>
        </p:spPr>
      </p:pic>
      <p:sp>
        <p:nvSpPr>
          <p:cNvPr id="3" name="Рамка 2"/>
          <p:cNvSpPr/>
          <p:nvPr/>
        </p:nvSpPr>
        <p:spPr>
          <a:xfrm>
            <a:off x="0" y="-321733"/>
            <a:ext cx="12293600" cy="7179733"/>
          </a:xfrm>
          <a:prstGeom prst="fram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33341" y="682580"/>
            <a:ext cx="9040969" cy="6451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Прямое </a:t>
            </a: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развитие (птицы)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35825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979" y="865414"/>
            <a:ext cx="11413671" cy="5992586"/>
          </a:xfrm>
          <a:prstGeom prst="rect">
            <a:avLst/>
          </a:prstGeom>
        </p:spPr>
      </p:pic>
      <p:sp>
        <p:nvSpPr>
          <p:cNvPr id="5" name="Рамка 4"/>
          <p:cNvSpPr/>
          <p:nvPr/>
        </p:nvSpPr>
        <p:spPr>
          <a:xfrm>
            <a:off x="-335665" y="0"/>
            <a:ext cx="12882622" cy="7164729"/>
          </a:xfrm>
          <a:prstGeom prst="fram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10979" y="1159099"/>
            <a:ext cx="6480743" cy="5837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Прямое </a:t>
            </a: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развитие (птицы)</a:t>
            </a:r>
            <a:endParaRPr lang="ru-RU" sz="3200" b="1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66939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мка 1"/>
          <p:cNvSpPr/>
          <p:nvPr/>
        </p:nvSpPr>
        <p:spPr>
          <a:xfrm>
            <a:off x="0" y="0"/>
            <a:ext cx="12192000" cy="6980349"/>
          </a:xfrm>
          <a:prstGeom prst="fram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42435" y="1197736"/>
            <a:ext cx="944021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Непрямое развитие протекает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личиночной форме. Этот тип развития сопровождается метаморфозом (превращением) -анатомо-физиологической перестройкой организма. Он свойствен различным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группам беспозвоночных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(губкам, кишечнополостным, червям, насекомым) и низшим позвоночным (амфибиям). </a:t>
            </a:r>
          </a:p>
        </p:txBody>
      </p:sp>
    </p:spTree>
    <p:extLst>
      <p:ext uri="{BB962C8B-B14F-4D97-AF65-F5344CB8AC3E}">
        <p14:creationId xmlns:p14="http://schemas.microsoft.com/office/powerpoint/2010/main" val="35654940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мка 1"/>
          <p:cNvSpPr/>
          <p:nvPr/>
        </p:nvSpPr>
        <p:spPr>
          <a:xfrm>
            <a:off x="0" y="1"/>
            <a:ext cx="12192000" cy="6858000"/>
          </a:xfrm>
          <a:prstGeom prst="fram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23493" y="1166843"/>
            <a:ext cx="922127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 </a:t>
            </a:r>
            <a:endParaRPr lang="ru-RU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78793" y="1168606"/>
            <a:ext cx="10135675" cy="52888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Непрямое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(с превращением, с метаморфозом) – ребенок (личинка) сильно отличается от родителя (лягушки, насекомые).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При непрямом развитии уменьшена конкуренция между детьми и взрослыми, поскольку они живут в разных местах и питаются разной пищей.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 всех насекомых развитие непрямое, превращение может быть 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полное и неполное.</a:t>
            </a:r>
          </a:p>
          <a:p>
            <a:pPr algn="just">
              <a:spcAft>
                <a:spcPts val="0"/>
              </a:spcAft>
            </a:pP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Полное: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из яйца развивается личинка, она питается, растет, затем превращается в покоящуюся стадию куколку, внутри которой происходит полная перестройка всех органов, из куколки выходит взрослое насекомое (имаго). Характерно для бабочек, жуков, комаров.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Неполное: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стадия куколки отсутствует. Характерно для кузнечиков, тараканов, стрекоз.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53848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158" y="1068946"/>
            <a:ext cx="10221686" cy="4588328"/>
          </a:xfrm>
          <a:prstGeom prst="rect">
            <a:avLst/>
          </a:prstGeom>
        </p:spPr>
      </p:pic>
      <p:sp>
        <p:nvSpPr>
          <p:cNvPr id="3" name="Рамка 2"/>
          <p:cNvSpPr/>
          <p:nvPr/>
        </p:nvSpPr>
        <p:spPr>
          <a:xfrm>
            <a:off x="1" y="0"/>
            <a:ext cx="12192000" cy="6773333"/>
          </a:xfrm>
          <a:prstGeom prst="fram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456090" y="1068946"/>
            <a:ext cx="4005330" cy="5533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Непрямое развитие</a:t>
            </a:r>
          </a:p>
        </p:txBody>
      </p:sp>
    </p:spTree>
    <p:extLst>
      <p:ext uri="{BB962C8B-B14F-4D97-AF65-F5344CB8AC3E}">
        <p14:creationId xmlns:p14="http://schemas.microsoft.com/office/powerpoint/2010/main" val="13547706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мка 1"/>
          <p:cNvSpPr/>
          <p:nvPr/>
        </p:nvSpPr>
        <p:spPr>
          <a:xfrm>
            <a:off x="1" y="-79021"/>
            <a:ext cx="12192000" cy="6937022"/>
          </a:xfrm>
          <a:prstGeom prst="fram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65915" y="901521"/>
            <a:ext cx="6426558" cy="47470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b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Развитие с полным превращением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из яйца развивается личинка, она питается, растет, затем превращается в покоящуюся стадию куколку, внутри которой происходит полная перестройка всех органов, из куколки выходит взрослое насекомое (имаго). Полное превращение характерно для: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чешуекрылых (бабочек);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жесткокрылых (жуков);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двукрылых (мух и комаров);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перепончатокрылых (пчел, ос, шмелей) и т.п.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0783" y="1093925"/>
            <a:ext cx="4262907" cy="4591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2999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мка 1"/>
          <p:cNvSpPr/>
          <p:nvPr/>
        </p:nvSpPr>
        <p:spPr>
          <a:xfrm>
            <a:off x="0" y="1"/>
            <a:ext cx="12192000" cy="6858000"/>
          </a:xfrm>
          <a:prstGeom prst="fram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68946" y="1081826"/>
            <a:ext cx="4456091" cy="5076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Развитие с неполным превращением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когда отсутствует стадия куколки, личинка в процессе линек постепенно превращается в имаго. Неполное превращение характерно для: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тараканов;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полужесткокрылых (клопов);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прямокрылых (кузнечиков, саранчи)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647700" algn="l"/>
              </a:tabLst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5341" y="1246671"/>
            <a:ext cx="5267459" cy="4445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4530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42999" y="2418039"/>
            <a:ext cx="751621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2"/>
              </a:rPr>
              <a:t>http://</a:t>
            </a:r>
            <a:r>
              <a:rPr lang="en-US" dirty="0" smtClean="0">
                <a:hlinkClick r:id="rId2"/>
              </a:rPr>
              <a:t>www.blgy.ru/images/biology10pro/pic_20.png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142999" y="2653920"/>
            <a:ext cx="800100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http://</a:t>
            </a:r>
            <a:r>
              <a:rPr lang="en-US" dirty="0" smtClean="0">
                <a:hlinkClick r:id="rId3"/>
              </a:rPr>
              <a:t>d3mlntcv38ck9k.cloudfront.net/content/konspekt_image/199019/affb0190_9a55_0132_6d90_019b15c49127.jpg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142999" y="3209916"/>
            <a:ext cx="770628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4"/>
              </a:rPr>
              <a:t>http://</a:t>
            </a:r>
            <a:r>
              <a:rPr lang="en-US" dirty="0" smtClean="0">
                <a:hlinkClick r:id="rId4"/>
              </a:rPr>
              <a:t>pandia.ru/text/77/484/images/image002_129.jpg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 rot="10800000" flipV="1">
            <a:off x="1143000" y="3500778"/>
            <a:ext cx="8001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5"/>
              </a:rPr>
              <a:t>https://</a:t>
            </a:r>
            <a:r>
              <a:rPr lang="en-US" dirty="0" smtClean="0">
                <a:hlinkClick r:id="rId5"/>
              </a:rPr>
              <a:t>kartinki.detki.today/wp-content/uploads/2017/07/kartinka-dlya-detey-korova.jpg</a:t>
            </a:r>
            <a:r>
              <a:rPr lang="ru-RU" dirty="0" smtClean="0"/>
              <a:t> </a:t>
            </a:r>
          </a:p>
          <a:p>
            <a:r>
              <a:rPr lang="ru-RU" dirty="0" smtClean="0"/>
              <a:t>          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142999" y="4318619"/>
            <a:ext cx="72406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6"/>
              </a:rPr>
              <a:t>https://media.istockphoto.com/vectors/life-cycle-of-frog-vector-id491131016?k=6&amp;m=491131016&amp;s=612x612&amp;w=0&amp;h=SiKb_LT4rgc6xsJKQq9y5TS-t53EHIBm8_79lGN4QV4</a:t>
            </a:r>
            <a:r>
              <a:rPr lang="en-US" dirty="0" smtClean="0"/>
              <a:t>=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 rot="10800000" flipV="1">
            <a:off x="1142999" y="5075840"/>
            <a:ext cx="80010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7"/>
              </a:rPr>
              <a:t>https://</a:t>
            </a:r>
            <a:r>
              <a:rPr lang="en-US" dirty="0" smtClean="0">
                <a:hlinkClick r:id="rId7"/>
              </a:rPr>
              <a:t>klopik.com/uploads/posts/2014-06/1401899450_2237096920.jpg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142999" y="2199832"/>
            <a:ext cx="80010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8"/>
              </a:rPr>
              <a:t>http://</a:t>
            </a:r>
            <a:r>
              <a:rPr lang="en-US" dirty="0" smtClean="0">
                <a:hlinkClick r:id="rId8"/>
              </a:rPr>
              <a:t>kartinkinaden.ru/uploads/posts/2015-10/thumbs/1446207505_70.jpg</a:t>
            </a: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142999" y="4039622"/>
            <a:ext cx="800100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9"/>
              </a:rPr>
              <a:t>http://</a:t>
            </a:r>
            <a:r>
              <a:rPr lang="en-US" dirty="0" smtClean="0">
                <a:hlinkClick r:id="rId9"/>
              </a:rPr>
              <a:t>www.grifon-tur.ru/wp-content/uploads/2016/11/100.png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0" name="Рамка 9"/>
          <p:cNvSpPr/>
          <p:nvPr/>
        </p:nvSpPr>
        <p:spPr>
          <a:xfrm>
            <a:off x="0" y="1"/>
            <a:ext cx="12192000" cy="6858000"/>
          </a:xfrm>
          <a:prstGeom prst="fram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991360" y="1402080"/>
            <a:ext cx="5642433" cy="5933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07000"/>
              </a:lnSpc>
              <a:spcAft>
                <a:spcPts val="800"/>
              </a:spcAft>
            </a:pPr>
            <a:r>
              <a:rPr lang="ru-RU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Источники информации:</a:t>
            </a:r>
            <a:endParaRPr lang="ru-RU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685775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254</TotalTime>
  <Words>351</Words>
  <Application>Microsoft Office PowerPoint</Application>
  <PresentationFormat>Широкоэкранный</PresentationFormat>
  <Paragraphs>58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3" baseType="lpstr">
      <vt:lpstr>Arial</vt:lpstr>
      <vt:lpstr>Calibri</vt:lpstr>
      <vt:lpstr>Calibri Light</vt:lpstr>
      <vt:lpstr>Symbol</vt:lpstr>
      <vt:lpstr>Times New Roman</vt:lpstr>
      <vt:lpstr>Times New Roman CYR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Ravganiyt</dc:creator>
  <cp:lastModifiedBy>Ravganiyt</cp:lastModifiedBy>
  <cp:revision>32</cp:revision>
  <dcterms:created xsi:type="dcterms:W3CDTF">2018-01-25T20:13:08Z</dcterms:created>
  <dcterms:modified xsi:type="dcterms:W3CDTF">2018-06-23T11:59:54Z</dcterms:modified>
</cp:coreProperties>
</file>