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1752" y="2408348"/>
            <a:ext cx="9448800" cy="1001211"/>
          </a:xfrm>
        </p:spPr>
        <p:txBody>
          <a:bodyPr/>
          <a:lstStyle/>
          <a:p>
            <a:pPr algn="ctr"/>
            <a:r>
              <a:rPr lang="en-US" dirty="0" smtClean="0">
                <a:latin typeface="Imprint MT Shadow" panose="04020605060303030202" pitchFamily="82" charset="0"/>
              </a:rPr>
              <a:t>The passive voice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60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17454" y="515154"/>
            <a:ext cx="7613560" cy="6534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Значение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90162"/>
            <a:ext cx="9448800" cy="4288666"/>
          </a:xfrm>
        </p:spPr>
        <p:txBody>
          <a:bodyPr/>
          <a:lstStyle/>
          <a:p>
            <a:pPr algn="just"/>
            <a:r>
              <a:rPr lang="ru-RU" dirty="0" smtClean="0"/>
              <a:t>	</a:t>
            </a:r>
            <a:r>
              <a:rPr lang="ru-RU" sz="2800" b="1" dirty="0" smtClean="0"/>
              <a:t>Пассивный залог </a:t>
            </a:r>
            <a:r>
              <a:rPr lang="ru-RU" sz="2800" dirty="0" smtClean="0"/>
              <a:t>используется, когда исполнитель действия неизвестен или упоминание о нем не является важным.</a:t>
            </a:r>
          </a:p>
          <a:p>
            <a:endParaRPr lang="ru-RU" sz="2800" dirty="0"/>
          </a:p>
          <a:p>
            <a:r>
              <a:rPr lang="en-US" sz="2800" b="1" dirty="0" smtClean="0">
                <a:solidFill>
                  <a:srgbClr val="FF0000"/>
                </a:solidFill>
              </a:rPr>
              <a:t>Someone</a:t>
            </a:r>
            <a:r>
              <a:rPr lang="en-US" sz="2800" dirty="0" smtClean="0"/>
              <a:t> broke the window – </a:t>
            </a:r>
            <a:r>
              <a:rPr lang="ru-RU" sz="2800" dirty="0" smtClean="0"/>
              <a:t>исполнитель действия неизвестен, поэтому </a:t>
            </a:r>
            <a:r>
              <a:rPr lang="ru-RU" sz="2800" dirty="0" smtClean="0"/>
              <a:t>в </a:t>
            </a:r>
            <a:r>
              <a:rPr lang="ru-RU" sz="2800" dirty="0" smtClean="0"/>
              <a:t>этом случае можем изменить данное проедложение в пассивный залог:</a:t>
            </a:r>
          </a:p>
          <a:p>
            <a:pPr algn="ctr"/>
            <a:r>
              <a:rPr lang="en-US" sz="2800" dirty="0" smtClean="0"/>
              <a:t>The window </a:t>
            </a:r>
            <a:r>
              <a:rPr lang="en-US" sz="2800" b="1" u="sng" dirty="0" smtClean="0">
                <a:solidFill>
                  <a:srgbClr val="FF0000"/>
                </a:solidFill>
              </a:rPr>
              <a:t>was broken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3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59876" y="579550"/>
            <a:ext cx="7922654" cy="756512"/>
          </a:xfrm>
        </p:spPr>
        <p:txBody>
          <a:bodyPr>
            <a:noAutofit/>
          </a:bodyPr>
          <a:lstStyle/>
          <a:p>
            <a:pPr algn="ctr"/>
            <a:r>
              <a:rPr lang="ru-RU" sz="6600" b="1" i="1" u="sng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Образование</a:t>
            </a:r>
            <a:endParaRPr lang="ru-RU" sz="6600" b="1" i="1" u="sng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42433"/>
            <a:ext cx="9448800" cy="441745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</a:rPr>
              <a:t>t</a:t>
            </a:r>
            <a:r>
              <a:rPr lang="en-US" sz="8000" b="1" dirty="0" smtClean="0">
                <a:solidFill>
                  <a:srgbClr val="FF0000"/>
                </a:solidFill>
              </a:rPr>
              <a:t>o be + V</a:t>
            </a:r>
            <a:r>
              <a:rPr lang="en-US" sz="4800" b="1" dirty="0" smtClean="0">
                <a:solidFill>
                  <a:srgbClr val="FF0000"/>
                </a:solidFill>
              </a:rPr>
              <a:t>3</a:t>
            </a:r>
            <a:r>
              <a:rPr lang="en-US" sz="8000" b="1" dirty="0" smtClean="0">
                <a:solidFill>
                  <a:srgbClr val="FF0000"/>
                </a:solidFill>
              </a:rPr>
              <a:t>/ V</a:t>
            </a:r>
            <a:r>
              <a:rPr lang="en-US" sz="4800" b="1" dirty="0" smtClean="0">
                <a:solidFill>
                  <a:srgbClr val="FF0000"/>
                </a:solidFill>
              </a:rPr>
              <a:t>ed</a:t>
            </a:r>
            <a:endParaRPr lang="en-US" sz="4800" b="1" dirty="0">
              <a:solidFill>
                <a:srgbClr val="FF0000"/>
              </a:solidFill>
            </a:endParaRPr>
          </a:p>
          <a:p>
            <a:pPr algn="just"/>
            <a:r>
              <a:rPr lang="en-US" sz="3200" b="1" dirty="0">
                <a:solidFill>
                  <a:srgbClr val="FF0000"/>
                </a:solidFill>
              </a:rPr>
              <a:t>t</a:t>
            </a:r>
            <a:r>
              <a:rPr lang="en-US" sz="3200" b="1" dirty="0" smtClean="0">
                <a:solidFill>
                  <a:srgbClr val="FF0000"/>
                </a:solidFill>
              </a:rPr>
              <a:t>o be – </a:t>
            </a:r>
            <a:r>
              <a:rPr lang="ru-RU" sz="3200" b="1" dirty="0" smtClean="0"/>
              <a:t>форма будет меняться в зависимости от грамматического времени</a:t>
            </a:r>
          </a:p>
          <a:p>
            <a:pPr algn="just"/>
            <a:r>
              <a:rPr lang="en-US" sz="3200" b="1" dirty="0" smtClean="0">
                <a:solidFill>
                  <a:srgbClr val="FF0000"/>
                </a:solidFill>
              </a:rPr>
              <a:t>V</a:t>
            </a: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/>
              <a:t> </a:t>
            </a:r>
            <a:r>
              <a:rPr lang="ru-RU" sz="3200" b="1" dirty="0" smtClean="0"/>
              <a:t>третья форма неправильного глагола (3-я колонка в таблице неправильных глаголов)</a:t>
            </a:r>
          </a:p>
          <a:p>
            <a:pPr algn="just"/>
            <a:r>
              <a:rPr lang="en-US" sz="3200" b="1" dirty="0" smtClean="0">
                <a:solidFill>
                  <a:srgbClr val="FF0000"/>
                </a:solidFill>
              </a:rPr>
              <a:t>V</a:t>
            </a:r>
            <a:r>
              <a:rPr lang="en-US" b="1" dirty="0" smtClean="0">
                <a:solidFill>
                  <a:srgbClr val="FF0000"/>
                </a:solidFill>
              </a:rPr>
              <a:t>ed</a:t>
            </a:r>
            <a:r>
              <a:rPr lang="en-US" sz="3200" b="1" dirty="0" smtClean="0">
                <a:solidFill>
                  <a:srgbClr val="FF0000"/>
                </a:solidFill>
              </a:rPr>
              <a:t> –</a:t>
            </a:r>
            <a:r>
              <a:rPr lang="en-US" sz="3200" b="1" dirty="0" smtClean="0"/>
              <a:t> </a:t>
            </a:r>
            <a:r>
              <a:rPr lang="ru-RU" sz="3200" b="1" dirty="0" smtClean="0"/>
              <a:t>если глагол правильный, то мы должны добавить к его основе окончание </a:t>
            </a:r>
            <a:r>
              <a:rPr lang="ru-RU" sz="3200" b="1" dirty="0" smtClean="0">
                <a:solidFill>
                  <a:srgbClr val="FF0000"/>
                </a:solidFill>
              </a:rPr>
              <a:t>-</a:t>
            </a:r>
            <a:r>
              <a:rPr lang="en-US" sz="3200" b="1" dirty="0" smtClean="0">
                <a:solidFill>
                  <a:srgbClr val="FF0000"/>
                </a:solidFill>
              </a:rPr>
              <a:t>ed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21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0090" y="360608"/>
            <a:ext cx="9448800" cy="7693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Формы глагола </a:t>
            </a:r>
            <a:r>
              <a:rPr lang="en-US" b="1" dirty="0" smtClean="0"/>
              <a:t>to be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023756"/>
              </p:ext>
            </p:extLst>
          </p:nvPr>
        </p:nvGraphicFramePr>
        <p:xfrm>
          <a:off x="2457003" y="1543914"/>
          <a:ext cx="8128000" cy="22961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617273">
                  <a:extLst>
                    <a:ext uri="{9D8B030D-6E8A-4147-A177-3AD203B41FA5}">
                      <a16:colId xmlns:a16="http://schemas.microsoft.com/office/drawing/2014/main" val="2452773262"/>
                    </a:ext>
                  </a:extLst>
                </a:gridCol>
                <a:gridCol w="5510727">
                  <a:extLst>
                    <a:ext uri="{9D8B030D-6E8A-4147-A177-3AD203B41FA5}">
                      <a16:colId xmlns:a16="http://schemas.microsoft.com/office/drawing/2014/main" val="384062359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 be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29279"/>
                  </a:ext>
                </a:extLst>
              </a:tr>
              <a:tr h="442080"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Simple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am</a:t>
                      </a:r>
                      <a:r>
                        <a:rPr lang="en-US" dirty="0" smtClean="0"/>
                        <a:t> – I </a:t>
                      </a:r>
                    </a:p>
                    <a:p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is</a:t>
                      </a:r>
                      <a:r>
                        <a:rPr lang="en-US" dirty="0" smtClean="0"/>
                        <a:t> – he, she,</a:t>
                      </a:r>
                      <a:r>
                        <a:rPr lang="en-US" baseline="0" dirty="0" smtClean="0"/>
                        <a:t> it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are</a:t>
                      </a:r>
                      <a:r>
                        <a:rPr lang="en-US" dirty="0" smtClean="0"/>
                        <a:t> - you, we, they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Past Simple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was</a:t>
                      </a:r>
                      <a:r>
                        <a:rPr lang="en-US" dirty="0" smtClean="0"/>
                        <a:t> - I, he, she,</a:t>
                      </a:r>
                      <a:r>
                        <a:rPr lang="en-US" baseline="0" dirty="0" smtClean="0"/>
                        <a:t> it (</a:t>
                      </a:r>
                      <a:r>
                        <a:rPr lang="ru-RU" baseline="0" dirty="0" smtClean="0"/>
                        <a:t>единственное число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were</a:t>
                      </a:r>
                      <a:r>
                        <a:rPr lang="en-US" dirty="0" smtClean="0"/>
                        <a:t> -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you, we, they</a:t>
                      </a:r>
                      <a:r>
                        <a:rPr lang="ru-RU" dirty="0" smtClean="0"/>
                        <a:t> (множественное число)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45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Future Simple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B050"/>
                          </a:solidFill>
                        </a:rPr>
                        <a:t>will be</a:t>
                      </a:r>
                      <a:r>
                        <a:rPr lang="en-US" baseline="0" dirty="0" smtClean="0"/>
                        <a:t> -  I, you, we, they, he, she, it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147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23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654880"/>
              </p:ext>
            </p:extLst>
          </p:nvPr>
        </p:nvGraphicFramePr>
        <p:xfrm>
          <a:off x="605307" y="423451"/>
          <a:ext cx="11307651" cy="58521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498501">
                  <a:extLst>
                    <a:ext uri="{9D8B030D-6E8A-4147-A177-3AD203B41FA5}">
                      <a16:colId xmlns:a16="http://schemas.microsoft.com/office/drawing/2014/main" val="2452773262"/>
                    </a:ext>
                  </a:extLst>
                </a:gridCol>
                <a:gridCol w="8809150">
                  <a:extLst>
                    <a:ext uri="{9D8B030D-6E8A-4147-A177-3AD203B41FA5}">
                      <a16:colId xmlns:a16="http://schemas.microsoft.com/office/drawing/2014/main" val="384062359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Примеры: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29279"/>
                  </a:ext>
                </a:extLst>
              </a:tr>
              <a:tr h="442080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accent6"/>
                          </a:solidFill>
                        </a:rPr>
                        <a:t>Present Simple</a:t>
                      </a:r>
                      <a:endParaRPr lang="ru-RU" sz="4000" b="1" i="1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The window </a:t>
                      </a:r>
                      <a:r>
                        <a:rPr lang="en-US" sz="4000" b="1" u="sng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is broken</a:t>
                      </a:r>
                    </a:p>
                    <a:p>
                      <a:r>
                        <a:rPr lang="en-US" sz="4000" dirty="0" smtClean="0"/>
                        <a:t>The windows </a:t>
                      </a:r>
                      <a:r>
                        <a:rPr lang="en-US" sz="4000" b="1" u="sng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are broken</a:t>
                      </a:r>
                      <a:endParaRPr lang="ru-RU" sz="4000" b="1" u="sng" dirty="0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accent6"/>
                          </a:solidFill>
                        </a:rPr>
                        <a:t>Past Simple</a:t>
                      </a:r>
                      <a:endParaRPr lang="ru-RU" sz="4000" b="1" i="1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The window </a:t>
                      </a:r>
                      <a:r>
                        <a:rPr lang="en-US" sz="4000" b="1" u="sng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was</a:t>
                      </a:r>
                      <a:r>
                        <a:rPr lang="en-US" sz="4000" b="1" u="sng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 broken </a:t>
                      </a:r>
                      <a:r>
                        <a:rPr lang="en-US" sz="4000" baseline="0" dirty="0" smtClean="0"/>
                        <a:t>two days ago</a:t>
                      </a:r>
                      <a:endParaRPr lang="ru-RU" sz="40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4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windows </a:t>
                      </a:r>
                      <a:r>
                        <a:rPr kumimoji="0" lang="en-US" sz="4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were broken </a:t>
                      </a:r>
                      <a:r>
                        <a:rPr kumimoji="0" lang="en-US" sz="4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two days ago</a:t>
                      </a:r>
                      <a:endParaRPr kumimoji="0" lang="ru-RU" sz="4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45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 smtClean="0">
                          <a:solidFill>
                            <a:schemeClr val="accent6"/>
                          </a:solidFill>
                        </a:rPr>
                        <a:t>Future Simple</a:t>
                      </a:r>
                      <a:endParaRPr lang="ru-RU" sz="4000" b="1" i="1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The windows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="1" u="sng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will be broken </a:t>
                      </a:r>
                      <a:r>
                        <a:rPr lang="en-US" sz="4000" baseline="0" dirty="0" smtClean="0"/>
                        <a:t>in 5 days</a:t>
                      </a:r>
                      <a:endParaRPr lang="ru-RU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147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6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268" y="605306"/>
            <a:ext cx="10820399" cy="863783"/>
          </a:xfrm>
        </p:spPr>
        <p:txBody>
          <a:bodyPr/>
          <a:lstStyle/>
          <a:p>
            <a:pPr algn="ctr"/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5804" y="1674254"/>
            <a:ext cx="10820399" cy="4327300"/>
          </a:xfrm>
        </p:spPr>
        <p:txBody>
          <a:bodyPr/>
          <a:lstStyle/>
          <a:p>
            <a:pPr marL="457200" indent="-457200" algn="just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Fill in the gaps with </a:t>
            </a:r>
            <a:r>
              <a:rPr lang="en-US" b="1" i="1" dirty="0" smtClean="0">
                <a:solidFill>
                  <a:srgbClr val="FF0000"/>
                </a:solidFill>
              </a:rPr>
              <a:t>am,is,are/was, were/ will be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present _____ brought last week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holidays _____ spent on island next year (spend-spent-spent- </a:t>
            </a:r>
            <a:r>
              <a:rPr lang="ru-RU" dirty="0" smtClean="0">
                <a:solidFill>
                  <a:schemeClr val="tx1"/>
                </a:solidFill>
              </a:rPr>
              <a:t>проводить)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Cheese _____ made from milk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first bicycle _____ invented in 1840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children ____ brought to school every day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books _____ written in the last century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Our lessons _____ finished in 3 hours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My plate ____ painted for my birthday 2 year ago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6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2427" y="489398"/>
            <a:ext cx="11129493" cy="5718220"/>
          </a:xfrm>
        </p:spPr>
        <p:txBody>
          <a:bodyPr/>
          <a:lstStyle/>
          <a:p>
            <a:pPr algn="ctr"/>
            <a:r>
              <a:rPr lang="en-US" sz="3200" b="1" i="1" dirty="0" smtClean="0"/>
              <a:t>2. </a:t>
            </a:r>
            <a:r>
              <a:rPr lang="ru-RU" sz="3200" b="1" i="1" dirty="0" smtClean="0"/>
              <a:t>Образовать пассивный залог от глаголов в скобках и заполнить пропуски в предложениях:</a:t>
            </a:r>
            <a:endParaRPr lang="en-US" sz="3200" b="1" i="1" dirty="0" smtClean="0"/>
          </a:p>
          <a:p>
            <a:endParaRPr lang="ru-RU" b="1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My copy-book _____ _______ yesterday (to check)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flowers _____ ______ every day (to water)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Cars ______ ________ in 1885 (to invent)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books _____  ______ to the library every day (to bring)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 _____ ______ at the airport 2 hours ago (to meet)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My parents ______ ______ ______ at the railway station in 2 days (to meet)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Maslenitsa ____ _________ in winter (to celebrate)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tree _____ _______ every month (to cut)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807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112</TotalTime>
  <Words>338</Words>
  <Application>Microsoft Office PowerPoint</Application>
  <PresentationFormat>Широкоэкранный</PresentationFormat>
  <Paragraphs>51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Imprint MT Shadow</vt:lpstr>
      <vt:lpstr>Monotype Corsiva</vt:lpstr>
      <vt:lpstr>След самолета</vt:lpstr>
      <vt:lpstr>The passive voice</vt:lpstr>
      <vt:lpstr>Значение </vt:lpstr>
      <vt:lpstr>Образование</vt:lpstr>
      <vt:lpstr>Формы глагола to be</vt:lpstr>
      <vt:lpstr>Презентация PowerPoint</vt:lpstr>
      <vt:lpstr>Упражнения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passive voice</dc:title>
  <dc:creator>Sir</dc:creator>
  <cp:lastModifiedBy>Пользователь Windows</cp:lastModifiedBy>
  <cp:revision>9</cp:revision>
  <dcterms:created xsi:type="dcterms:W3CDTF">2017-03-08T17:25:34Z</dcterms:created>
  <dcterms:modified xsi:type="dcterms:W3CDTF">2017-03-09T05:32:08Z</dcterms:modified>
</cp:coreProperties>
</file>