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9" r:id="rId3"/>
    <p:sldId id="257" r:id="rId4"/>
    <p:sldId id="259" r:id="rId5"/>
    <p:sldId id="270" r:id="rId6"/>
    <p:sldId id="271" r:id="rId7"/>
    <p:sldId id="267" r:id="rId8"/>
    <p:sldId id="273" r:id="rId9"/>
    <p:sldId id="262" r:id="rId10"/>
    <p:sldId id="261" r:id="rId11"/>
    <p:sldId id="263" r:id="rId12"/>
    <p:sldId id="264" r:id="rId13"/>
    <p:sldId id="260" r:id="rId14"/>
    <p:sldId id="268" r:id="rId15"/>
    <p:sldId id="258" r:id="rId16"/>
    <p:sldId id="265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72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8BE71-C476-454A-9EA4-B777042EC5DB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6DDFA-DAF4-4294-9607-81F061ED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6DDFA-DAF4-4294-9607-81F061EDB7C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B4BF7FA-C8A1-4B83-A05F-C10D979F7665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D38AEC5-A65A-4A5B-90C1-5099CD447F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034" y="3714752"/>
            <a:ext cx="8458200" cy="9144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83568" y="578117"/>
            <a:ext cx="792088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bat" pitchFamily="2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Из опыта работы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исследовательской деятельности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i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(во внеурочной деятельности)</a:t>
            </a:r>
            <a:endParaRPr kumimoji="0" lang="ru-RU" sz="3600" i="1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6000" b="1" dirty="0" smtClean="0">
              <a:solidFill>
                <a:srgbClr val="0000FF"/>
              </a:solidFill>
              <a:latin typeface="Arbat" pitchFamily="2" charset="0"/>
              <a:ea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Каша,  или о правильном питании»</a:t>
            </a:r>
            <a:endParaRPr lang="ru-RU" sz="48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читель начальных классов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Вишняк О.В.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14356"/>
            <a:ext cx="8686800" cy="5786478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выполнили:</a:t>
            </a:r>
          </a:p>
          <a:p>
            <a:pPr algn="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Бачурина Екатерина,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Дениченко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Александр,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Антипова Екатерина,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Ливанская Елизавета,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Ащеулова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Надежда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pPr algn="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Вишняк Ольга Вячеславовна,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начальных классов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60648"/>
            <a:ext cx="8715436" cy="561662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sz="1700" b="1" i="1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ru-RU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  <a:r>
              <a:rPr lang="ru-RU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каша – продукт здорового     питания младшего школьника.</a:t>
            </a:r>
          </a:p>
          <a:p>
            <a:pPr>
              <a:buNone/>
            </a:pPr>
            <a:endParaRPr lang="ru-RU" sz="6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 </a:t>
            </a:r>
            <a:r>
              <a:rPr lang="ru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каша – полезная еда, которая делает ребенка здоровым и сильным. </a:t>
            </a:r>
          </a:p>
          <a:p>
            <a:pPr>
              <a:buNone/>
            </a:pPr>
            <a:r>
              <a:rPr lang="ru-RU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ru-RU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каша.</a:t>
            </a:r>
          </a:p>
          <a:p>
            <a:pPr>
              <a:buNone/>
            </a:pPr>
            <a:r>
              <a:rPr lang="ru-RU" sz="6000" b="1" dirty="0" smtClean="0"/>
              <a:t> </a:t>
            </a:r>
          </a:p>
          <a:p>
            <a:pPr>
              <a:buNone/>
            </a:pPr>
            <a:r>
              <a:rPr lang="ru-RU" sz="6000" b="1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57166"/>
            <a:ext cx="8686800" cy="62151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3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младших школьников к правильному питанию.</a:t>
            </a:r>
          </a:p>
          <a:p>
            <a:pPr>
              <a:buNone/>
            </a:pPr>
            <a:r>
              <a:rPr lang="ru-RU" sz="3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ru-RU" sz="3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None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Познакомить учащихся с витаминизированным и минеральным составами круп, с ролью каши в здоровом питании человека.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buNone/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Продолжить формирование у младших школьников представлений о здоровом образе жизни, основах правильного питания и психофизическом развитии.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00042"/>
            <a:ext cx="7848872" cy="558008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средства исследования </a:t>
            </a:r>
          </a:p>
          <a:p>
            <a:pPr algn="ctr">
              <a:buNone/>
            </a:pPr>
            <a:endParaRPr lang="ru-RU" sz="4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Наблюдение.</a:t>
            </a:r>
          </a:p>
          <a:p>
            <a:pPr marL="457200" lvl="1" indent="0"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Анкетирование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Изучение теоретических источников.</a:t>
            </a:r>
          </a:p>
          <a:p>
            <a:pPr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sz="5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User\Мои документы\ДОКУМЕНТЫ ШКОЛЫ\Вишняк\фото каша\SANY0003.JPG"/>
          <p:cNvPicPr>
            <a:picLocks noChangeAspect="1" noChangeArrowheads="1"/>
          </p:cNvPicPr>
          <p:nvPr/>
        </p:nvPicPr>
        <p:blipFill>
          <a:blip r:embed="rId3" cstate="print"/>
          <a:srcRect l="20407" r="16672"/>
          <a:stretch>
            <a:fillRect/>
          </a:stretch>
        </p:blipFill>
        <p:spPr bwMode="auto">
          <a:xfrm>
            <a:off x="4929190" y="2143116"/>
            <a:ext cx="3643306" cy="4332580"/>
          </a:xfrm>
          <a:prstGeom prst="rect">
            <a:avLst/>
          </a:prstGeom>
          <a:noFill/>
        </p:spPr>
      </p:pic>
      <p:pic>
        <p:nvPicPr>
          <p:cNvPr id="44035" name="Picture 3" descr="C:\Documents and Settings\User\Мои документы\ДОКУМЕНТЫ ШКОЛЫ\Вишняк\фото каша\SANY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714356"/>
            <a:ext cx="4987975" cy="37322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 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700943"/>
              </p:ext>
            </p:extLst>
          </p:nvPr>
        </p:nvGraphicFramePr>
        <p:xfrm>
          <a:off x="285720" y="428604"/>
          <a:ext cx="8501122" cy="5883112"/>
        </p:xfrm>
        <a:graphic>
          <a:graphicData uri="http://schemas.openxmlformats.org/drawingml/2006/table">
            <a:tbl>
              <a:tblPr/>
              <a:tblGrid>
                <a:gridCol w="642941"/>
                <a:gridCol w="2407639"/>
                <a:gridCol w="3387499"/>
                <a:gridCol w="2063043"/>
              </a:tblGrid>
              <a:tr h="579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Растения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Зерно, крупа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Каша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dirty="0">
                          <a:latin typeface="Times New Roman"/>
                          <a:ea typeface="Times New Roman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просо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пшено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пшенная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>
                          <a:latin typeface="Times New Roman"/>
                          <a:ea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пшеница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манная крупа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пшеничная крупа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манная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пшеничная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>
                          <a:latin typeface="Times New Roman"/>
                          <a:ea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овес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овсяные хлопья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(геркулес)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овсяная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>
                          <a:latin typeface="Times New Roman"/>
                          <a:ea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гречиха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гречка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гречневая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>
                          <a:latin typeface="Times New Roman"/>
                          <a:ea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кукуруза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кукурузная крупа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кукурузная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>
                          <a:latin typeface="Times New Roman"/>
                          <a:ea typeface="Times New Roman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рис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рисовая крупа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рисовая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8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>
                          <a:latin typeface="Times New Roman"/>
                          <a:ea typeface="Times New Roman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ячмень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ячневая крупа,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>
                          <a:latin typeface="Times New Roman"/>
                          <a:ea typeface="Times New Roman"/>
                        </a:rPr>
                        <a:t>перловка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ячневая,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перловая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Documents and Settings\User\Мои документы\ДОКУМЕНТЫ ШКОЛЫ\Вишняк\фото каша\SANY0012.JPG"/>
          <p:cNvPicPr>
            <a:picLocks noChangeAspect="1" noChangeArrowheads="1"/>
          </p:cNvPicPr>
          <p:nvPr/>
        </p:nvPicPr>
        <p:blipFill>
          <a:blip r:embed="rId3" cstate="print"/>
          <a:srcRect l="19104"/>
          <a:stretch>
            <a:fillRect/>
          </a:stretch>
        </p:blipFill>
        <p:spPr bwMode="auto">
          <a:xfrm>
            <a:off x="357158" y="283979"/>
            <a:ext cx="4558647" cy="4216567"/>
          </a:xfrm>
          <a:prstGeom prst="rect">
            <a:avLst/>
          </a:prstGeom>
          <a:noFill/>
        </p:spPr>
      </p:pic>
      <p:pic>
        <p:nvPicPr>
          <p:cNvPr id="45059" name="Picture 3" descr="C:\Documents and Settings\User\Мои документы\ДОКУМЕНТЫ ШКОЛЫ\Вишняк\фото каша\SANY0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3982470" y="1839311"/>
            <a:ext cx="5251029" cy="39290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11560" y="-307776"/>
            <a:ext cx="806489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анкетирования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11560" y="928670"/>
            <a:ext cx="828092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Любимая каша </a:t>
            </a:r>
            <a:r>
              <a:rPr lang="ru-RU" sz="2800" b="1" dirty="0" smtClean="0">
                <a:latin typeface="Arial" pitchFamily="34" charset="0"/>
                <a:ea typeface="Times New Roman" pitchFamily="18" charset="0"/>
              </a:rPr>
              <a:t>учащихся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2 – 3 классов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432649" y="1643049"/>
          <a:ext cx="8211317" cy="5168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Диаграмма" r:id="rId4" imgW="3200400" imgH="2019300" progId="MSGraph.Chart.8">
                  <p:embed/>
                </p:oleObj>
              </mc:Choice>
              <mc:Fallback>
                <p:oleObj name="Диаграмма" r:id="rId4" imgW="3200400" imgH="2019300" progId="MSGraph.Char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556" b="11111"/>
                      <a:stretch>
                        <a:fillRect/>
                      </a:stretch>
                    </p:blipFill>
                    <p:spPr bwMode="auto">
                      <a:xfrm>
                        <a:off x="432649" y="1643049"/>
                        <a:ext cx="8211317" cy="51687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23528" y="285728"/>
            <a:ext cx="85689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Нелюбимая каша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учащихся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2 - 3 классов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0" y="1142984"/>
          <a:ext cx="8564947" cy="533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Диаграмма" r:id="rId4" imgW="2914802" imgH="1962302" progId="MSGraph.Chart.8">
                  <p:embed/>
                </p:oleObj>
              </mc:Choice>
              <mc:Fallback>
                <p:oleObj name="Диаграмма" r:id="rId4" imgW="2914802" imgH="1962302" progId="MSGraph.Char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7626" b="10057"/>
                      <a:stretch>
                        <a:fillRect/>
                      </a:stretch>
                    </p:blipFill>
                    <p:spPr bwMode="auto">
                      <a:xfrm>
                        <a:off x="0" y="1142984"/>
                        <a:ext cx="8564947" cy="533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23528" y="-31931"/>
            <a:ext cx="864096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Любимая каша сотрудников 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МКОУ «Детский дом-школа»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00414" y="1357298"/>
          <a:ext cx="8729304" cy="5326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Диаграмма" r:id="rId4" imgW="3571951" imgH="2181149" progId="MSGraph.Chart.8">
                  <p:embed/>
                </p:oleObj>
              </mc:Choice>
              <mc:Fallback>
                <p:oleObj name="Диаграмма" r:id="rId4" imgW="3571951" imgH="2181149" progId="MSGraph.Char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989" b="9454"/>
                      <a:stretch>
                        <a:fillRect/>
                      </a:stretch>
                    </p:blipFill>
                    <p:spPr bwMode="auto">
                      <a:xfrm>
                        <a:off x="200414" y="1357298"/>
                        <a:ext cx="8729304" cy="5326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User\Мои документы\Документы школы\Вишняк\фото каша\SANY0005.JPG"/>
          <p:cNvPicPr>
            <a:picLocks noChangeAspect="1" noChangeArrowheads="1"/>
          </p:cNvPicPr>
          <p:nvPr/>
        </p:nvPicPr>
        <p:blipFill>
          <a:blip r:embed="rId3"/>
          <a:srcRect l="8647" t="34670" r="49846" b="16792"/>
          <a:stretch>
            <a:fillRect/>
          </a:stretch>
        </p:blipFill>
        <p:spPr bwMode="auto">
          <a:xfrm>
            <a:off x="214282" y="2428868"/>
            <a:ext cx="4714876" cy="4125517"/>
          </a:xfrm>
          <a:prstGeom prst="rect">
            <a:avLst/>
          </a:prstGeom>
          <a:noFill/>
        </p:spPr>
      </p:pic>
      <p:pic>
        <p:nvPicPr>
          <p:cNvPr id="6" name="Picture 3" descr="C:\Documents and Settings\User\Мои документы\Документы школы\Вишняк\фото каша\SANY0002.JPG"/>
          <p:cNvPicPr>
            <a:picLocks noChangeAspect="1" noChangeArrowheads="1"/>
          </p:cNvPicPr>
          <p:nvPr/>
        </p:nvPicPr>
        <p:blipFill>
          <a:blip r:embed="rId4" cstate="print"/>
          <a:srcRect l="55440" t="15121" b="10786"/>
          <a:stretch>
            <a:fillRect/>
          </a:stretch>
        </p:blipFill>
        <p:spPr bwMode="auto">
          <a:xfrm>
            <a:off x="5072066" y="571480"/>
            <a:ext cx="3813588" cy="4744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108473"/>
              </p:ext>
            </p:extLst>
          </p:nvPr>
        </p:nvGraphicFramePr>
        <p:xfrm>
          <a:off x="714348" y="1000104"/>
          <a:ext cx="8072493" cy="5000664"/>
        </p:xfrm>
        <a:graphic>
          <a:graphicData uri="http://schemas.openxmlformats.org/drawingml/2006/table">
            <a:tbl>
              <a:tblPr/>
              <a:tblGrid>
                <a:gridCol w="2520176"/>
                <a:gridCol w="1062725"/>
                <a:gridCol w="1062725"/>
                <a:gridCol w="910907"/>
                <a:gridCol w="910907"/>
                <a:gridCol w="759090"/>
                <a:gridCol w="845963"/>
              </a:tblGrid>
              <a:tr h="6250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baseline="-25000" dirty="0" smtClean="0">
                          <a:latin typeface="Times New Roman"/>
                          <a:ea typeface="Times New Roman"/>
                        </a:rPr>
                        <a:t>                         Витамины                    </a:t>
                      </a:r>
                      <a:r>
                        <a:rPr lang="ru-RU" sz="2400" b="1" baseline="30000" dirty="0" smtClean="0">
                          <a:latin typeface="Times New Roman"/>
                          <a:ea typeface="Times New Roman"/>
                        </a:rPr>
                        <a:t>Крупы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2400" b="1" baseline="-250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2400" b="1" baseline="-2500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РР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2400" b="1" baseline="-25000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Гречневая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Овсяная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Рисовая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Пшено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Пшеничная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Манная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Кукурузная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endParaRPr lang="ru-RU" sz="3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85728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витаминов в крупах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880872" y="183513"/>
            <a:ext cx="644439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Минеральные вещества в крупах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858909"/>
              </p:ext>
            </p:extLst>
          </p:nvPr>
        </p:nvGraphicFramePr>
        <p:xfrm>
          <a:off x="857224" y="928670"/>
          <a:ext cx="8001055" cy="4714906"/>
        </p:xfrm>
        <a:graphic>
          <a:graphicData uri="http://schemas.openxmlformats.org/drawingml/2006/table">
            <a:tbl>
              <a:tblPr/>
              <a:tblGrid>
                <a:gridCol w="3852143"/>
                <a:gridCol w="691346"/>
                <a:gridCol w="691346"/>
                <a:gridCol w="691346"/>
                <a:gridCol w="691346"/>
                <a:gridCol w="691346"/>
                <a:gridCol w="692182"/>
              </a:tblGrid>
              <a:tr h="6735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              </a:t>
                      </a: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Минеральные вещества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Крупы 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</a:rPr>
                        <a:t>K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</a:rPr>
                        <a:t>Na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</a:rPr>
                        <a:t>Ca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</a:rPr>
                        <a:t>Mg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en-US" sz="2800" b="1">
                          <a:latin typeface="Times New Roman"/>
                          <a:ea typeface="Times New Roman"/>
                        </a:rPr>
                        <a:t>P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en-US" sz="2800" b="1">
                          <a:latin typeface="Times New Roman"/>
                          <a:ea typeface="Times New Roman"/>
                        </a:rPr>
                        <a:t>Fe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Манная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Гречневая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Овсяная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Перловая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Пшено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Рис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828800" algn="l"/>
                        </a:tabLs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77318" cy="5357850"/>
          </a:xfrm>
        </p:spPr>
        <p:txBody>
          <a:bodyPr/>
          <a:lstStyle/>
          <a:p>
            <a:pPr algn="ctr">
              <a:buNone/>
            </a:pPr>
            <a:r>
              <a:rPr lang="ru-RU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 исследования: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должны употреблять каши обязательно, и при том разнообразные, так как минеральные вещества регулируют важные процессы организма, необходимые для развития костной, мышечной, нервной и кроветворной систем.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Мои документы\Документы школы\Вишняк\фото каша\SANY0005.JPG"/>
          <p:cNvPicPr>
            <a:picLocks noChangeAspect="1" noChangeArrowheads="1"/>
          </p:cNvPicPr>
          <p:nvPr/>
        </p:nvPicPr>
        <p:blipFill>
          <a:blip r:embed="rId3" cstate="print"/>
          <a:srcRect l="60531" t="13868" b="16792"/>
          <a:stretch>
            <a:fillRect/>
          </a:stretch>
        </p:blipFill>
        <p:spPr bwMode="auto">
          <a:xfrm>
            <a:off x="5357818" y="285728"/>
            <a:ext cx="3487713" cy="4584765"/>
          </a:xfrm>
          <a:prstGeom prst="rect">
            <a:avLst/>
          </a:prstGeom>
          <a:noFill/>
        </p:spPr>
      </p:pic>
      <p:pic>
        <p:nvPicPr>
          <p:cNvPr id="31748" name="Picture 4" descr="C:\Documents and Settings\User\Мои документы\Документы школы\Вишняк\фото каша\SANY0004.JPG"/>
          <p:cNvPicPr>
            <a:picLocks noChangeAspect="1" noChangeArrowheads="1"/>
          </p:cNvPicPr>
          <p:nvPr/>
        </p:nvPicPr>
        <p:blipFill>
          <a:blip r:embed="rId4" cstate="print"/>
          <a:srcRect l="22965" t="15345" r="5271" b="13682"/>
          <a:stretch>
            <a:fillRect/>
          </a:stretch>
        </p:blipFill>
        <p:spPr bwMode="auto">
          <a:xfrm>
            <a:off x="285720" y="2857496"/>
            <a:ext cx="5019968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827584" y="1324261"/>
            <a:ext cx="784887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Приятного  аппетита!</a:t>
            </a:r>
          </a:p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ru-RU" sz="6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143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Будьте здоровы!</a:t>
            </a:r>
            <a:endParaRPr kumimoji="0" lang="ru-RU" sz="6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166</TotalTime>
  <Words>327</Words>
  <Application>Microsoft Office PowerPoint</Application>
  <PresentationFormat>Экран (4:3)</PresentationFormat>
  <Paragraphs>188</Paragraphs>
  <Slides>17</Slides>
  <Notes>17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Трек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Olga</cp:lastModifiedBy>
  <cp:revision>21</cp:revision>
  <dcterms:created xsi:type="dcterms:W3CDTF">2008-01-22T06:53:46Z</dcterms:created>
  <dcterms:modified xsi:type="dcterms:W3CDTF">2018-09-06T07:17:33Z</dcterms:modified>
</cp:coreProperties>
</file>