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1" r:id="rId9"/>
    <p:sldId id="262" r:id="rId10"/>
    <p:sldId id="263" r:id="rId11"/>
    <p:sldId id="265" r:id="rId12"/>
    <p:sldId id="264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00FF"/>
    <a:srgbClr val="FF3300"/>
    <a:srgbClr val="FF66CC"/>
    <a:srgbClr val="FF99FF"/>
    <a:srgbClr val="FF9900"/>
    <a:srgbClr val="00CCFF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3D089A3-33CD-4CF2-9C2A-7FA0C2A5E2F9}" type="datetimeFigureOut">
              <a:rPr lang="ru-RU"/>
              <a:pPr>
                <a:defRPr/>
              </a:pPr>
              <a:t>05.09.2018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9672507-5E44-4B91-93B6-77F9AA1B03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445C69-184A-45FE-A496-EA06865C645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45B125-0537-4D8F-8EA8-86ADBDA8181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A0A8E7-3EB9-4B7A-BE43-D25EFDE7A4D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AC88C3-AF4F-4CF9-9A98-5D721B4C880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660476-C635-4056-911A-885B64A8B6E0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384967-6C9C-4B85-A69F-1AA08F433B6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7E8389-E122-48A3-8C17-BDAC27FC3CB0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AFD94C-3378-4BA2-B614-6536964F95B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DF2AA7-6A3D-4E12-9731-51C5E81FE455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603418-8CCE-48C9-90C3-B140C45CF100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10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1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2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14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5D741-3832-42E9-BC96-E3EFDCB576AA}" type="datetimeFigureOut">
              <a:rPr lang="ru-RU"/>
              <a:pPr>
                <a:defRPr/>
              </a:pPr>
              <a:t>05.09.2018</a:t>
            </a:fld>
            <a:endParaRPr lang="ru-RU"/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2539202-95DB-4596-B6F8-E51A43FE91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AA0FF-0F18-4664-A1B0-D436BCF03200}" type="datetimeFigureOut">
              <a:rPr lang="ru-RU"/>
              <a:pPr>
                <a:defRPr/>
              </a:pPr>
              <a:t>05.09.2018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82661-F971-4457-B02F-F13C1B3AA4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10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1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2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14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4BAE-6ADC-46C5-9580-D49262F9996C}" type="datetimeFigureOut">
              <a:rPr lang="ru-RU"/>
              <a:pPr>
                <a:defRPr/>
              </a:pPr>
              <a:t>05.09.2018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CE4F8-8EEA-4CCB-A970-34CE637D5F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25115-1C77-4CE6-8F36-AB1FDAB67F5F}" type="datetimeFigureOut">
              <a:rPr lang="ru-RU"/>
              <a:pPr>
                <a:defRPr/>
              </a:pPr>
              <a:t>05.09.2018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39B19-F875-468B-8266-31C38331C1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FDBAB-F6C8-4B9F-BD11-0CFFFA0A4FB8}" type="datetimeFigureOut">
              <a:rPr lang="ru-RU"/>
              <a:pPr>
                <a:defRPr/>
              </a:pPr>
              <a:t>05.09.2018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0D44-2009-451A-82F6-9C80BC6745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83C9D-DB82-4659-8A51-65914AC661C7}" type="datetimeFigureOut">
              <a:rPr lang="ru-RU"/>
              <a:pPr>
                <a:defRPr/>
              </a:pPr>
              <a:t>05.09.2018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70FC9-B5F6-4285-9CCB-58A93D7AAF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86C13-F33D-4897-9AF4-F012CF38F27F}" type="datetimeFigureOut">
              <a:rPr lang="ru-RU"/>
              <a:pPr>
                <a:defRPr/>
              </a:pPr>
              <a:t>05.09.2018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DA323-B817-46EF-ABD6-7CEEC5391D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Скругленный прямоугольник 10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ECCF4-FBE6-4BFF-8576-FD0EC2D1D3C4}" type="datetimeFigureOut">
              <a:rPr lang="ru-RU"/>
              <a:pPr>
                <a:defRPr/>
              </a:pPr>
              <a:t>05.09.2018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4BEBF-03BD-4D37-92D8-F33BF7B4F6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0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1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68113-49E3-4AA7-8351-02357714AFEE}" type="datetimeFigureOut">
              <a:rPr lang="ru-RU"/>
              <a:pPr>
                <a:defRPr/>
              </a:pPr>
              <a:t>05.09.2018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E627A-DDC2-47FF-89C3-84C70C29C5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48EAF-6FB1-4797-A126-112A94AC04AF}" type="datetimeFigureOut">
              <a:rPr lang="ru-RU"/>
              <a:pPr>
                <a:defRPr/>
              </a:pPr>
              <a:t>05.09.2018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915FE-E357-4703-94B8-921265F490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1E71E-EDD5-4DFA-8083-A19F348090CD}" type="datetimeFigureOut">
              <a:rPr lang="ru-RU"/>
              <a:pPr>
                <a:defRPr/>
              </a:pPr>
              <a:t>05.09.2018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0D9C7-1CD1-48E4-9B46-39B34076D4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Заголовок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ABDFA5F6-466E-4AFE-97F1-9B07A9AD7085}" type="datetimeFigureOut">
              <a:rPr lang="ru-RU"/>
              <a:pPr>
                <a:defRPr/>
              </a:pPr>
              <a:t>05.09.2018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19C7CC42-CBA1-4DF4-8B1E-1E6BEFACC7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0" r:id="rId2"/>
    <p:sldLayoutId id="2147483738" r:id="rId3"/>
    <p:sldLayoutId id="2147483731" r:id="rId4"/>
    <p:sldLayoutId id="2147483732" r:id="rId5"/>
    <p:sldLayoutId id="2147483733" r:id="rId6"/>
    <p:sldLayoutId id="2147483734" r:id="rId7"/>
    <p:sldLayoutId id="2147483739" r:id="rId8"/>
    <p:sldLayoutId id="2147483740" r:id="rId9"/>
    <p:sldLayoutId id="2147483735" r:id="rId10"/>
    <p:sldLayoutId id="214748373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D8AFB9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DE6C36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DE6C36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%20Q%20V%20Y.gwb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14.gif"/><Relationship Id="rId3" Type="http://schemas.openxmlformats.org/officeDocument/2006/relationships/image" Target="../media/image3.gif"/><Relationship Id="rId7" Type="http://schemas.openxmlformats.org/officeDocument/2006/relationships/image" Target="../media/image8.gif"/><Relationship Id="rId12" Type="http://schemas.openxmlformats.org/officeDocument/2006/relationships/image" Target="../media/image1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11" Type="http://schemas.openxmlformats.org/officeDocument/2006/relationships/image" Target="../media/image12.gif"/><Relationship Id="rId5" Type="http://schemas.openxmlformats.org/officeDocument/2006/relationships/image" Target="../media/image6.gif"/><Relationship Id="rId10" Type="http://schemas.openxmlformats.org/officeDocument/2006/relationships/image" Target="../media/image11.gif"/><Relationship Id="rId4" Type="http://schemas.openxmlformats.org/officeDocument/2006/relationships/image" Target="../media/image4.png"/><Relationship Id="rId9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hyperlink" Target="file:///C:\Documents%20and%20Settings\Teacher\&#1052;&#1086;&#1080;%20&#1076;&#1086;&#1082;&#1091;&#1084;&#1077;&#1085;&#1090;&#1099;\THE%20ABC\&#1089;&#1083;&#1086;&#1074;&#1072;.gw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214422"/>
            <a:ext cx="7786742" cy="2214578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z="9600" b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Monotype Corsiva" pitchFamily="66" charset="0"/>
              </a:rPr>
              <a:t>I know the ABC</a:t>
            </a:r>
            <a:endParaRPr lang="ru-RU" sz="9600" b="1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6147" name="Рисунок 3" descr="35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3500438"/>
            <a:ext cx="2144712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072074"/>
            <a:ext cx="2728906" cy="67159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Cats</a:t>
            </a:r>
            <a:endParaRPr lang="ru-RU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7171" name="Picture 4" descr="cat0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857250"/>
            <a:ext cx="2928937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16" descr="doll0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25" y="1285875"/>
            <a:ext cx="2928938" cy="307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5643570" y="5072074"/>
            <a:ext cx="2728906" cy="671590"/>
          </a:xfrm>
          <a:prstGeom prst="rect">
            <a:avLst/>
          </a:prstGeom>
        </p:spPr>
        <p:txBody>
          <a:bodyPr bIns="9144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  <a:ea typeface="+mj-ea"/>
                <a:cs typeface="+mj-cs"/>
              </a:rPr>
              <a:t>Dogs</a:t>
            </a:r>
            <a:endParaRPr lang="ru-RU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85728"/>
            <a:ext cx="7772400" cy="93978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The  ABC</a:t>
            </a:r>
            <a:endParaRPr lang="ru-RU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071547"/>
            <a:ext cx="8286808" cy="5632311"/>
          </a:xfrm>
          <a:prstGeom prst="rect">
            <a:avLst/>
          </a:prstGeom>
          <a:solidFill>
            <a:srgbClr val="FFFF9F"/>
          </a:solidFill>
          <a:ln w="28575">
            <a:solidFill>
              <a:srgbClr val="7030A0"/>
            </a:solidFill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Aa</a:t>
            </a:r>
            <a:r>
              <a:rPr lang="en-US" sz="72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Bb, Cc, </a:t>
            </a:r>
            <a:r>
              <a:rPr lang="en-US" sz="7200" b="1" dirty="0" err="1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Dd</a:t>
            </a:r>
            <a:r>
              <a:rPr lang="en-US" sz="72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</a:t>
            </a:r>
            <a:r>
              <a:rPr lang="en-US" sz="7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Ee</a:t>
            </a:r>
            <a:r>
              <a:rPr lang="en-US" sz="72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Ff, </a:t>
            </a:r>
            <a:r>
              <a:rPr lang="en-US" sz="7200" b="1" dirty="0" err="1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Gg</a:t>
            </a:r>
            <a:r>
              <a:rPr lang="en-US" sz="72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</a:t>
            </a:r>
            <a:r>
              <a:rPr lang="en-US" sz="7200" b="1" dirty="0" err="1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Hh</a:t>
            </a:r>
            <a:r>
              <a:rPr lang="en-US" sz="72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</a:t>
            </a:r>
            <a:r>
              <a:rPr lang="en-US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Ii</a:t>
            </a:r>
            <a:r>
              <a:rPr lang="en-US" sz="72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</a:t>
            </a:r>
            <a:r>
              <a:rPr lang="en-US" sz="7200" b="1" dirty="0" err="1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Jj</a:t>
            </a:r>
            <a:r>
              <a:rPr lang="en-US" sz="72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</a:t>
            </a:r>
            <a:r>
              <a:rPr lang="en-US" sz="7200" b="1" dirty="0" err="1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Kk</a:t>
            </a:r>
            <a:r>
              <a:rPr lang="en-US" sz="72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</a:t>
            </a:r>
            <a:r>
              <a:rPr lang="en-US" sz="7200" b="1" dirty="0" err="1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Ll</a:t>
            </a:r>
            <a:r>
              <a:rPr lang="en-US" sz="72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</a:t>
            </a:r>
            <a:r>
              <a:rPr lang="en-US" sz="7200" b="1" dirty="0" err="1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Nn</a:t>
            </a:r>
            <a:r>
              <a:rPr lang="en-US" sz="72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</a:t>
            </a:r>
            <a:r>
              <a:rPr lang="en-US" sz="7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Oo</a:t>
            </a:r>
            <a:r>
              <a:rPr lang="en-US" sz="72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Pp, </a:t>
            </a:r>
            <a:r>
              <a:rPr lang="en-US" sz="7200" b="1" dirty="0" err="1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Rr</a:t>
            </a:r>
            <a:r>
              <a:rPr lang="en-US" sz="72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Ss, </a:t>
            </a:r>
            <a:r>
              <a:rPr lang="en-US" sz="7200" b="1" dirty="0" err="1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Tt</a:t>
            </a:r>
            <a:r>
              <a:rPr lang="en-US" sz="72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</a:t>
            </a:r>
            <a:r>
              <a:rPr lang="en-US" sz="7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Uu</a:t>
            </a:r>
            <a:r>
              <a:rPr lang="en-US" sz="72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</a:t>
            </a:r>
            <a:r>
              <a:rPr lang="en-US" sz="7200" b="1" dirty="0" err="1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Ww</a:t>
            </a:r>
            <a:r>
              <a:rPr lang="en-US" sz="72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Xx, </a:t>
            </a:r>
            <a:r>
              <a:rPr lang="en-US" sz="7200" b="1" dirty="0" err="1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Zz</a:t>
            </a:r>
            <a:endParaRPr lang="en-US" sz="72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2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pic>
        <p:nvPicPr>
          <p:cNvPr id="8196" name="Рисунок 4" descr="p79_starroll.gif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142875"/>
            <a:ext cx="785813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5857892"/>
            <a:ext cx="1071570" cy="571504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Cats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9219" name="Picture 4" descr="cat0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4929188"/>
            <a:ext cx="128587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16" descr="doll0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29500" y="5000625"/>
            <a:ext cx="136048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6286512" y="6000768"/>
            <a:ext cx="1228708" cy="428628"/>
          </a:xfrm>
          <a:prstGeom prst="rect">
            <a:avLst/>
          </a:prstGeom>
        </p:spPr>
        <p:txBody>
          <a:bodyPr bIns="9144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  <a:ea typeface="+mj-ea"/>
                <a:cs typeface="+mj-cs"/>
              </a:rPr>
              <a:t>Dogs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9222" name="TextBox 9"/>
          <p:cNvSpPr txBox="1">
            <a:spLocks noChangeArrowheads="1"/>
          </p:cNvSpPr>
          <p:nvPr/>
        </p:nvSpPr>
        <p:spPr bwMode="auto">
          <a:xfrm>
            <a:off x="714375" y="928688"/>
            <a:ext cx="250031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>
                <a:solidFill>
                  <a:srgbClr val="0066FF"/>
                </a:solidFill>
                <a:latin typeface="Perpetua" pitchFamily="18" charset="0"/>
              </a:rPr>
              <a:t>d,r,i,b,</a:t>
            </a:r>
          </a:p>
          <a:p>
            <a:r>
              <a:rPr lang="en-US" sz="3600" b="1">
                <a:solidFill>
                  <a:srgbClr val="0066FF"/>
                </a:solidFill>
                <a:latin typeface="Perpetua" pitchFamily="18" charset="0"/>
              </a:rPr>
              <a:t>k,e,a,c</a:t>
            </a:r>
          </a:p>
          <a:p>
            <a:r>
              <a:rPr lang="en-US" sz="3600" b="1">
                <a:solidFill>
                  <a:srgbClr val="0066FF"/>
                </a:solidFill>
                <a:latin typeface="Perpetua" pitchFamily="18" charset="0"/>
              </a:rPr>
              <a:t>e,p,c,l,n,i</a:t>
            </a:r>
          </a:p>
          <a:p>
            <a:endParaRPr lang="ru-RU" sz="3600" b="1">
              <a:solidFill>
                <a:srgbClr val="0066FF"/>
              </a:solidFill>
              <a:latin typeface="Cambria" pitchFamily="18" charset="0"/>
            </a:endParaRPr>
          </a:p>
        </p:txBody>
      </p:sp>
      <p:sp>
        <p:nvSpPr>
          <p:cNvPr id="9223" name="TextBox 11"/>
          <p:cNvSpPr txBox="1">
            <a:spLocks noChangeArrowheads="1"/>
          </p:cNvSpPr>
          <p:nvPr/>
        </p:nvSpPr>
        <p:spPr bwMode="auto">
          <a:xfrm>
            <a:off x="5429250" y="928688"/>
            <a:ext cx="196056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0066FF"/>
                </a:solidFill>
                <a:latin typeface="Perpetua" pitchFamily="18" charset="0"/>
              </a:rPr>
              <a:t>s,l,a,m,l</a:t>
            </a:r>
          </a:p>
          <a:p>
            <a:r>
              <a:rPr lang="en-US" sz="3600" b="1">
                <a:solidFill>
                  <a:srgbClr val="0066FF"/>
                </a:solidFill>
                <a:latin typeface="Perpetua" pitchFamily="18" charset="0"/>
              </a:rPr>
              <a:t>b,t,r,a,b,i</a:t>
            </a:r>
          </a:p>
          <a:p>
            <a:r>
              <a:rPr lang="en-US" sz="3600" b="1">
                <a:solidFill>
                  <a:srgbClr val="0066FF"/>
                </a:solidFill>
                <a:latin typeface="Perpetua" pitchFamily="18" charset="0"/>
              </a:rPr>
              <a:t>o,r,f,g</a:t>
            </a:r>
          </a:p>
          <a:p>
            <a:endParaRPr lang="ru-RU" sz="360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cat0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0"/>
            <a:ext cx="128587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16" descr="doll0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43813" y="214313"/>
            <a:ext cx="1238250" cy="130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929322" y="4286256"/>
            <a:ext cx="2928958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ln w="11430"/>
                <a:solidFill>
                  <a:srgbClr val="92D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rabbit,</a:t>
            </a:r>
            <a:r>
              <a:rPr lang="en-US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endParaRPr lang="ru-RU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3071810"/>
            <a:ext cx="2571768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frog,</a:t>
            </a:r>
            <a:endParaRPr lang="ru-RU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1785926"/>
            <a:ext cx="2571768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pig,</a:t>
            </a:r>
            <a:endParaRPr lang="ru-RU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4357694"/>
            <a:ext cx="4143404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cockerel,</a:t>
            </a:r>
            <a:endParaRPr lang="ru-RU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00760" y="3071810"/>
            <a:ext cx="2571768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ln w="11430"/>
                <a:solidFill>
                  <a:srgbClr val="92D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jump,</a:t>
            </a:r>
            <a:endParaRPr lang="ru-RU" sz="7200" b="1" dirty="0">
              <a:ln w="11430"/>
              <a:solidFill>
                <a:srgbClr val="92D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72198" y="1928802"/>
            <a:ext cx="2571768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ln w="11430"/>
                <a:solidFill>
                  <a:srgbClr val="92D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fox,</a:t>
            </a:r>
            <a:endParaRPr lang="ru-RU" sz="7200" b="1" dirty="0">
              <a:ln w="11430"/>
              <a:solidFill>
                <a:srgbClr val="92D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cat0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0"/>
            <a:ext cx="128587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16" descr="doll0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13" y="214313"/>
            <a:ext cx="1238250" cy="130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214438" y="2214563"/>
          <a:ext cx="7143800" cy="288925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71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444628"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FF0000"/>
                          </a:solidFill>
                        </a:rPr>
                        <a:t>D</a:t>
                      </a:r>
                      <a:endParaRPr lang="ru-RU" sz="4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FF0000"/>
                          </a:solidFill>
                        </a:rPr>
                        <a:t>G</a:t>
                      </a:r>
                      <a:endParaRPr lang="ru-RU" sz="4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FF0000"/>
                          </a:solidFill>
                        </a:rPr>
                        <a:t>K</a:t>
                      </a:r>
                      <a:endParaRPr lang="ru-RU" sz="4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FF0000"/>
                          </a:solidFill>
                        </a:rPr>
                        <a:t>F</a:t>
                      </a:r>
                      <a:endParaRPr lang="ru-RU" sz="4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FF0000"/>
                          </a:solidFill>
                        </a:rPr>
                        <a:t>Q</a:t>
                      </a:r>
                      <a:endParaRPr lang="ru-RU" sz="4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FF0000"/>
                          </a:solidFill>
                        </a:rPr>
                        <a:t>Z</a:t>
                      </a:r>
                      <a:endParaRPr lang="ru-RU" sz="4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FF0000"/>
                          </a:solidFill>
                        </a:rPr>
                        <a:t>U</a:t>
                      </a:r>
                      <a:endParaRPr lang="ru-RU" sz="4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FF0000"/>
                          </a:solidFill>
                        </a:rPr>
                        <a:t>T</a:t>
                      </a:r>
                      <a:endParaRPr lang="ru-RU" sz="4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FF0000"/>
                          </a:solidFill>
                        </a:rPr>
                        <a:t>R</a:t>
                      </a:r>
                      <a:endParaRPr lang="ru-RU" sz="4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FF0000"/>
                          </a:solidFill>
                        </a:rPr>
                        <a:t>Y</a:t>
                      </a:r>
                      <a:endParaRPr lang="ru-RU" sz="4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4628">
                <a:tc>
                  <a:txBody>
                    <a:bodyPr/>
                    <a:lstStyle/>
                    <a:p>
                      <a:r>
                        <a:rPr lang="en-US" sz="4000" b="1" dirty="0" smtClean="0">
                          <a:solidFill>
                            <a:srgbClr val="0066FF"/>
                          </a:solidFill>
                        </a:rPr>
                        <a:t>f</a:t>
                      </a:r>
                      <a:endParaRPr lang="ru-RU" sz="4000" b="1" dirty="0">
                        <a:solidFill>
                          <a:srgbClr val="00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dirty="0" smtClean="0">
                          <a:solidFill>
                            <a:srgbClr val="0066FF"/>
                          </a:solidFill>
                        </a:rPr>
                        <a:t>d</a:t>
                      </a:r>
                      <a:endParaRPr lang="ru-RU" sz="4000" b="1" dirty="0">
                        <a:solidFill>
                          <a:srgbClr val="00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dirty="0" smtClean="0">
                          <a:solidFill>
                            <a:srgbClr val="0066FF"/>
                          </a:solidFill>
                        </a:rPr>
                        <a:t>q</a:t>
                      </a:r>
                      <a:endParaRPr lang="ru-RU" sz="4000" b="1" dirty="0">
                        <a:solidFill>
                          <a:srgbClr val="00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dirty="0" smtClean="0">
                          <a:solidFill>
                            <a:srgbClr val="0066FF"/>
                          </a:solidFill>
                        </a:rPr>
                        <a:t>g</a:t>
                      </a:r>
                      <a:endParaRPr lang="ru-RU" sz="4000" b="1" dirty="0">
                        <a:solidFill>
                          <a:srgbClr val="00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dirty="0" smtClean="0">
                          <a:solidFill>
                            <a:srgbClr val="0066FF"/>
                          </a:solidFill>
                        </a:rPr>
                        <a:t>k</a:t>
                      </a:r>
                      <a:endParaRPr lang="ru-RU" sz="4000" b="1" dirty="0">
                        <a:solidFill>
                          <a:srgbClr val="00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dirty="0" smtClean="0">
                          <a:solidFill>
                            <a:srgbClr val="0066FF"/>
                          </a:solidFill>
                        </a:rPr>
                        <a:t>t</a:t>
                      </a:r>
                      <a:endParaRPr lang="ru-RU" sz="4000" b="1" dirty="0">
                        <a:solidFill>
                          <a:srgbClr val="00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dirty="0" smtClean="0">
                          <a:solidFill>
                            <a:srgbClr val="0066FF"/>
                          </a:solidFill>
                        </a:rPr>
                        <a:t>r</a:t>
                      </a:r>
                      <a:endParaRPr lang="ru-RU" sz="4000" b="1" dirty="0">
                        <a:solidFill>
                          <a:srgbClr val="00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dirty="0" smtClean="0">
                          <a:solidFill>
                            <a:srgbClr val="0066FF"/>
                          </a:solidFill>
                        </a:rPr>
                        <a:t>z</a:t>
                      </a:r>
                      <a:endParaRPr lang="ru-RU" sz="4000" b="1" dirty="0">
                        <a:solidFill>
                          <a:srgbClr val="00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dirty="0" smtClean="0">
                          <a:solidFill>
                            <a:srgbClr val="0066FF"/>
                          </a:solidFill>
                        </a:rPr>
                        <a:t>y</a:t>
                      </a:r>
                      <a:endParaRPr lang="ru-RU" sz="4000" b="1" dirty="0">
                        <a:solidFill>
                          <a:srgbClr val="00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dirty="0" smtClean="0">
                          <a:solidFill>
                            <a:srgbClr val="0066FF"/>
                          </a:solidFill>
                        </a:rPr>
                        <a:t>u</a:t>
                      </a:r>
                      <a:endParaRPr lang="ru-RU" sz="4000" b="1" dirty="0">
                        <a:solidFill>
                          <a:srgbClr val="0066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cat0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0"/>
            <a:ext cx="128587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16" descr="doll0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13" y="214313"/>
            <a:ext cx="1238250" cy="130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00125" y="1928813"/>
          <a:ext cx="6143625" cy="2889250"/>
        </p:xfrm>
        <a:graphic>
          <a:graphicData uri="http://schemas.openxmlformats.org/drawingml/2006/table">
            <a:tbl>
              <a:tblPr/>
              <a:tblGrid>
                <a:gridCol w="1228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8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8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8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44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Perpetua" pitchFamily="18" charset="0"/>
                        </a:rPr>
                        <a:t>a</a:t>
                      </a:r>
                      <a:endParaRPr kumimoji="0" lang="ru-RU" sz="4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Perpetua" pitchFamily="18" charset="0"/>
                        </a:rPr>
                        <a:t>o</a:t>
                      </a:r>
                      <a:endParaRPr kumimoji="0" lang="ru-RU" sz="4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Perpetua" pitchFamily="18" charset="0"/>
                        </a:rPr>
                        <a:t>i</a:t>
                      </a:r>
                      <a:endParaRPr kumimoji="0" lang="ru-RU" sz="4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Perpetua" pitchFamily="18" charset="0"/>
                        </a:rPr>
                        <a:t>e</a:t>
                      </a:r>
                      <a:endParaRPr kumimoji="0" lang="ru-RU" sz="4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Perpetua" pitchFamily="18" charset="0"/>
                        </a:rPr>
                        <a:t>u</a:t>
                      </a:r>
                      <a:endParaRPr kumimoji="0" lang="ru-RU" sz="4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4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[e], 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66FF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6C3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[i], 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66FF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6C3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Perpetua" pitchFamily="18" charset="0"/>
                        </a:rPr>
                        <a:t>[o]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66FF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6C3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[⌡u]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66FF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6C3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[æ]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66FF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6C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6C3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1928802"/>
            <a:ext cx="4143404" cy="44012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Can you swim?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Is his duck fat?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Is his pig green?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Has she got a cat?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00760" y="1928802"/>
            <a:ext cx="2928958" cy="44012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905"/>
                <a:solidFill>
                  <a:srgbClr val="6BC937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Yes, it is.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b="1" dirty="0">
              <a:ln w="1905"/>
              <a:solidFill>
                <a:srgbClr val="6BC937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905"/>
                <a:solidFill>
                  <a:srgbClr val="6BC937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No, it is not.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b="1" dirty="0">
              <a:ln w="1905"/>
              <a:solidFill>
                <a:srgbClr val="6BC937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905"/>
                <a:solidFill>
                  <a:srgbClr val="6BC937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Yes, I can.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b="1" dirty="0">
              <a:ln w="1905"/>
              <a:solidFill>
                <a:srgbClr val="6BC937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905"/>
                <a:solidFill>
                  <a:srgbClr val="6BC937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Yes, she has.</a:t>
            </a:r>
            <a:endParaRPr lang="ru-RU" sz="4000" b="1" dirty="0">
              <a:ln w="1905"/>
              <a:solidFill>
                <a:srgbClr val="6BC937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6" name="Picture 4" descr="cat0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0"/>
            <a:ext cx="128587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16" descr="doll0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43813" y="214313"/>
            <a:ext cx="1238250" cy="130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 стрелкой 9"/>
          <p:cNvCxnSpPr/>
          <p:nvPr/>
        </p:nvCxnSpPr>
        <p:spPr>
          <a:xfrm flipV="1">
            <a:off x="1643063" y="2571750"/>
            <a:ext cx="4714875" cy="714375"/>
          </a:xfrm>
          <a:prstGeom prst="straightConnector1">
            <a:avLst/>
          </a:prstGeom>
          <a:ln w="92075">
            <a:solidFill>
              <a:srgbClr val="CC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1643063" y="2643188"/>
            <a:ext cx="5643562" cy="1785937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1857375" y="3786188"/>
            <a:ext cx="6000750" cy="714375"/>
          </a:xfrm>
          <a:prstGeom prst="straightConnector1">
            <a:avLst/>
          </a:prstGeom>
          <a:ln w="73025">
            <a:solidFill>
              <a:srgbClr val="D6DB1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4429125" y="6000750"/>
            <a:ext cx="1714500" cy="1588"/>
          </a:xfrm>
          <a:prstGeom prst="straightConnector1">
            <a:avLst/>
          </a:prstGeom>
          <a:ln w="73025">
            <a:solidFill>
              <a:srgbClr val="FF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cat0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0"/>
            <a:ext cx="128587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16" descr="doll0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43813" y="214313"/>
            <a:ext cx="1238250" cy="130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a4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3563" y="2928938"/>
            <a:ext cx="714375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b5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0" y="714375"/>
            <a:ext cx="64293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b9.gi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10800000">
            <a:off x="7500938" y="2857500"/>
            <a:ext cx="642937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p79_8_clr.gif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71938" y="857250"/>
            <a:ext cx="642937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p79_3_clr.gif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857875" y="500063"/>
            <a:ext cx="63023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p79_2_clr.gif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42938" y="2143125"/>
            <a:ext cx="7143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p79_0_clr.gif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00375" y="2500313"/>
            <a:ext cx="576263" cy="108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p79_1_clr.gif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571750" y="2428875"/>
            <a:ext cx="357188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p79_1_clr.gif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357688" y="3000375"/>
            <a:ext cx="357187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p79_0_clr.gif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57250" y="4143375"/>
            <a:ext cx="576263" cy="108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p79_7_clr.gif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786063" y="4429125"/>
            <a:ext cx="7143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b9.gi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163676">
            <a:off x="5454650" y="4729163"/>
            <a:ext cx="64293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ердце 4"/>
          <p:cNvSpPr/>
          <p:nvPr/>
        </p:nvSpPr>
        <p:spPr>
          <a:xfrm>
            <a:off x="500063" y="571500"/>
            <a:ext cx="1500187" cy="1285875"/>
          </a:xfrm>
          <a:prstGeom prst="heart">
            <a:avLst/>
          </a:prstGeom>
          <a:solidFill>
            <a:srgbClr val="E11F4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Улыбающееся лицо 5"/>
          <p:cNvSpPr/>
          <p:nvPr/>
        </p:nvSpPr>
        <p:spPr>
          <a:xfrm>
            <a:off x="2786063" y="500063"/>
            <a:ext cx="1714500" cy="1571625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" name="Рисунок 9" descr="кен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38" y="571500"/>
            <a:ext cx="1779587" cy="149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Блок-схема: сопоставление 10"/>
          <p:cNvSpPr/>
          <p:nvPr/>
        </p:nvSpPr>
        <p:spPr>
          <a:xfrm>
            <a:off x="7500938" y="642938"/>
            <a:ext cx="1143000" cy="1428750"/>
          </a:xfrm>
          <a:prstGeom prst="flowChartCollate">
            <a:avLst/>
          </a:prstGeom>
          <a:solidFill>
            <a:srgbClr val="CC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Облако 11"/>
          <p:cNvSpPr/>
          <p:nvPr/>
        </p:nvSpPr>
        <p:spPr>
          <a:xfrm>
            <a:off x="357188" y="2214563"/>
            <a:ext cx="2071687" cy="1357312"/>
          </a:xfrm>
          <a:prstGeom prst="cloud">
            <a:avLst/>
          </a:prstGeom>
          <a:solidFill>
            <a:schemeClr val="bg1"/>
          </a:solidFill>
          <a:ln w="3810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Блок-схема: магнитный диск 13"/>
          <p:cNvSpPr/>
          <p:nvPr/>
        </p:nvSpPr>
        <p:spPr>
          <a:xfrm>
            <a:off x="3357563" y="2500313"/>
            <a:ext cx="1000125" cy="1785937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олнце 14"/>
          <p:cNvSpPr/>
          <p:nvPr/>
        </p:nvSpPr>
        <p:spPr>
          <a:xfrm>
            <a:off x="5214938" y="2500313"/>
            <a:ext cx="2143125" cy="1928812"/>
          </a:xfrm>
          <a:prstGeom prst="sun">
            <a:avLst/>
          </a:prstGeom>
          <a:solidFill>
            <a:srgbClr val="FF3300">
              <a:alpha val="73000"/>
            </a:srgb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5-конечная звезда 15"/>
          <p:cNvSpPr/>
          <p:nvPr/>
        </p:nvSpPr>
        <p:spPr>
          <a:xfrm>
            <a:off x="428625" y="4214813"/>
            <a:ext cx="2000250" cy="1785937"/>
          </a:xfrm>
          <a:prstGeom prst="star5">
            <a:avLst/>
          </a:prstGeom>
          <a:solidFill>
            <a:srgbClr val="00C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Крест 16"/>
          <p:cNvSpPr/>
          <p:nvPr/>
        </p:nvSpPr>
        <p:spPr>
          <a:xfrm>
            <a:off x="3643313" y="4786313"/>
            <a:ext cx="1714500" cy="1714500"/>
          </a:xfrm>
          <a:prstGeom prst="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7-конечная звезда 17"/>
          <p:cNvSpPr/>
          <p:nvPr/>
        </p:nvSpPr>
        <p:spPr>
          <a:xfrm>
            <a:off x="6858000" y="4643438"/>
            <a:ext cx="1928813" cy="1857375"/>
          </a:xfrm>
          <a:prstGeom prst="star7">
            <a:avLst/>
          </a:prstGeom>
          <a:solidFill>
            <a:srgbClr val="FF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50" y="642938"/>
            <a:ext cx="1071563" cy="1071562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Равнобедренный треугольник 2"/>
          <p:cNvSpPr/>
          <p:nvPr/>
        </p:nvSpPr>
        <p:spPr>
          <a:xfrm>
            <a:off x="2786063" y="642938"/>
            <a:ext cx="1285875" cy="1071562"/>
          </a:xfrm>
          <a:prstGeom prst="triangle">
            <a:avLst>
              <a:gd name="adj" fmla="val 49153"/>
            </a:avLst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29188" y="642938"/>
            <a:ext cx="1071562" cy="1071562"/>
          </a:xfrm>
          <a:prstGeom prst="rect">
            <a:avLst/>
          </a:prstGeom>
          <a:solidFill>
            <a:schemeClr val="tx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57250" y="2000250"/>
            <a:ext cx="1071563" cy="1071563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2857500" y="2000250"/>
            <a:ext cx="1285875" cy="1071563"/>
          </a:xfrm>
          <a:prstGeom prst="triangle">
            <a:avLst>
              <a:gd name="adj" fmla="val 49153"/>
            </a:avLst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929188" y="2000250"/>
            <a:ext cx="1071562" cy="1071563"/>
          </a:xfrm>
          <a:prstGeom prst="rect">
            <a:avLst/>
          </a:prstGeom>
          <a:solidFill>
            <a:schemeClr val="tx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3071813" y="2714625"/>
            <a:ext cx="857250" cy="1588"/>
          </a:xfrm>
          <a:prstGeom prst="straightConnector1">
            <a:avLst/>
          </a:prstGeom>
          <a:ln w="444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857250" y="3357563"/>
            <a:ext cx="1071563" cy="1071562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Равнобедренный треугольник 13"/>
          <p:cNvSpPr/>
          <p:nvPr/>
        </p:nvSpPr>
        <p:spPr>
          <a:xfrm>
            <a:off x="2928938" y="3357563"/>
            <a:ext cx="1285875" cy="1071562"/>
          </a:xfrm>
          <a:prstGeom prst="triangle">
            <a:avLst>
              <a:gd name="adj" fmla="val 49153"/>
            </a:avLst>
          </a:prstGeom>
          <a:solidFill>
            <a:schemeClr val="tx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4857750" y="3286125"/>
            <a:ext cx="1285875" cy="1071563"/>
          </a:xfrm>
          <a:prstGeom prst="triangle">
            <a:avLst>
              <a:gd name="adj" fmla="val 49153"/>
            </a:avLst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396" name="TextBox 20"/>
          <p:cNvSpPr txBox="1">
            <a:spLocks noChangeArrowheads="1"/>
          </p:cNvSpPr>
          <p:nvPr/>
        </p:nvSpPr>
        <p:spPr bwMode="auto">
          <a:xfrm>
            <a:off x="6072188" y="571500"/>
            <a:ext cx="4286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600">
                <a:latin typeface="Perpetua" pitchFamily="18" charset="0"/>
              </a:rPr>
              <a:t>.</a:t>
            </a:r>
            <a:endParaRPr lang="ru-RU" sz="9600">
              <a:latin typeface="Cambria" pitchFamily="18" charset="0"/>
            </a:endParaRPr>
          </a:p>
        </p:txBody>
      </p:sp>
      <p:sp>
        <p:nvSpPr>
          <p:cNvPr id="16397" name="TextBox 21"/>
          <p:cNvSpPr txBox="1">
            <a:spLocks noChangeArrowheads="1"/>
          </p:cNvSpPr>
          <p:nvPr/>
        </p:nvSpPr>
        <p:spPr bwMode="auto">
          <a:xfrm>
            <a:off x="6072188" y="1928813"/>
            <a:ext cx="4286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600">
                <a:latin typeface="Perpetua" pitchFamily="18" charset="0"/>
              </a:rPr>
              <a:t>.</a:t>
            </a:r>
            <a:endParaRPr lang="ru-RU" sz="9600">
              <a:latin typeface="Cambria" pitchFamily="18" charset="0"/>
            </a:endParaRPr>
          </a:p>
        </p:txBody>
      </p:sp>
      <p:sp>
        <p:nvSpPr>
          <p:cNvPr id="16398" name="TextBox 22"/>
          <p:cNvSpPr txBox="1">
            <a:spLocks noChangeArrowheads="1"/>
          </p:cNvSpPr>
          <p:nvPr/>
        </p:nvSpPr>
        <p:spPr bwMode="auto">
          <a:xfrm>
            <a:off x="6143625" y="3214688"/>
            <a:ext cx="4286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600">
                <a:latin typeface="Perpetua" pitchFamily="18" charset="0"/>
              </a:rPr>
              <a:t>.</a:t>
            </a:r>
            <a:endParaRPr lang="ru-RU" sz="9600">
              <a:latin typeface="Cambria" pitchFamily="18" charset="0"/>
            </a:endParaRPr>
          </a:p>
        </p:txBody>
      </p:sp>
      <p:sp>
        <p:nvSpPr>
          <p:cNvPr id="16399" name="TextBox 23"/>
          <p:cNvSpPr txBox="1">
            <a:spLocks noChangeArrowheads="1"/>
          </p:cNvSpPr>
          <p:nvPr/>
        </p:nvSpPr>
        <p:spPr bwMode="auto">
          <a:xfrm>
            <a:off x="214313" y="928688"/>
            <a:ext cx="60801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latin typeface="Perpetua" pitchFamily="18" charset="0"/>
              </a:rPr>
              <a:t>1.</a:t>
            </a:r>
            <a:endParaRPr lang="ru-RU" sz="4400">
              <a:latin typeface="Cambria" pitchFamily="18" charset="0"/>
            </a:endParaRPr>
          </a:p>
        </p:txBody>
      </p:sp>
      <p:sp>
        <p:nvSpPr>
          <p:cNvPr id="16400" name="TextBox 24"/>
          <p:cNvSpPr txBox="1">
            <a:spLocks noChangeArrowheads="1"/>
          </p:cNvSpPr>
          <p:nvPr/>
        </p:nvSpPr>
        <p:spPr bwMode="auto">
          <a:xfrm>
            <a:off x="214313" y="2214563"/>
            <a:ext cx="60801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latin typeface="Perpetua" pitchFamily="18" charset="0"/>
              </a:rPr>
              <a:t>2.</a:t>
            </a:r>
            <a:endParaRPr lang="ru-RU" sz="4400">
              <a:latin typeface="Cambria" pitchFamily="18" charset="0"/>
            </a:endParaRPr>
          </a:p>
        </p:txBody>
      </p:sp>
      <p:sp>
        <p:nvSpPr>
          <p:cNvPr id="16401" name="TextBox 26"/>
          <p:cNvSpPr txBox="1">
            <a:spLocks noChangeArrowheads="1"/>
          </p:cNvSpPr>
          <p:nvPr/>
        </p:nvSpPr>
        <p:spPr bwMode="auto">
          <a:xfrm>
            <a:off x="214313" y="3500438"/>
            <a:ext cx="60801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latin typeface="Perpetua" pitchFamily="18" charset="0"/>
              </a:rPr>
              <a:t>3.</a:t>
            </a:r>
            <a:endParaRPr lang="ru-RU" sz="4400">
              <a:latin typeface="Cambria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57250" y="4929188"/>
            <a:ext cx="1071563" cy="1071562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Равнобедренный треугольник 28"/>
          <p:cNvSpPr/>
          <p:nvPr/>
        </p:nvSpPr>
        <p:spPr>
          <a:xfrm>
            <a:off x="2786063" y="4929188"/>
            <a:ext cx="1285875" cy="1071562"/>
          </a:xfrm>
          <a:prstGeom prst="triangle">
            <a:avLst>
              <a:gd name="adj" fmla="val 49153"/>
            </a:avLst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4929188" y="4929188"/>
            <a:ext cx="1071562" cy="1071562"/>
          </a:xfrm>
          <a:prstGeom prst="rect">
            <a:avLst/>
          </a:prstGeom>
          <a:solidFill>
            <a:schemeClr val="tx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405" name="TextBox 30"/>
          <p:cNvSpPr txBox="1">
            <a:spLocks noChangeArrowheads="1"/>
          </p:cNvSpPr>
          <p:nvPr/>
        </p:nvSpPr>
        <p:spPr bwMode="auto">
          <a:xfrm>
            <a:off x="6072188" y="4857750"/>
            <a:ext cx="4286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600">
                <a:latin typeface="Perpetua" pitchFamily="18" charset="0"/>
              </a:rPr>
              <a:t>.</a:t>
            </a:r>
            <a:endParaRPr lang="ru-RU" sz="9600">
              <a:latin typeface="Cambria" pitchFamily="18" charset="0"/>
            </a:endParaRPr>
          </a:p>
        </p:txBody>
      </p:sp>
      <p:sp>
        <p:nvSpPr>
          <p:cNvPr id="16406" name="TextBox 32"/>
          <p:cNvSpPr txBox="1">
            <a:spLocks noChangeArrowheads="1"/>
          </p:cNvSpPr>
          <p:nvPr/>
        </p:nvSpPr>
        <p:spPr bwMode="auto">
          <a:xfrm>
            <a:off x="214313" y="5143500"/>
            <a:ext cx="60801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latin typeface="Perpetua" pitchFamily="18" charset="0"/>
              </a:rPr>
              <a:t>4.</a:t>
            </a:r>
            <a:endParaRPr lang="ru-RU" sz="4400">
              <a:latin typeface="Cambria" pitchFamily="18" charset="0"/>
            </a:endParaRPr>
          </a:p>
        </p:txBody>
      </p:sp>
      <p:sp>
        <p:nvSpPr>
          <p:cNvPr id="16407" name="TextBox 37"/>
          <p:cNvSpPr txBox="1">
            <a:spLocks noChangeArrowheads="1"/>
          </p:cNvSpPr>
          <p:nvPr/>
        </p:nvSpPr>
        <p:spPr bwMode="auto">
          <a:xfrm>
            <a:off x="4000500" y="5500688"/>
            <a:ext cx="442913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b="1">
                <a:latin typeface="Perpetua" pitchFamily="18" charset="0"/>
              </a:rPr>
              <a:t>S</a:t>
            </a:r>
            <a:endParaRPr lang="ru-RU" sz="4400" b="1">
              <a:latin typeface="Cambria" pitchFamily="18" charset="0"/>
            </a:endParaRPr>
          </a:p>
        </p:txBody>
      </p:sp>
      <p:pic>
        <p:nvPicPr>
          <p:cNvPr id="1640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0" y="4786313"/>
            <a:ext cx="23558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9" name="Рисунок 40" descr="ен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0" y="571500"/>
            <a:ext cx="148272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10" name="Рисунок 41" descr="Копия (3) Alphabet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72313" y="3000375"/>
            <a:ext cx="1444625" cy="156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072074"/>
            <a:ext cx="2728906" cy="67159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Cats</a:t>
            </a:r>
            <a:endParaRPr lang="ru-RU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7411" name="Picture 4" descr="cat0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857250"/>
            <a:ext cx="2928937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16" descr="doll017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25" y="1285875"/>
            <a:ext cx="2928938" cy="307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5643570" y="5072074"/>
            <a:ext cx="2728906" cy="671590"/>
          </a:xfrm>
          <a:prstGeom prst="rect">
            <a:avLst/>
          </a:prstGeom>
        </p:spPr>
        <p:txBody>
          <a:bodyPr bIns="9144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  <a:ea typeface="+mj-ea"/>
                <a:cs typeface="+mj-cs"/>
              </a:rPr>
              <a:t>Dogs</a:t>
            </a:r>
            <a:endParaRPr lang="ru-RU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356</TotalTime>
  <Words>180</Words>
  <Application>Microsoft Office PowerPoint</Application>
  <PresentationFormat>Экран (4:3)</PresentationFormat>
  <Paragraphs>84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Calibri</vt:lpstr>
      <vt:lpstr>Cambria</vt:lpstr>
      <vt:lpstr>Franklin Gothic Book</vt:lpstr>
      <vt:lpstr>Monotype Corsiva</vt:lpstr>
      <vt:lpstr>Perpetua</vt:lpstr>
      <vt:lpstr>Times New Roman</vt:lpstr>
      <vt:lpstr>Wingdings 2</vt:lpstr>
      <vt:lpstr>Справедливость</vt:lpstr>
      <vt:lpstr>I know the ABC</vt:lpstr>
      <vt:lpstr>Cats</vt:lpstr>
      <vt:lpstr>The  ABC</vt:lpstr>
      <vt:lpstr>Cats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Cats</vt:lpstr>
    </vt:vector>
  </TitlesOfParts>
  <Company>Кабинет №7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 ABC</dc:title>
  <dc:creator>Учитель</dc:creator>
  <cp:lastModifiedBy>User</cp:lastModifiedBy>
  <cp:revision>38</cp:revision>
  <dcterms:created xsi:type="dcterms:W3CDTF">2009-05-24T05:04:01Z</dcterms:created>
  <dcterms:modified xsi:type="dcterms:W3CDTF">2018-09-05T15:01:38Z</dcterms:modified>
</cp:coreProperties>
</file>