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85" r:id="rId4"/>
    <p:sldId id="284" r:id="rId5"/>
    <p:sldId id="286" r:id="rId6"/>
    <p:sldId id="287" r:id="rId7"/>
    <p:sldId id="288" r:id="rId8"/>
    <p:sldId id="289" r:id="rId9"/>
    <p:sldId id="290" r:id="rId10"/>
    <p:sldId id="291" r:id="rId11"/>
    <p:sldId id="293" r:id="rId12"/>
    <p:sldId id="294" r:id="rId13"/>
    <p:sldId id="295" r:id="rId14"/>
    <p:sldId id="296" r:id="rId15"/>
    <p:sldId id="297" r:id="rId16"/>
    <p:sldId id="298" r:id="rId17"/>
    <p:sldId id="283" r:id="rId18"/>
    <p:sldId id="300" r:id="rId19"/>
    <p:sldId id="263" r:id="rId20"/>
    <p:sldId id="304" r:id="rId21"/>
    <p:sldId id="299" r:id="rId22"/>
    <p:sldId id="302" r:id="rId23"/>
    <p:sldId id="303" r:id="rId24"/>
    <p:sldId id="301" r:id="rId25"/>
    <p:sldId id="265" r:id="rId26"/>
    <p:sldId id="275" r:id="rId27"/>
    <p:sldId id="276" r:id="rId28"/>
    <p:sldId id="277" r:id="rId29"/>
    <p:sldId id="261" r:id="rId30"/>
    <p:sldId id="278" r:id="rId31"/>
    <p:sldId id="279" r:id="rId32"/>
    <p:sldId id="280" r:id="rId33"/>
    <p:sldId id="281" r:id="rId34"/>
    <p:sldId id="282" r:id="rId35"/>
    <p:sldId id="273" r:id="rId36"/>
    <p:sldId id="274" r:id="rId37"/>
    <p:sldId id="259" r:id="rId38"/>
    <p:sldId id="266" r:id="rId39"/>
    <p:sldId id="267" r:id="rId40"/>
    <p:sldId id="268" r:id="rId41"/>
    <p:sldId id="269" r:id="rId42"/>
    <p:sldId id="270" r:id="rId43"/>
    <p:sldId id="271" r:id="rId44"/>
    <p:sldId id="272" r:id="rId45"/>
    <p:sldId id="262" r:id="rId46"/>
    <p:sldId id="260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>
        <p:scale>
          <a:sx n="60" d="100"/>
          <a:sy n="60" d="100"/>
        </p:scale>
        <p:origin x="-1638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A42C2E-8113-44CE-AF9A-39BC51CE1103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878B0D-6830-421C-9D92-C5679600EA62}">
      <dgm:prSet phldrT="[Текст]"/>
      <dgm:spPr/>
      <dgm:t>
        <a:bodyPr/>
        <a:lstStyle/>
        <a:p>
          <a:r>
            <a:rPr lang="ru-RU" b="1" dirty="0" smtClean="0"/>
            <a:t>семья</a:t>
          </a:r>
          <a:endParaRPr lang="ru-RU" b="1" dirty="0"/>
        </a:p>
      </dgm:t>
    </dgm:pt>
    <dgm:pt modelId="{4AF7C74C-B49A-421A-AE47-51E3B7143B03}" type="parTrans" cxnId="{84DE590F-1575-4464-A3A4-076083A65B24}">
      <dgm:prSet/>
      <dgm:spPr/>
      <dgm:t>
        <a:bodyPr/>
        <a:lstStyle/>
        <a:p>
          <a:endParaRPr lang="ru-RU"/>
        </a:p>
      </dgm:t>
    </dgm:pt>
    <dgm:pt modelId="{43D653A6-FE6E-49D4-AFAE-6A01F9AB052C}" type="sibTrans" cxnId="{84DE590F-1575-4464-A3A4-076083A65B24}">
      <dgm:prSet/>
      <dgm:spPr/>
      <dgm:t>
        <a:bodyPr/>
        <a:lstStyle/>
        <a:p>
          <a:endParaRPr lang="ru-RU"/>
        </a:p>
      </dgm:t>
    </dgm:pt>
    <dgm:pt modelId="{3BB86DFC-01E1-4215-A474-122D92847C57}">
      <dgm:prSet phldrT="[Текст]"/>
      <dgm:spPr/>
      <dgm:t>
        <a:bodyPr/>
        <a:lstStyle/>
        <a:p>
          <a:r>
            <a:rPr lang="ru-RU" b="1" dirty="0" smtClean="0"/>
            <a:t>семья</a:t>
          </a:r>
          <a:endParaRPr lang="ru-RU" b="1" dirty="0"/>
        </a:p>
      </dgm:t>
    </dgm:pt>
    <dgm:pt modelId="{37D0B75E-A2F0-43F3-B802-4F8C3CE11787}" type="parTrans" cxnId="{1DC21633-5384-470B-B808-C25E2C306F90}">
      <dgm:prSet/>
      <dgm:spPr/>
      <dgm:t>
        <a:bodyPr/>
        <a:lstStyle/>
        <a:p>
          <a:endParaRPr lang="ru-RU"/>
        </a:p>
      </dgm:t>
    </dgm:pt>
    <dgm:pt modelId="{8F9725F5-670D-4979-BB01-B4FEA3F85233}" type="sibTrans" cxnId="{1DC21633-5384-470B-B808-C25E2C306F90}">
      <dgm:prSet/>
      <dgm:spPr/>
      <dgm:t>
        <a:bodyPr/>
        <a:lstStyle/>
        <a:p>
          <a:endParaRPr lang="ru-RU"/>
        </a:p>
      </dgm:t>
    </dgm:pt>
    <dgm:pt modelId="{7F789B58-8EA7-42CE-8971-382F3DFACCE7}">
      <dgm:prSet phldrT="[Текст]"/>
      <dgm:spPr/>
      <dgm:t>
        <a:bodyPr/>
        <a:lstStyle/>
        <a:p>
          <a:r>
            <a:rPr lang="ru-RU" b="1" dirty="0" smtClean="0"/>
            <a:t>семья</a:t>
          </a:r>
          <a:endParaRPr lang="ru-RU" b="1" dirty="0"/>
        </a:p>
      </dgm:t>
    </dgm:pt>
    <dgm:pt modelId="{9C2A1380-CDCD-4E64-91BF-17D97CC8C78A}" type="parTrans" cxnId="{E7CD2220-029E-4621-858A-E83DD90C26A2}">
      <dgm:prSet/>
      <dgm:spPr/>
      <dgm:t>
        <a:bodyPr/>
        <a:lstStyle/>
        <a:p>
          <a:endParaRPr lang="ru-RU"/>
        </a:p>
      </dgm:t>
    </dgm:pt>
    <dgm:pt modelId="{09EBAA6C-A8F8-4D27-B8D5-10BDA853000A}" type="sibTrans" cxnId="{E7CD2220-029E-4621-858A-E83DD90C26A2}">
      <dgm:prSet/>
      <dgm:spPr/>
      <dgm:t>
        <a:bodyPr/>
        <a:lstStyle/>
        <a:p>
          <a:endParaRPr lang="ru-RU"/>
        </a:p>
      </dgm:t>
    </dgm:pt>
    <dgm:pt modelId="{5B6E00BD-1F64-4A99-A642-913585401223}" type="pres">
      <dgm:prSet presAssocID="{6BA42C2E-8113-44CE-AF9A-39BC51CE110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419586A-3DAD-4419-9F3E-FE2702B6B6A9}" type="pres">
      <dgm:prSet presAssocID="{A3878B0D-6830-421C-9D92-C5679600EA62}" presName="circ1" presStyleLbl="vennNode1" presStyleIdx="0" presStyleCnt="3" custScaleY="97121" custLinFactNeighborX="71" custLinFactNeighborY="22841"/>
      <dgm:spPr/>
      <dgm:t>
        <a:bodyPr/>
        <a:lstStyle/>
        <a:p>
          <a:endParaRPr lang="ru-RU"/>
        </a:p>
      </dgm:t>
    </dgm:pt>
    <dgm:pt modelId="{097B5916-3864-4B0A-BD89-D689914E994E}" type="pres">
      <dgm:prSet presAssocID="{A3878B0D-6830-421C-9D92-C5679600EA62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60889B-BF38-4B66-82AF-B45655253EBE}" type="pres">
      <dgm:prSet presAssocID="{3BB86DFC-01E1-4215-A474-122D92847C57}" presName="circ2" presStyleLbl="vennNode1" presStyleIdx="1" presStyleCnt="3" custLinFactNeighborX="-2895" custLinFactNeighborY="3851"/>
      <dgm:spPr/>
      <dgm:t>
        <a:bodyPr/>
        <a:lstStyle/>
        <a:p>
          <a:endParaRPr lang="ru-RU"/>
        </a:p>
      </dgm:t>
    </dgm:pt>
    <dgm:pt modelId="{2C8F9909-4459-404A-8D4E-36223CB4033C}" type="pres">
      <dgm:prSet presAssocID="{3BB86DFC-01E1-4215-A474-122D92847C5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8357E2-B481-44E9-AC3D-F9ACDB38F542}" type="pres">
      <dgm:prSet presAssocID="{7F789B58-8EA7-42CE-8971-382F3DFACCE7}" presName="circ3" presStyleLbl="vennNode1" presStyleIdx="2" presStyleCnt="3" custLinFactNeighborX="-5516" custLinFactNeighborY="19478"/>
      <dgm:spPr/>
      <dgm:t>
        <a:bodyPr/>
        <a:lstStyle/>
        <a:p>
          <a:endParaRPr lang="ru-RU"/>
        </a:p>
      </dgm:t>
    </dgm:pt>
    <dgm:pt modelId="{1E556DA0-F18B-4E06-9B4D-360D4B1E76F9}" type="pres">
      <dgm:prSet presAssocID="{7F789B58-8EA7-42CE-8971-382F3DFACCE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F8E087D-E6CA-4F52-B992-898CBBFF823B}" type="presOf" srcId="{A3878B0D-6830-421C-9D92-C5679600EA62}" destId="{097B5916-3864-4B0A-BD89-D689914E994E}" srcOrd="1" destOrd="0" presId="urn:microsoft.com/office/officeart/2005/8/layout/venn1"/>
    <dgm:cxn modelId="{1DC21633-5384-470B-B808-C25E2C306F90}" srcId="{6BA42C2E-8113-44CE-AF9A-39BC51CE1103}" destId="{3BB86DFC-01E1-4215-A474-122D92847C57}" srcOrd="1" destOrd="0" parTransId="{37D0B75E-A2F0-43F3-B802-4F8C3CE11787}" sibTransId="{8F9725F5-670D-4979-BB01-B4FEA3F85233}"/>
    <dgm:cxn modelId="{E7CD2220-029E-4621-858A-E83DD90C26A2}" srcId="{6BA42C2E-8113-44CE-AF9A-39BC51CE1103}" destId="{7F789B58-8EA7-42CE-8971-382F3DFACCE7}" srcOrd="2" destOrd="0" parTransId="{9C2A1380-CDCD-4E64-91BF-17D97CC8C78A}" sibTransId="{09EBAA6C-A8F8-4D27-B8D5-10BDA853000A}"/>
    <dgm:cxn modelId="{14A399F4-6222-43AD-8670-238A4ED014AB}" type="presOf" srcId="{3BB86DFC-01E1-4215-A474-122D92847C57}" destId="{2C8F9909-4459-404A-8D4E-36223CB4033C}" srcOrd="1" destOrd="0" presId="urn:microsoft.com/office/officeart/2005/8/layout/venn1"/>
    <dgm:cxn modelId="{446E531D-7724-4149-8D95-CF65D53014C2}" type="presOf" srcId="{6BA42C2E-8113-44CE-AF9A-39BC51CE1103}" destId="{5B6E00BD-1F64-4A99-A642-913585401223}" srcOrd="0" destOrd="0" presId="urn:microsoft.com/office/officeart/2005/8/layout/venn1"/>
    <dgm:cxn modelId="{328DFE43-C23F-4A7C-A06B-4F946E4EB1FE}" type="presOf" srcId="{7F789B58-8EA7-42CE-8971-382F3DFACCE7}" destId="{1E556DA0-F18B-4E06-9B4D-360D4B1E76F9}" srcOrd="1" destOrd="0" presId="urn:microsoft.com/office/officeart/2005/8/layout/venn1"/>
    <dgm:cxn modelId="{84DE590F-1575-4464-A3A4-076083A65B24}" srcId="{6BA42C2E-8113-44CE-AF9A-39BC51CE1103}" destId="{A3878B0D-6830-421C-9D92-C5679600EA62}" srcOrd="0" destOrd="0" parTransId="{4AF7C74C-B49A-421A-AE47-51E3B7143B03}" sibTransId="{43D653A6-FE6E-49D4-AFAE-6A01F9AB052C}"/>
    <dgm:cxn modelId="{9B1D5114-EC70-4A61-8B2B-1F4E39B1F836}" type="presOf" srcId="{A3878B0D-6830-421C-9D92-C5679600EA62}" destId="{6419586A-3DAD-4419-9F3E-FE2702B6B6A9}" srcOrd="0" destOrd="0" presId="urn:microsoft.com/office/officeart/2005/8/layout/venn1"/>
    <dgm:cxn modelId="{D99A3253-310C-4256-BCA0-B38F6CF5C9A0}" type="presOf" srcId="{3BB86DFC-01E1-4215-A474-122D92847C57}" destId="{3360889B-BF38-4B66-82AF-B45655253EBE}" srcOrd="0" destOrd="0" presId="urn:microsoft.com/office/officeart/2005/8/layout/venn1"/>
    <dgm:cxn modelId="{D93BDD66-69EE-4D5B-AC4B-CA0068E6AA13}" type="presOf" srcId="{7F789B58-8EA7-42CE-8971-382F3DFACCE7}" destId="{6A8357E2-B481-44E9-AC3D-F9ACDB38F542}" srcOrd="0" destOrd="0" presId="urn:microsoft.com/office/officeart/2005/8/layout/venn1"/>
    <dgm:cxn modelId="{AC8A57B3-96E3-429A-8C8A-FE5B5AC96602}" type="presParOf" srcId="{5B6E00BD-1F64-4A99-A642-913585401223}" destId="{6419586A-3DAD-4419-9F3E-FE2702B6B6A9}" srcOrd="0" destOrd="0" presId="urn:microsoft.com/office/officeart/2005/8/layout/venn1"/>
    <dgm:cxn modelId="{FC4A0615-C9B4-4E4C-ACCC-4B1D5235F658}" type="presParOf" srcId="{5B6E00BD-1F64-4A99-A642-913585401223}" destId="{097B5916-3864-4B0A-BD89-D689914E994E}" srcOrd="1" destOrd="0" presId="urn:microsoft.com/office/officeart/2005/8/layout/venn1"/>
    <dgm:cxn modelId="{11136B27-DD65-4F95-81F0-ECFD189B1D40}" type="presParOf" srcId="{5B6E00BD-1F64-4A99-A642-913585401223}" destId="{3360889B-BF38-4B66-82AF-B45655253EBE}" srcOrd="2" destOrd="0" presId="urn:microsoft.com/office/officeart/2005/8/layout/venn1"/>
    <dgm:cxn modelId="{000EF344-D299-4848-B631-3C197D05CFF6}" type="presParOf" srcId="{5B6E00BD-1F64-4A99-A642-913585401223}" destId="{2C8F9909-4459-404A-8D4E-36223CB4033C}" srcOrd="3" destOrd="0" presId="urn:microsoft.com/office/officeart/2005/8/layout/venn1"/>
    <dgm:cxn modelId="{460FA06A-D0C6-41D3-9784-A642B67EBD0C}" type="presParOf" srcId="{5B6E00BD-1F64-4A99-A642-913585401223}" destId="{6A8357E2-B481-44E9-AC3D-F9ACDB38F542}" srcOrd="4" destOrd="0" presId="urn:microsoft.com/office/officeart/2005/8/layout/venn1"/>
    <dgm:cxn modelId="{6AA86F6B-7891-4C21-9B22-4E28B53E7AFD}" type="presParOf" srcId="{5B6E00BD-1F64-4A99-A642-913585401223}" destId="{1E556DA0-F18B-4E06-9B4D-360D4B1E76F9}" srcOrd="5" destOrd="0" presId="urn:microsoft.com/office/officeart/2005/8/layout/venn1"/>
  </dgm:cxnLst>
  <dgm:bg>
    <a:solidFill>
      <a:schemeClr val="accent1">
        <a:lumMod val="40000"/>
        <a:lumOff val="6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19586A-3DAD-4419-9F3E-FE2702B6B6A9}">
      <dsp:nvSpPr>
        <dsp:cNvPr id="0" name=""/>
        <dsp:cNvSpPr/>
      </dsp:nvSpPr>
      <dsp:spPr>
        <a:xfrm>
          <a:off x="2766813" y="576075"/>
          <a:ext cx="2246426" cy="2181751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семья</a:t>
          </a:r>
          <a:endParaRPr lang="ru-RU" sz="4000" b="1" kern="1200" dirty="0"/>
        </a:p>
      </dsp:txBody>
      <dsp:txXfrm>
        <a:off x="3066337" y="957882"/>
        <a:ext cx="1647379" cy="981788"/>
      </dsp:txXfrm>
    </dsp:sp>
    <dsp:sp modelId="{3360889B-BF38-4B66-82AF-B45655253EBE}">
      <dsp:nvSpPr>
        <dsp:cNvPr id="0" name=""/>
        <dsp:cNvSpPr/>
      </dsp:nvSpPr>
      <dsp:spPr>
        <a:xfrm>
          <a:off x="3510770" y="1497617"/>
          <a:ext cx="2246426" cy="22464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семья</a:t>
          </a:r>
          <a:endParaRPr lang="ru-RU" sz="4000" b="1" kern="1200" dirty="0"/>
        </a:p>
      </dsp:txBody>
      <dsp:txXfrm>
        <a:off x="4197802" y="2077944"/>
        <a:ext cx="1347855" cy="1235534"/>
      </dsp:txXfrm>
    </dsp:sp>
    <dsp:sp modelId="{6A8357E2-B481-44E9-AC3D-F9ACDB38F542}">
      <dsp:nvSpPr>
        <dsp:cNvPr id="0" name=""/>
        <dsp:cNvSpPr/>
      </dsp:nvSpPr>
      <dsp:spPr>
        <a:xfrm>
          <a:off x="1830720" y="1497617"/>
          <a:ext cx="2246426" cy="224642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dirty="0" smtClean="0"/>
            <a:t>семья</a:t>
          </a:r>
          <a:endParaRPr lang="ru-RU" sz="4000" b="1" kern="1200" dirty="0"/>
        </a:p>
      </dsp:txBody>
      <dsp:txXfrm>
        <a:off x="2042258" y="2077944"/>
        <a:ext cx="1347855" cy="12355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F4D6A7-5932-43C5-BB53-A4C8EABFAB29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85E57-A6CF-40D9-9102-1D23D177BAA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366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E5EC-9F91-4A42-ADF9-8D7652F0E5C9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E5EC-9F91-4A42-ADF9-8D7652F0E5C9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E5EC-9F91-4A42-ADF9-8D7652F0E5C9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564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522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52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155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488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027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90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5413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206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583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229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3235D-8535-42D7-9062-EF2B7FBE6684}" type="datetimeFigureOut">
              <a:rPr lang="ru-RU" smtClean="0"/>
              <a:t>12.09.2018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371AAE-BB8B-4DC0-B73C-964F34C1E0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3387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1%D0%B0%D0%BD%D0%B3%D0%BB%D0%B0%D0%B4%D0%B5%D1%88" TargetMode="External"/><Relationship Id="rId3" Type="http://schemas.openxmlformats.org/officeDocument/2006/relationships/hyperlink" Target="https://ru.wikipedia.org/wiki/%D0%9A%D0%B8%D1%82%D0%B0%D0%B9%D1%81%D0%BA%D0%B0%D1%8F_%D0%9D%D0%B0%D1%80%D0%BE%D0%B4%D0%BD%D0%B0%D1%8F_%D0%A0%D0%B5%D1%81%D0%BF%D1%83%D0%B1%D0%BB%D0%B8%D0%BA%D0%B0" TargetMode="External"/><Relationship Id="rId7" Type="http://schemas.openxmlformats.org/officeDocument/2006/relationships/hyperlink" Target="https://ru.wikipedia.org/wiki/%D0%9D%D0%B8%D0%B3%D0%B5%D1%80%D0%B8%D1%8F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ru.wikipedia.org/wiki/%D0%98%D0%BD%D0%B4%D0%BE%D0%BD%D0%B5%D0%B7%D0%B8%D1%8F" TargetMode="External"/><Relationship Id="rId5" Type="http://schemas.openxmlformats.org/officeDocument/2006/relationships/hyperlink" Target="https://ru.wikipedia.org/wiki/%D0%A1%D0%BE%D0%B5%D0%B4%D0%B8%D0%BD%D1%91%D0%BD%D0%BD%D1%8B%D0%B5_%D0%A8%D1%82%D0%B0%D1%82%D1%8B_%D0%90%D0%BC%D0%B5%D1%80%D0%B8%D0%BA%D0%B8" TargetMode="External"/><Relationship Id="rId10" Type="http://schemas.openxmlformats.org/officeDocument/2006/relationships/hyperlink" Target="https://ru.wikipedia.org/wiki/%D0%AF%D0%BF%D0%BE%D0%BD%D0%B8%D1%8F" TargetMode="External"/><Relationship Id="rId4" Type="http://schemas.openxmlformats.org/officeDocument/2006/relationships/hyperlink" Target="https://ru.wikipedia.org/wiki/%D0%98%D0%BD%D0%B4%D0%B8%D1%8F" TargetMode="External"/><Relationship Id="rId9" Type="http://schemas.openxmlformats.org/officeDocument/2006/relationships/hyperlink" Target="https://ru.wikipedia.org/wiki/%D0%A0%D0%BE%D1%81%D1%81%D0%B8%D1%8F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31.jpeg"/><Relationship Id="rId5" Type="http://schemas.openxmlformats.org/officeDocument/2006/relationships/image" Target="../media/image25.jpeg"/><Relationship Id="rId10" Type="http://schemas.openxmlformats.org/officeDocument/2006/relationships/image" Target="../media/image30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dic.academic.ru/" TargetMode="External"/><Relationship Id="rId7" Type="http://schemas.openxmlformats.org/officeDocument/2006/relationships/hyperlink" Target="http://f911korporativ.ru/prazdniki_1/2012/8/22/261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200stran.ru/" TargetMode="External"/><Relationship Id="rId5" Type="http://schemas.openxmlformats.org/officeDocument/2006/relationships/hyperlink" Target="http://bukoteka.ru/item/158541" TargetMode="External"/><Relationship Id="rId4" Type="http://schemas.openxmlformats.org/officeDocument/2006/relationships/hyperlink" Target="http://steshka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img.nnov.org/data/uf/36/91/58/915877_together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64764" cy="713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547664" y="5729808"/>
            <a:ext cx="6172200" cy="1083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4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83768" y="5512474"/>
            <a:ext cx="40941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i="1" dirty="0" smtClean="0">
                <a:solidFill>
                  <a:srgbClr val="FFFF00"/>
                </a:solidFill>
              </a:rPr>
              <a:t>Тема : Общество</a:t>
            </a:r>
            <a:endParaRPr lang="ru-RU" sz="4000" b="1" i="1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0748" y="116632"/>
            <a:ext cx="444326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FFFF00"/>
                </a:solidFill>
              </a:rPr>
              <a:t>Окружающий  мир</a:t>
            </a:r>
          </a:p>
          <a:p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1720" y="6271592"/>
            <a:ext cx="4752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3 класс УМК «Школа России»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7095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289561"/>
              </p:ext>
            </p:extLst>
          </p:nvPr>
        </p:nvGraphicFramePr>
        <p:xfrm>
          <a:off x="2748136" y="388896"/>
          <a:ext cx="599730" cy="577640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599730"/>
              </a:tblGrid>
              <a:tr h="5251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51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1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1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51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51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1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1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1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512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1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7712676"/>
              </p:ext>
            </p:extLst>
          </p:nvPr>
        </p:nvGraphicFramePr>
        <p:xfrm>
          <a:off x="2748136" y="383592"/>
          <a:ext cx="6001310" cy="52512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00131"/>
                <a:gridCol w="600131"/>
                <a:gridCol w="600131"/>
                <a:gridCol w="600131"/>
                <a:gridCol w="600131"/>
                <a:gridCol w="600131"/>
                <a:gridCol w="600131"/>
                <a:gridCol w="600131"/>
                <a:gridCol w="600131"/>
                <a:gridCol w="600131"/>
              </a:tblGrid>
              <a:tr h="5251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559331"/>
              </p:ext>
            </p:extLst>
          </p:nvPr>
        </p:nvGraphicFramePr>
        <p:xfrm>
          <a:off x="2123728" y="1412776"/>
          <a:ext cx="2463880" cy="52512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5970"/>
                <a:gridCol w="615970"/>
                <a:gridCol w="615970"/>
                <a:gridCol w="615970"/>
              </a:tblGrid>
              <a:tr h="5251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816765"/>
              </p:ext>
            </p:extLst>
          </p:nvPr>
        </p:nvGraphicFramePr>
        <p:xfrm>
          <a:off x="2123728" y="2996952"/>
          <a:ext cx="3695820" cy="52512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15970"/>
                <a:gridCol w="615970"/>
                <a:gridCol w="615970"/>
                <a:gridCol w="615970"/>
                <a:gridCol w="615970"/>
                <a:gridCol w="615970"/>
              </a:tblGrid>
              <a:tr h="5251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4916310"/>
              </p:ext>
            </p:extLst>
          </p:nvPr>
        </p:nvGraphicFramePr>
        <p:xfrm>
          <a:off x="323528" y="4005064"/>
          <a:ext cx="4832992" cy="52512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04124"/>
                <a:gridCol w="604124"/>
                <a:gridCol w="604124"/>
                <a:gridCol w="604124"/>
                <a:gridCol w="604124"/>
                <a:gridCol w="594742"/>
                <a:gridCol w="613506"/>
                <a:gridCol w="604124"/>
              </a:tblGrid>
              <a:tr h="5251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855913"/>
              </p:ext>
            </p:extLst>
          </p:nvPr>
        </p:nvGraphicFramePr>
        <p:xfrm>
          <a:off x="1547664" y="5085184"/>
          <a:ext cx="6001310" cy="52512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600131"/>
                <a:gridCol w="600131"/>
                <a:gridCol w="600131"/>
                <a:gridCol w="600131"/>
                <a:gridCol w="600131"/>
                <a:gridCol w="600131"/>
                <a:gridCol w="600131"/>
                <a:gridCol w="600131"/>
                <a:gridCol w="600131"/>
                <a:gridCol w="600131"/>
              </a:tblGrid>
              <a:tr h="52512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411760" y="43660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1</a:t>
            </a:r>
            <a:endParaRPr lang="ru-RU" sz="2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763688" y="1516722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2</a:t>
            </a:r>
            <a:endParaRPr lang="ru-RU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835696" y="3172906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3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5496" y="4181018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4</a:t>
            </a:r>
            <a:endParaRPr lang="ru-RU" sz="2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1259632" y="5189130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5</a:t>
            </a:r>
            <a:endParaRPr lang="ru-RU" sz="20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2763520" y="447040"/>
            <a:ext cx="5912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/>
              <a:t> </a:t>
            </a:r>
            <a:r>
              <a:rPr lang="ru-RU" sz="2800" b="1" dirty="0" smtClean="0"/>
              <a:t>В    О     С     П     Р     И     Я     Т     И    Е</a:t>
            </a:r>
            <a:endParaRPr lang="ru-RU" sz="28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2087724" y="1393612"/>
            <a:ext cx="24842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 М    О     З      Г</a:t>
            </a:r>
            <a:endParaRPr lang="ru-RU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087724" y="2996952"/>
            <a:ext cx="3636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 П     А     М    Я      Т     Ь</a:t>
            </a:r>
            <a:endParaRPr lang="ru-RU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87524" y="4005064"/>
            <a:ext cx="4860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 М    Ы    Ш    Л     Е     Н    И     Е</a:t>
            </a:r>
            <a:endParaRPr lang="ru-RU" sz="28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1511660" y="5085184"/>
            <a:ext cx="60126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 П     С     И     Х     О     Л    О     Г     И    Я</a:t>
            </a:r>
            <a:endParaRPr lang="ru-RU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699792" y="959822"/>
            <a:ext cx="6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О</a:t>
            </a:r>
            <a:endParaRPr lang="ru-RU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699792" y="1969676"/>
            <a:ext cx="6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Б</a:t>
            </a:r>
            <a:endParaRPr lang="ru-RU" sz="28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699792" y="2473732"/>
            <a:ext cx="6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Р</a:t>
            </a:r>
            <a:endParaRPr lang="ru-RU" sz="28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735796" y="3481844"/>
            <a:ext cx="6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Ж</a:t>
            </a:r>
            <a:endParaRPr lang="ru-RU" sz="28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2735796" y="4581128"/>
            <a:ext cx="6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Н</a:t>
            </a:r>
            <a:endParaRPr lang="ru-RU" sz="28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2699792" y="5642084"/>
            <a:ext cx="6120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Е</a:t>
            </a:r>
            <a:endParaRPr lang="ru-RU" sz="28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940152" y="2210088"/>
            <a:ext cx="29523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1. Способность человека познавать окружающий мир с помощью органов чувств.</a:t>
            </a:r>
            <a:endParaRPr lang="ru-RU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850142" y="2516703"/>
            <a:ext cx="3618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2. </a:t>
            </a:r>
            <a:r>
              <a:rPr lang="ru-RU" dirty="0" smtClean="0"/>
              <a:t>Орган</a:t>
            </a:r>
            <a:r>
              <a:rPr lang="ru-RU" dirty="0"/>
              <a:t>, в котором «помещается» разум человека.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86146" y="2516703"/>
            <a:ext cx="34383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3. Способность сохранять полученную информацию.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05282" y="2204864"/>
            <a:ext cx="32758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4. Способность обдумывать, сравнивать, классифицировать полученные сведения.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68144" y="2588711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5. Наука, изучающая внутренний мир человека.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76664" y="2348880"/>
            <a:ext cx="3419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1. </a:t>
            </a:r>
            <a:r>
              <a:rPr lang="ru-RU" dirty="0"/>
              <a:t>Способность представлять то, чего нет в данный момент перед человеком.</a:t>
            </a:r>
          </a:p>
        </p:txBody>
      </p:sp>
    </p:spTree>
    <p:extLst>
      <p:ext uri="{BB962C8B-B14F-4D97-AF65-F5344CB8AC3E}">
        <p14:creationId xmlns:p14="http://schemas.microsoft.com/office/powerpoint/2010/main" val="147867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04664"/>
            <a:ext cx="7772400" cy="10129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820000"/>
                </a:solidFill>
              </a:rPr>
              <a:t>Расскажите о месте человека в окружающем мире</a:t>
            </a:r>
            <a:endParaRPr lang="ru-RU" b="1" dirty="0">
              <a:solidFill>
                <a:srgbClr val="8200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635896" y="1556792"/>
            <a:ext cx="5256584" cy="4463008"/>
          </a:xfrm>
          <a:prstGeom prst="ellipse">
            <a:avLst/>
          </a:prstGeom>
          <a:noFill/>
          <a:ln w="7620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buNone/>
            </a:pPr>
            <a:r>
              <a:rPr lang="ru-RU" sz="3200" b="1" dirty="0" smtClean="0">
                <a:solidFill>
                  <a:schemeClr val="tx2"/>
                </a:solidFill>
              </a:rPr>
              <a:t>                               </a:t>
            </a:r>
            <a:r>
              <a:rPr lang="ru-RU" sz="3600" b="1" dirty="0" smtClean="0">
                <a:solidFill>
                  <a:schemeClr val="tx1"/>
                </a:solidFill>
              </a:rPr>
              <a:t>общество</a:t>
            </a:r>
          </a:p>
          <a:p>
            <a:endParaRPr lang="ru-RU" sz="3600" dirty="0"/>
          </a:p>
        </p:txBody>
      </p:sp>
      <p:sp>
        <p:nvSpPr>
          <p:cNvPr id="6" name="Овал 5"/>
          <p:cNvSpPr/>
          <p:nvPr/>
        </p:nvSpPr>
        <p:spPr>
          <a:xfrm>
            <a:off x="323528" y="1484784"/>
            <a:ext cx="5184576" cy="4536504"/>
          </a:xfrm>
          <a:prstGeom prst="ellipse">
            <a:avLst/>
          </a:prstGeom>
          <a:noFill/>
          <a:ln w="7620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rtlCol="0" anchor="ctr"/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природа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9" name="Рисунок 8" descr="Начало. какой рисунок нарисовать папе на открытке Окончание"/>
          <p:cNvPicPr/>
          <p:nvPr/>
        </p:nvPicPr>
        <p:blipFill>
          <a:blip r:embed="rId4" cstate="print"/>
          <a:srcRect l="15393" t="7827" r="8124" b="10155"/>
          <a:stretch>
            <a:fillRect/>
          </a:stretch>
        </p:blipFill>
        <p:spPr bwMode="auto">
          <a:xfrm>
            <a:off x="3815916" y="2492896"/>
            <a:ext cx="1512168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547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21392" y="2338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Содержимое 3" descr="Добро и зло - НИОМ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3544"/>
            <a:ext cx="8568952" cy="439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115616" y="5301208"/>
            <a:ext cx="76328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820000"/>
                </a:solidFill>
              </a:rPr>
              <a:t>  </a:t>
            </a:r>
            <a:r>
              <a:rPr lang="ru-RU" sz="3200" b="1" i="1" dirty="0" smtClean="0">
                <a:solidFill>
                  <a:srgbClr val="820000"/>
                </a:solidFill>
              </a:rPr>
              <a:t>Общество</a:t>
            </a:r>
            <a:r>
              <a:rPr lang="ru-RU" sz="3200" b="1" dirty="0" smtClean="0"/>
              <a:t>– </a:t>
            </a:r>
            <a:r>
              <a:rPr lang="ru-RU" sz="3200" b="1" dirty="0"/>
              <a:t>совокупность людей, объединённых общими условиями жизни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484938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7570" y="-31016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Содержимое 6" descr="Ученые подсчитали жителей Земли : Медицина : Новости медицины"/>
          <p:cNvPicPr>
            <a:picLocks/>
          </p:cNvPicPr>
          <p:nvPr/>
        </p:nvPicPr>
        <p:blipFill>
          <a:blip r:embed="rId3" cstate="print"/>
          <a:srcRect l="17667" t="1728" b="2469"/>
          <a:stretch>
            <a:fillRect/>
          </a:stretch>
        </p:blipFill>
        <p:spPr bwMode="auto">
          <a:xfrm>
            <a:off x="1307855" y="-60345"/>
            <a:ext cx="6480720" cy="489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115616" y="5013176"/>
            <a:ext cx="72007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ru-RU" sz="3200" b="1" dirty="0">
                <a:solidFill>
                  <a:srgbClr val="820000"/>
                </a:solidFill>
              </a:rPr>
              <a:t> </a:t>
            </a:r>
            <a:r>
              <a:rPr lang="ru-RU" sz="3200" b="1" dirty="0" smtClean="0">
                <a:solidFill>
                  <a:srgbClr val="820000"/>
                </a:solidFill>
              </a:rPr>
              <a:t>Человечество -  </a:t>
            </a:r>
            <a:r>
              <a:rPr lang="ru-RU" sz="3200" b="1" dirty="0"/>
              <a:t>все люди планеты</a:t>
            </a:r>
          </a:p>
          <a:p>
            <a:pPr lvl="0">
              <a:spcBef>
                <a:spcPct val="0"/>
              </a:spcBef>
              <a:defRPr/>
            </a:pPr>
            <a:r>
              <a:rPr lang="ru-RU" sz="3200" b="1" dirty="0"/>
              <a:t> Земля      </a:t>
            </a:r>
            <a:br>
              <a:rPr lang="ru-RU" sz="3200" b="1" dirty="0"/>
            </a:br>
            <a:r>
              <a:rPr lang="ru-RU" sz="3200" b="1" dirty="0"/>
              <a:t>                  ( </a:t>
            </a:r>
            <a:r>
              <a:rPr lang="ru-RU" sz="3200" b="1" dirty="0" smtClean="0"/>
              <a:t>около 7,5 миллиардов</a:t>
            </a:r>
            <a:r>
              <a:rPr lang="ru-RU" sz="3200" b="1" dirty="0"/>
              <a:t>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536798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Группа 1"/>
          <p:cNvGrpSpPr/>
          <p:nvPr/>
        </p:nvGrpSpPr>
        <p:grpSpPr>
          <a:xfrm>
            <a:off x="3448787" y="2305787"/>
            <a:ext cx="2246426" cy="2246426"/>
            <a:chOff x="3510770" y="1497617"/>
            <a:chExt cx="2246426" cy="2246426"/>
          </a:xfrm>
        </p:grpSpPr>
        <p:sp>
          <p:nvSpPr>
            <p:cNvPr id="3" name="Овал 2"/>
            <p:cNvSpPr/>
            <p:nvPr/>
          </p:nvSpPr>
          <p:spPr>
            <a:xfrm>
              <a:off x="3510770" y="1497617"/>
              <a:ext cx="2246426" cy="2246426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4" name="Овал 4"/>
            <p:cNvSpPr/>
            <p:nvPr/>
          </p:nvSpPr>
          <p:spPr>
            <a:xfrm>
              <a:off x="4197802" y="2077944"/>
              <a:ext cx="1347855" cy="12355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4000" b="1" kern="1200" dirty="0" smtClean="0"/>
                <a:t>семья</a:t>
              </a:r>
              <a:endParaRPr lang="ru-RU" sz="4000" b="1" kern="1200" dirty="0"/>
            </a:p>
          </p:txBody>
        </p:sp>
      </p:grpSp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258252"/>
              </p:ext>
            </p:extLst>
          </p:nvPr>
        </p:nvGraphicFramePr>
        <p:xfrm>
          <a:off x="755577" y="548680"/>
          <a:ext cx="7776864" cy="3744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385863" y="404664"/>
            <a:ext cx="23093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/>
              <a:t>общество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95736" y="4998040"/>
            <a:ext cx="16989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820000"/>
                </a:solidFill>
              </a:rPr>
              <a:t>Семья</a:t>
            </a:r>
            <a:r>
              <a:rPr lang="ru-RU" sz="4000" b="1" dirty="0">
                <a:solidFill>
                  <a:srgbClr val="FF0000"/>
                </a:solidFill>
              </a:rPr>
              <a:t> </a:t>
            </a:r>
            <a:endParaRPr lang="ru-RU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4199790" y="5009088"/>
            <a:ext cx="39715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/>
              <a:t>– часть общества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534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Конкурс рисунков &quot;Моя семья&quot;, в детском саду - Для воспитателей детских садов - Мааам.ру"/>
          <p:cNvPicPr>
            <a:picLocks noChangeAspect="1" noChangeArrowheads="1"/>
          </p:cNvPicPr>
          <p:nvPr/>
        </p:nvPicPr>
        <p:blipFill>
          <a:blip r:embed="rId3" cstate="print"/>
          <a:srcRect t="16026" b="16026"/>
          <a:stretch>
            <a:fillRect/>
          </a:stretch>
        </p:blipFill>
        <p:spPr bwMode="auto">
          <a:xfrm>
            <a:off x="0" y="1"/>
            <a:ext cx="9144000" cy="443711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39091" y="4518898"/>
            <a:ext cx="8458341" cy="23391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Члены  семьи 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/>
              <a:t>       связаны между собой кровными узами    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/>
              <a:t>       живут  под  одной  крышей</a:t>
            </a:r>
          </a:p>
          <a:p>
            <a:pPr>
              <a:buFont typeface="Arial" pitchFamily="34" charset="0"/>
              <a:buChar char="•"/>
            </a:pPr>
            <a:r>
              <a:rPr lang="ru-RU" sz="3200" b="1" dirty="0"/>
              <a:t>       ведут совместное хозяйство </a:t>
            </a:r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687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7570" y="28208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Содержимое 4" descr="zoonovosti.by * Просмотр темы - Широкая Масленица - история …"/>
          <p:cNvPicPr>
            <a:picLocks/>
          </p:cNvPicPr>
          <p:nvPr/>
        </p:nvPicPr>
        <p:blipFill>
          <a:blip r:embed="rId3" cstate="print"/>
          <a:srcRect l="8127" t="11494" r="23144" b="8046"/>
          <a:stretch>
            <a:fillRect/>
          </a:stretch>
        </p:blipFill>
        <p:spPr bwMode="auto">
          <a:xfrm>
            <a:off x="0" y="0"/>
            <a:ext cx="4284000" cy="37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igorserko: Огромный и очень интересный фоторепортаж об Индии. Часть 2"/>
          <p:cNvPicPr/>
          <p:nvPr/>
        </p:nvPicPr>
        <p:blipFill>
          <a:blip r:embed="rId4" cstate="print"/>
          <a:srcRect l="17313" t="5251" r="15492" b="1671"/>
          <a:stretch>
            <a:fillRect/>
          </a:stretch>
        </p:blipFill>
        <p:spPr bwMode="auto">
          <a:xfrm>
            <a:off x="5281506" y="32792"/>
            <a:ext cx="3924000" cy="37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Своеобразие узбекской чайной церемонии Азия"/>
          <p:cNvPicPr/>
          <p:nvPr/>
        </p:nvPicPr>
        <p:blipFill>
          <a:blip r:embed="rId5" cstate="print"/>
          <a:srcRect l="23630" t="22647" r="11153" b="30000"/>
          <a:stretch>
            <a:fillRect/>
          </a:stretch>
        </p:blipFill>
        <p:spPr bwMode="auto">
          <a:xfrm>
            <a:off x="3059832" y="2050170"/>
            <a:ext cx="3286125" cy="2757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24114" y="4807831"/>
            <a:ext cx="90364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rgbClr val="FF0000"/>
                </a:solidFill>
              </a:rPr>
              <a:t> </a:t>
            </a:r>
            <a:r>
              <a:rPr lang="ru-RU" sz="3600" b="1" i="1" dirty="0" smtClean="0">
                <a:solidFill>
                  <a:srgbClr val="FF0000"/>
                </a:solidFill>
              </a:rPr>
              <a:t>Народ</a:t>
            </a:r>
            <a:r>
              <a:rPr lang="ru-RU" sz="3600" dirty="0" smtClean="0"/>
              <a:t>– </a:t>
            </a:r>
            <a:r>
              <a:rPr lang="ru-RU" sz="3600" b="1" dirty="0"/>
              <a:t>большая группа людей,   имеющих свой язык , культуру, проживающих на определённой территории</a:t>
            </a:r>
            <a:r>
              <a:rPr lang="ru-RU" sz="3600" dirty="0"/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320728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904539"/>
              </p:ext>
            </p:extLst>
          </p:nvPr>
        </p:nvGraphicFramePr>
        <p:xfrm>
          <a:off x="323528" y="836712"/>
          <a:ext cx="8568952" cy="5926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5102"/>
                <a:gridCol w="3334284"/>
                <a:gridCol w="4139566"/>
              </a:tblGrid>
              <a:tr h="956501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Место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Страна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Численность населения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97003"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1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u="sng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  <a:hlinkClick r:id="rId3" tooltip="Китайская Народная Республика"/>
                        </a:rPr>
                        <a:t>КНР</a:t>
                      </a:r>
                      <a:endParaRPr lang="ru-RU" sz="2800" dirty="0">
                        <a:solidFill>
                          <a:srgbClr val="82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1 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392 034 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000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</a:tr>
              <a:tr h="497003"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2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u="sng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  <a:hlinkClick r:id="rId4" tooltip="Индия"/>
                        </a:rPr>
                        <a:t>Индия</a:t>
                      </a:r>
                      <a:endParaRPr lang="ru-RU" sz="2800" dirty="0">
                        <a:solidFill>
                          <a:srgbClr val="82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1 352 850 000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</a:tr>
              <a:tr h="497003"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3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u="sng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  <a:hlinkClick r:id="rId5" tooltip="Соединённые Штаты Америки"/>
                        </a:rPr>
                        <a:t>США</a:t>
                      </a:r>
                      <a:endParaRPr lang="ru-RU" sz="2800" dirty="0">
                        <a:solidFill>
                          <a:srgbClr val="82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330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604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442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</a:tr>
              <a:tr h="497003"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4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u="sng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  <a:hlinkClick r:id="rId6" tooltip="Индонезия"/>
                        </a:rPr>
                        <a:t>Индонезия</a:t>
                      </a:r>
                      <a:endParaRPr lang="ru-RU" sz="2800" dirty="0">
                        <a:solidFill>
                          <a:srgbClr val="82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268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315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916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</a:tr>
              <a:tr h="497003"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5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u="sng" dirty="0" smtClean="0">
                          <a:solidFill>
                            <a:srgbClr val="0070C0"/>
                          </a:solidFill>
                          <a:latin typeface="Arial"/>
                          <a:ea typeface="Calibri"/>
                          <a:cs typeface="Times New Roman"/>
                        </a:rPr>
                        <a:t>Пакистан</a:t>
                      </a:r>
                      <a:r>
                        <a:rPr lang="ru-RU" sz="2800" b="1" u="sng" baseline="0" dirty="0" smtClean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ru-RU" sz="2800" dirty="0">
                        <a:solidFill>
                          <a:srgbClr val="82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212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086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672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</a:tr>
              <a:tr h="497003"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6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u="sng" dirty="0" smtClean="0">
                          <a:solidFill>
                            <a:srgbClr val="0070C0"/>
                          </a:solidFill>
                          <a:latin typeface="Arial"/>
                          <a:ea typeface="Calibri"/>
                          <a:cs typeface="Times New Roman"/>
                        </a:rPr>
                        <a:t>Бразилия</a:t>
                      </a:r>
                      <a:endParaRPr lang="ru-RU" sz="28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209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515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300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</a:tr>
              <a:tr h="497003"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7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u="sng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  <a:hlinkClick r:id="rId7" tooltip="Нигерия"/>
                        </a:rPr>
                        <a:t>Нигерия</a:t>
                      </a:r>
                      <a:endParaRPr lang="ru-RU" sz="2800" dirty="0">
                        <a:solidFill>
                          <a:srgbClr val="82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198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226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934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</a:tr>
              <a:tr h="497003"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8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u="sng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  <a:hlinkClick r:id="rId8" tooltip="Бангладеш"/>
                        </a:rPr>
                        <a:t>Бангладеш</a:t>
                      </a:r>
                      <a:endParaRPr lang="ru-RU" sz="2800" dirty="0">
                        <a:solidFill>
                          <a:srgbClr val="82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167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252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369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</a:tr>
              <a:tr h="497003"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9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u="sng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  <a:hlinkClick r:id="rId9" tooltip="Россия"/>
                        </a:rPr>
                        <a:t>Россия</a:t>
                      </a:r>
                      <a:endParaRPr lang="ru-RU" sz="2800" dirty="0">
                        <a:solidFill>
                          <a:srgbClr val="82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146 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880 432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</a:tr>
              <a:tr h="497003">
                <a:tc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10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2800" b="1" u="sng" dirty="0" smtClean="0">
                          <a:solidFill>
                            <a:srgbClr val="820000"/>
                          </a:solidFill>
                          <a:latin typeface="Arial"/>
                          <a:ea typeface="Calibri"/>
                          <a:cs typeface="Times New Roman"/>
                          <a:hlinkClick r:id="rId10" tooltip="Япония"/>
                        </a:rPr>
                        <a:t>Япония</a:t>
                      </a:r>
                      <a:endParaRPr lang="ru-RU" sz="2800" dirty="0">
                        <a:solidFill>
                          <a:srgbClr val="82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126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</a:t>
                      </a:r>
                      <a:r>
                        <a:rPr lang="ru-RU" sz="2800" b="1" dirty="0" smtClean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590</a:t>
                      </a:r>
                      <a:r>
                        <a:rPr lang="ru-RU" sz="2800" b="1" dirty="0">
                          <a:solidFill>
                            <a:srgbClr val="252525"/>
                          </a:solidFill>
                          <a:latin typeface="Arial"/>
                          <a:ea typeface="Calibri"/>
                          <a:cs typeface="Times New Roman"/>
                        </a:rPr>
                        <a:t> 000</a:t>
                      </a:r>
                      <a:endParaRPr lang="ru-RU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0480" marR="30480" marT="9525" marB="9525"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195736" y="116632"/>
            <a:ext cx="5256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820000"/>
                </a:solidFill>
              </a:rPr>
              <a:t>Численность населения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51887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7570" y="28208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820000"/>
                </a:solidFill>
              </a:rPr>
              <a:t>Чем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820000"/>
                </a:solidFill>
              </a:rPr>
              <a:t>различаются представители разных народов?</a:t>
            </a:r>
            <a:endParaRPr lang="ru-RU" dirty="0">
              <a:solidFill>
                <a:srgbClr val="820000"/>
              </a:solidFill>
            </a:endParaRPr>
          </a:p>
        </p:txBody>
      </p:sp>
      <p:pic>
        <p:nvPicPr>
          <p:cNvPr id="7" name="Содержимое 3" descr="Speech - JoBSPapa.com"/>
          <p:cNvPicPr>
            <a:picLocks noGrp="1"/>
          </p:cNvPicPr>
          <p:nvPr>
            <p:ph sz="half" idx="1"/>
          </p:nvPr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1115617" y="1417638"/>
            <a:ext cx="3240360" cy="4531642"/>
          </a:xfrm>
          <a:prstGeom prst="rect">
            <a:avLst/>
          </a:prstGeom>
          <a:noFill/>
          <a:ln w="3175">
            <a:noFill/>
            <a:miter lim="800000"/>
            <a:headEnd/>
            <a:tailEnd/>
          </a:ln>
        </p:spPr>
      </p:pic>
      <p:pic>
        <p:nvPicPr>
          <p:cNvPr id="9" name="Содержимое 8" descr="Статья Театральное агентство &quot;Персонаж&quot; - проведение праздников Екатеринбург, театральные костюмы напрокат"/>
          <p:cNvPicPr>
            <a:picLocks noGrp="1"/>
          </p:cNvPicPr>
          <p:nvPr>
            <p:ph sz="half" idx="2"/>
          </p:nvPr>
        </p:nvPicPr>
        <p:blipFill>
          <a:blip r:embed="rId4" cstate="print">
            <a:lum contrast="20000"/>
          </a:blip>
          <a:stretch>
            <a:fillRect/>
          </a:stretch>
        </p:blipFill>
        <p:spPr bwMode="auto">
          <a:xfrm>
            <a:off x="5163684" y="1447800"/>
            <a:ext cx="3290207" cy="4501480"/>
          </a:xfrm>
          <a:prstGeom prst="rect">
            <a:avLst/>
          </a:prstGeom>
          <a:noFill/>
          <a:ln w="317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907704" y="5877272"/>
            <a:ext cx="23042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речь</a:t>
            </a:r>
            <a:endParaRPr lang="ru-RU" sz="4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5940152" y="5877272"/>
            <a:ext cx="23042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костюм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934705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7570" y="28208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820000"/>
                </a:solidFill>
              </a:rPr>
              <a:t>Чем различаются представители разных народов?</a:t>
            </a:r>
            <a:endParaRPr lang="ru-RU" dirty="0">
              <a:solidFill>
                <a:srgbClr val="820000"/>
              </a:solidFill>
            </a:endParaRPr>
          </a:p>
        </p:txBody>
      </p:sp>
      <p:pic>
        <p:nvPicPr>
          <p:cNvPr id="6" name="Содержимое 5" descr="Волшебная книга. Сказки народов мира. Купить книгу Волшебная книга. Сказки народов мира в Минске и Беларуси на аукционах Ay.by."/>
          <p:cNvPicPr>
            <a:picLocks noGrp="1"/>
          </p:cNvPicPr>
          <p:nvPr>
            <p:ph idx="1"/>
          </p:nvPr>
        </p:nvPicPr>
        <p:blipFill>
          <a:blip r:embed="rId3" cstate="print">
            <a:lum bright="-10000"/>
          </a:blip>
          <a:stretch>
            <a:fillRect/>
          </a:stretch>
        </p:blipFill>
        <p:spPr bwMode="auto">
          <a:xfrm>
            <a:off x="179512" y="1417638"/>
            <a:ext cx="3168352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LOVE &amp; LIGHT! - хоровод-хоровод."/>
          <p:cNvPicPr>
            <a:picLocks noGrp="1"/>
          </p:cNvPicPr>
          <p:nvPr>
            <p:ph sz="quarter" idx="4294967295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3743325" y="1417638"/>
            <a:ext cx="5149155" cy="43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1403648" y="5805264"/>
            <a:ext cx="27363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сказки</a:t>
            </a:r>
            <a:endParaRPr lang="ru-RU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4823520" y="5661248"/>
            <a:ext cx="43204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национальные танцы, песни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78872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47570" y="28208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820000"/>
                </a:solidFill>
              </a:rPr>
              <a:t>Чем различаются представители разных народов?</a:t>
            </a:r>
            <a:endParaRPr lang="ru-RU" dirty="0">
              <a:solidFill>
                <a:srgbClr val="820000"/>
              </a:solidFill>
            </a:endParaRPr>
          </a:p>
        </p:txBody>
      </p:sp>
      <p:pic>
        <p:nvPicPr>
          <p:cNvPr id="10" name="Содержимое 9" descr="Морфологические признаки рас - Картинка 5662/4"/>
          <p:cNvPicPr>
            <a:picLocks noGrp="1"/>
          </p:cNvPicPr>
          <p:nvPr>
            <p:ph idx="1"/>
          </p:nvPr>
        </p:nvPicPr>
        <p:blipFill>
          <a:blip r:embed="rId3" cstate="print"/>
          <a:srcRect l="3367" t="27777" r="69070" b="20940"/>
          <a:stretch>
            <a:fillRect/>
          </a:stretch>
        </p:blipFill>
        <p:spPr bwMode="auto">
          <a:xfrm>
            <a:off x="395536" y="1556792"/>
            <a:ext cx="2520361" cy="3516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971600" y="5589240"/>
            <a:ext cx="6696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цвет</a:t>
            </a:r>
            <a:r>
              <a:rPr lang="ru-RU" sz="4000" b="1" dirty="0" smtClean="0">
                <a:solidFill>
                  <a:srgbClr val="0070C0"/>
                </a:solidFill>
              </a:rPr>
              <a:t> </a:t>
            </a:r>
            <a:r>
              <a:rPr lang="ru-RU" sz="4000" b="1" dirty="0" smtClean="0"/>
              <a:t>кожи ,           черты лица </a:t>
            </a:r>
            <a:endParaRPr lang="ru-RU" sz="4000" b="1" dirty="0"/>
          </a:p>
        </p:txBody>
      </p:sp>
      <p:pic>
        <p:nvPicPr>
          <p:cNvPr id="11" name="Рисунок 10" descr="Морфологические признаки рас - Картинка 5662/4"/>
          <p:cNvPicPr/>
          <p:nvPr/>
        </p:nvPicPr>
        <p:blipFill>
          <a:blip r:embed="rId3" cstate="print"/>
          <a:srcRect l="36516" t="27777" r="35532" b="20940"/>
          <a:stretch>
            <a:fillRect/>
          </a:stretch>
        </p:blipFill>
        <p:spPr bwMode="auto">
          <a:xfrm>
            <a:off x="3347864" y="1556792"/>
            <a:ext cx="2520280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Морфологические признаки рас - Картинка 5662/4"/>
          <p:cNvPicPr/>
          <p:nvPr/>
        </p:nvPicPr>
        <p:blipFill>
          <a:blip r:embed="rId3" cstate="print"/>
          <a:srcRect l="67629" t="28845" r="3205" b="20940"/>
          <a:stretch>
            <a:fillRect/>
          </a:stretch>
        </p:blipFill>
        <p:spPr bwMode="auto">
          <a:xfrm>
            <a:off x="6228184" y="1556792"/>
            <a:ext cx="2520280" cy="34563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46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7772400" cy="62068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820000"/>
                </a:solidFill>
              </a:rPr>
              <a:t>Политическая карта мира</a:t>
            </a:r>
            <a:endParaRPr lang="ru-RU" b="1" dirty="0">
              <a:solidFill>
                <a:srgbClr val="820000"/>
              </a:solidFill>
            </a:endParaRPr>
          </a:p>
        </p:txBody>
      </p:sp>
      <p:pic>
        <p:nvPicPr>
          <p:cNvPr id="8" name="Содержимое 7" descr="Карта мира со странами на русском языке - эта карта здесь, З…"/>
          <p:cNvPicPr>
            <a:picLocks noGrp="1"/>
          </p:cNvPicPr>
          <p:nvPr>
            <p:ph idx="1"/>
          </p:nvPr>
        </p:nvPicPr>
        <p:blipFill>
          <a:blip r:embed="rId3" cstate="print">
            <a:lum bright="-10000"/>
          </a:blip>
          <a:srcRect r="-1176" b="24829"/>
          <a:stretch>
            <a:fillRect/>
          </a:stretch>
        </p:blipFill>
        <p:spPr bwMode="auto">
          <a:xfrm>
            <a:off x="0" y="620688"/>
            <a:ext cx="925252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55576" y="5949280"/>
            <a:ext cx="7848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На Земле около 200 государств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154967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91305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71600" y="274638"/>
            <a:ext cx="7772400" cy="1138237"/>
          </a:xfrm>
          <a:prstGeom prst="round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ru-RU" sz="4800" b="1" dirty="0" smtClean="0">
                <a:solidFill>
                  <a:srgbClr val="920000"/>
                </a:solidFill>
              </a:rPr>
              <a:t>        </a:t>
            </a:r>
            <a:endParaRPr lang="ru-RU" sz="4800" dirty="0">
              <a:solidFill>
                <a:srgbClr val="92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32000" y="2780928"/>
            <a:ext cx="6480000" cy="900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границы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332000" y="3933056"/>
            <a:ext cx="6480000" cy="900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столица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332000" y="5013176"/>
            <a:ext cx="6480000" cy="900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государственный язык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332000" y="1628800"/>
            <a:ext cx="6480000" cy="9000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</a:rPr>
              <a:t>территория</a:t>
            </a:r>
            <a:endParaRPr lang="ru-RU" sz="4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970000" y="274638"/>
            <a:ext cx="3204000" cy="1044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920000"/>
                </a:solidFill>
              </a:rPr>
              <a:t>Государство</a:t>
            </a:r>
            <a:endParaRPr lang="ru-RU" sz="4400" b="1" dirty="0">
              <a:solidFill>
                <a:srgbClr val="92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3432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79512" y="2276872"/>
            <a:ext cx="3960000" cy="1440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Государственный 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 флаг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4048" y="2276872"/>
            <a:ext cx="3960440" cy="1440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Государственный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 герб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91780" y="4221088"/>
            <a:ext cx="3960440" cy="14400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Государственный 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 гимн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1979712" y="1412776"/>
            <a:ext cx="432048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355976" y="1412776"/>
            <a:ext cx="432048" cy="27363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732240" y="1412776"/>
            <a:ext cx="432048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27684" y="274638"/>
            <a:ext cx="5688632" cy="113813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820000"/>
                </a:solidFill>
              </a:rPr>
              <a:t>Символы государства</a:t>
            </a:r>
            <a:endParaRPr lang="ru-RU" sz="4400" b="1" dirty="0">
              <a:solidFill>
                <a:srgbClr val="82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124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71600" y="0"/>
            <a:ext cx="7772400" cy="620713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920000"/>
                </a:solidFill>
              </a:rPr>
              <a:t>Символы</a:t>
            </a:r>
            <a:r>
              <a:rPr lang="ru-RU" b="1" dirty="0" smtClean="0">
                <a:solidFill>
                  <a:srgbClr val="920000"/>
                </a:solidFill>
              </a:rPr>
              <a:t> Российской Федерации</a:t>
            </a:r>
            <a:endParaRPr lang="ru-RU" b="1" dirty="0">
              <a:solidFill>
                <a:srgbClr val="92000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59632" y="3212976"/>
            <a:ext cx="2880000" cy="72008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флаг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8" name="Рисунок 7" descr="http://im0-tub-ru.yandex.net/i?id=d683f685c8bae56a4459a488c951bc9d-86-144&amp;n=2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3736" y="764704"/>
            <a:ext cx="288032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Школам Махачкалы рекомендовано начинать первый урок с российского гимна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712" y="4149080"/>
            <a:ext cx="2880000" cy="237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Скругленный прямоугольник 9"/>
          <p:cNvSpPr/>
          <p:nvPr/>
        </p:nvSpPr>
        <p:spPr>
          <a:xfrm>
            <a:off x="5244056" y="5517232"/>
            <a:ext cx="2880000" cy="72008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гимн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243736" y="3212976"/>
            <a:ext cx="2880000" cy="72008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герб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13" name="Picture 2" descr="День Государственного Флага Российской Федерации - Корпоративный отдых Тимбилдинг Командообразование Праздник Корпоратив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3048" y="834140"/>
            <a:ext cx="3064895" cy="2234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99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http://my-shop.ru/_files/product/2/54/53972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1052736"/>
            <a:ext cx="2787383" cy="4013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835696" y="116632"/>
            <a:ext cx="54006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</a:rPr>
              <a:t>1.Россия - священная наша держава,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Россия - любимая наша страна.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Могучая воля, великая слава -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Твое  достоянье на  все  времена!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Припев:</a:t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Славься, Отечество наше свободное,</a:t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Братских народов союз вековой,</a:t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Предками данная мудрость народная!</a:t>
            </a:r>
            <a:br>
              <a:rPr lang="ru-RU" sz="2000" i="1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Славься, страна! Мы гордимся тобой!</a:t>
            </a:r>
            <a:r>
              <a:rPr lang="ru-RU" sz="2000" dirty="0">
                <a:solidFill>
                  <a:srgbClr val="002060"/>
                </a:solidFill>
              </a:rPr>
              <a:t/>
            </a:r>
            <a:br>
              <a:rPr lang="ru-RU" sz="2000" dirty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  <a:p>
            <a:r>
              <a:rPr lang="ru-RU" sz="2000" dirty="0">
                <a:solidFill>
                  <a:srgbClr val="002060"/>
                </a:solidFill>
              </a:rPr>
              <a:t>2.От южных морей до полярного края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Раскинулись наши леса и поля.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Одна ты на свете! Одна ты такая -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Хранимая Богом родная земля!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Припев:</a:t>
            </a:r>
          </a:p>
          <a:p>
            <a:endParaRPr lang="ru-RU" sz="2000" i="1" dirty="0">
              <a:solidFill>
                <a:srgbClr val="002060"/>
              </a:solidFill>
            </a:endParaRPr>
          </a:p>
          <a:p>
            <a:r>
              <a:rPr lang="ru-RU" sz="2000" dirty="0">
                <a:solidFill>
                  <a:srgbClr val="002060"/>
                </a:solidFill>
              </a:rPr>
              <a:t>3.Широкий простор для мечты и для жизни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Грядущие нам открывают года.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Нам силу дает наша верность Отчизне.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dirty="0">
                <a:solidFill>
                  <a:srgbClr val="002060"/>
                </a:solidFill>
              </a:rPr>
              <a:t>Так было, так есть и так будет всегда!</a:t>
            </a:r>
            <a:br>
              <a:rPr lang="ru-RU" sz="2000" dirty="0">
                <a:solidFill>
                  <a:srgbClr val="002060"/>
                </a:solidFill>
              </a:rPr>
            </a:br>
            <a:r>
              <a:rPr lang="ru-RU" sz="2000" i="1" dirty="0">
                <a:solidFill>
                  <a:srgbClr val="002060"/>
                </a:solidFill>
              </a:rPr>
              <a:t>Припев:</a:t>
            </a:r>
            <a:r>
              <a:rPr lang="ru-RU" sz="200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35496" y="-27384"/>
            <a:ext cx="166083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7030A0"/>
                </a:solidFill>
              </a:rPr>
              <a:t>Гимн</a:t>
            </a:r>
          </a:p>
          <a:p>
            <a:r>
              <a:rPr lang="ru-RU" sz="3200" b="1" i="1" dirty="0">
                <a:solidFill>
                  <a:srgbClr val="7030A0"/>
                </a:solidFill>
              </a:rPr>
              <a:t>   России</a:t>
            </a: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5496" y="980728"/>
            <a:ext cx="25193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dirty="0">
                <a:solidFill>
                  <a:srgbClr val="7030A0"/>
                </a:solidFill>
              </a:rPr>
              <a:t>Музыка - Георгия Александрова, </a:t>
            </a:r>
            <a:endParaRPr lang="ru-RU" dirty="0" smtClean="0">
              <a:solidFill>
                <a:srgbClr val="7030A0"/>
              </a:solidFill>
            </a:endParaRPr>
          </a:p>
          <a:p>
            <a:r>
              <a:rPr lang="ru-RU" dirty="0" smtClean="0">
                <a:solidFill>
                  <a:srgbClr val="7030A0"/>
                </a:solidFill>
              </a:rPr>
              <a:t>слова </a:t>
            </a:r>
            <a:r>
              <a:rPr lang="ru-RU" dirty="0">
                <a:solidFill>
                  <a:srgbClr val="7030A0"/>
                </a:solidFill>
              </a:rPr>
              <a:t>- Сергея Михалкова. </a:t>
            </a:r>
          </a:p>
        </p:txBody>
      </p:sp>
    </p:spTree>
    <p:extLst>
      <p:ext uri="{BB962C8B-B14F-4D97-AF65-F5344CB8AC3E}">
        <p14:creationId xmlns:p14="http://schemas.microsoft.com/office/powerpoint/2010/main" val="219267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кругленный прямоугольник 5"/>
          <p:cNvSpPr/>
          <p:nvPr/>
        </p:nvSpPr>
        <p:spPr>
          <a:xfrm>
            <a:off x="395536" y="2420888"/>
            <a:ext cx="3672408" cy="15841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президент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475384" y="72008"/>
            <a:ext cx="4320480" cy="16288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 smtClean="0">
              <a:solidFill>
                <a:srgbClr val="920000"/>
              </a:solidFill>
            </a:endParaRPr>
          </a:p>
          <a:p>
            <a:pPr algn="ctr"/>
            <a:r>
              <a:rPr lang="ru-RU" sz="4000" b="1" dirty="0" smtClean="0">
                <a:solidFill>
                  <a:srgbClr val="920000"/>
                </a:solidFill>
              </a:rPr>
              <a:t>Глава государства</a:t>
            </a:r>
            <a:br>
              <a:rPr lang="ru-RU" sz="4000" b="1" dirty="0" smtClean="0">
                <a:solidFill>
                  <a:srgbClr val="920000"/>
                </a:solidFill>
              </a:rPr>
            </a:br>
            <a:endParaRPr lang="ru-RU" sz="4000" dirty="0">
              <a:solidFill>
                <a:srgbClr val="920000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004048" y="5013176"/>
            <a:ext cx="3672408" cy="15841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власть передаётся по наследству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95536" y="5013176"/>
            <a:ext cx="3672408" cy="15841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избирает народ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076056" y="2420888"/>
            <a:ext cx="3600400" cy="158417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монарх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3131840" y="1700808"/>
            <a:ext cx="43204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6372200" y="4149080"/>
            <a:ext cx="423664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2627784" y="4149080"/>
            <a:ext cx="423664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5580112" y="1700808"/>
            <a:ext cx="423664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910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9186" y="32792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inima.org/wp-content/uploads/2015/07/194-e14362596556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090" y="2421582"/>
            <a:ext cx="7620000" cy="4391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260648"/>
            <a:ext cx="48965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Глава государства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20072" y="1844824"/>
            <a:ext cx="2384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Где </a:t>
            </a:r>
            <a:r>
              <a:rPr lang="ru-RU" sz="2400" dirty="0">
                <a:solidFill>
                  <a:srgbClr val="002060"/>
                </a:solidFill>
              </a:rPr>
              <a:t>он </a:t>
            </a:r>
            <a:r>
              <a:rPr lang="ru-RU" sz="2400" dirty="0" smtClean="0">
                <a:solidFill>
                  <a:srgbClr val="002060"/>
                </a:solidFill>
              </a:rPr>
              <a:t>работает?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4" name="Picture 2" descr="http://buro247.ru/local/images/buro/putin_jpg_130898990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354009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79512" y="4941168"/>
            <a:ext cx="28904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Владимир Владимирович</a:t>
            </a:r>
          </a:p>
          <a:p>
            <a:pPr algn="ctr"/>
            <a:r>
              <a:rPr lang="ru-RU" b="1" dirty="0" smtClean="0"/>
              <a:t>Путин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865470" y="2627620"/>
            <a:ext cx="30188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Резиденция Президента России в Московском Кремле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94572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6096" y="31616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83768" y="1994356"/>
            <a:ext cx="18722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Эмманюэль</a:t>
            </a:r>
            <a:r>
              <a:rPr lang="ru-RU" dirty="0" smtClean="0"/>
              <a:t> </a:t>
            </a:r>
            <a:r>
              <a:rPr lang="ru-RU" dirty="0" err="1" smtClean="0"/>
              <a:t>Макрон</a:t>
            </a:r>
            <a:r>
              <a:rPr lang="ru-RU" dirty="0" smtClean="0"/>
              <a:t>- </a:t>
            </a:r>
            <a:r>
              <a:rPr lang="ru-RU" dirty="0" smtClean="0"/>
              <a:t>президент Франции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19" y="2132856"/>
            <a:ext cx="1779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Дональд Трамп </a:t>
            </a:r>
            <a:r>
              <a:rPr lang="ru-RU" dirty="0" smtClean="0"/>
              <a:t>– президент США</a:t>
            </a:r>
            <a:endParaRPr lang="ru-RU" dirty="0"/>
          </a:p>
        </p:txBody>
      </p:sp>
      <p:pic>
        <p:nvPicPr>
          <p:cNvPr id="2054" name="Picture 6" descr="http://posta-magazine.ru/images/stories/flexicontent/m_main_queenelizabeth2_posta-magazine-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009" y="119391"/>
            <a:ext cx="1884271" cy="1874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7130" y="1994357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Елизавета</a:t>
            </a:r>
            <a:r>
              <a:rPr lang="en-US" dirty="0" smtClean="0"/>
              <a:t>II – </a:t>
            </a:r>
            <a:r>
              <a:rPr lang="ru-RU" dirty="0" smtClean="0"/>
              <a:t>королева Великобритании</a:t>
            </a:r>
            <a:endParaRPr lang="ru-RU" dirty="0"/>
          </a:p>
        </p:txBody>
      </p:sp>
      <p:pic>
        <p:nvPicPr>
          <p:cNvPr id="2056" name="Picture 8" descr="http://www.peoples.ru/state/king/sweden/karl_xvi_gustav/carl_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8913"/>
            <a:ext cx="1132103" cy="1725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270928" y="2025714"/>
            <a:ext cx="1835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Карл </a:t>
            </a:r>
            <a:r>
              <a:rPr lang="en-US" dirty="0" smtClean="0"/>
              <a:t>XVI </a:t>
            </a:r>
            <a:r>
              <a:rPr lang="ru-RU" dirty="0" smtClean="0"/>
              <a:t>Густав- король Швеции</a:t>
            </a:r>
            <a:endParaRPr lang="ru-RU" dirty="0"/>
          </a:p>
        </p:txBody>
      </p:sp>
      <p:pic>
        <p:nvPicPr>
          <p:cNvPr id="2058" name="Picture 10" descr="http://kyokushin-tenno.com.ua/tenno-dojo/article/imperatori.files/image107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71" y="3140968"/>
            <a:ext cx="1512168" cy="2020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51520" y="5589240"/>
            <a:ext cx="14912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Акихито -император Японии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164593" y="5529520"/>
            <a:ext cx="1200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Шарлен</a:t>
            </a:r>
            <a:r>
              <a:rPr lang="ru-RU" dirty="0" smtClean="0"/>
              <a:t> </a:t>
            </a:r>
            <a:r>
              <a:rPr lang="en-US" dirty="0" smtClean="0"/>
              <a:t>- </a:t>
            </a:r>
            <a:r>
              <a:rPr lang="ru-RU" dirty="0" smtClean="0"/>
              <a:t>князь Монако</a:t>
            </a:r>
            <a:endParaRPr lang="ru-RU" dirty="0"/>
          </a:p>
        </p:txBody>
      </p:sp>
      <p:pic>
        <p:nvPicPr>
          <p:cNvPr id="2062" name="Picture 14" descr="http://wawards.org/oldsite/europa/luxem/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373" y="3263019"/>
            <a:ext cx="1353513" cy="2017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900373" y="5450740"/>
            <a:ext cx="1561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Анри-Великий герцог Люксембурга</a:t>
            </a:r>
            <a:endParaRPr lang="ru-RU" dirty="0"/>
          </a:p>
        </p:txBody>
      </p:sp>
      <p:pic>
        <p:nvPicPr>
          <p:cNvPr id="2064" name="Picture 16" descr="http://skepticlawyer.com.au/files/2013/01/sultan_qaboos2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5694" y="3382779"/>
            <a:ext cx="1422271" cy="189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5836512" y="5362480"/>
            <a:ext cx="1442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Кабус</a:t>
            </a:r>
            <a:r>
              <a:rPr lang="ru-RU" dirty="0" smtClean="0"/>
              <a:t> бин Саид </a:t>
            </a:r>
            <a:r>
              <a:rPr lang="ru-RU" dirty="0" err="1" smtClean="0"/>
              <a:t>Альбусаид</a:t>
            </a:r>
            <a:r>
              <a:rPr lang="ru-RU" dirty="0" smtClean="0"/>
              <a:t> – султан Омана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351119" y="5529519"/>
            <a:ext cx="17555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Папа Римский </a:t>
            </a:r>
            <a:r>
              <a:rPr lang="ru-RU" dirty="0" smtClean="0"/>
              <a:t>Франциск </a:t>
            </a:r>
            <a:r>
              <a:rPr lang="ru-RU" dirty="0" smtClean="0"/>
              <a:t>– </a:t>
            </a:r>
            <a:r>
              <a:rPr lang="ru-RU" dirty="0" smtClean="0"/>
              <a:t>глава Ватикана </a:t>
            </a:r>
            <a:endParaRPr lang="ru-RU" dirty="0"/>
          </a:p>
        </p:txBody>
      </p:sp>
      <p:pic>
        <p:nvPicPr>
          <p:cNvPr id="1026" name="Picture 2" descr="https://cont.ws/uploads/posts/424567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323" y="176759"/>
            <a:ext cx="1211116" cy="1817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newsbuzz.ru/wp-content/uploads/2017/07/954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544"/>
          <a:stretch/>
        </p:blipFill>
        <p:spPr bwMode="auto">
          <a:xfrm>
            <a:off x="2278797" y="240602"/>
            <a:ext cx="1787817" cy="1753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3.pictures.zimbio.com/gi/55th+Monte+Carlo+TV+Festival+Day+5+JPv9EAgcARAx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190" y="3115742"/>
            <a:ext cx="1542430" cy="231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ukranews.com/upload/news/2016/11/26/5839b082e5806-ou8z9bu6scgrhlkipknq-pope-francis_1200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73"/>
          <a:stretch/>
        </p:blipFill>
        <p:spPr bwMode="auto">
          <a:xfrm>
            <a:off x="7351118" y="3382779"/>
            <a:ext cx="1803691" cy="157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21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Содержимое 15" descr="Конституция Российской Федерации"/>
          <p:cNvPicPr>
            <a:picLocks noGrp="1"/>
          </p:cNvPicPr>
          <p:nvPr>
            <p:ph idx="4294967295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0" y="1844675"/>
            <a:ext cx="2952750" cy="43926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4427984" y="1916832"/>
            <a:ext cx="4536504" cy="12241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принадлежит к населению какого-либо   государства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427984" y="5301208"/>
            <a:ext cx="4536504" cy="12241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выполняет все обязанности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427984" y="3573016"/>
            <a:ext cx="4536504" cy="122413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пользуется всеми правами  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23728" y="332656"/>
            <a:ext cx="4896544" cy="108012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rgbClr val="920000"/>
                </a:solidFill>
              </a:rPr>
              <a:t>Гражданин</a:t>
            </a:r>
            <a:endParaRPr lang="ru-RU" sz="4400" b="1" dirty="0">
              <a:solidFill>
                <a:srgbClr val="92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30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820000"/>
                </a:solidFill>
              </a:rPr>
              <a:t>Гражданин – это… </a:t>
            </a:r>
            <a:endParaRPr lang="ru-RU" b="1" dirty="0">
              <a:solidFill>
                <a:srgbClr val="82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86800" y="2528936"/>
            <a:ext cx="3600000" cy="684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а тот, кто для народа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2528936"/>
            <a:ext cx="3600000" cy="64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счастье куёт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86800" y="1628920"/>
            <a:ext cx="3600000" cy="64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Не тот человек,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7200" y="1628920"/>
            <a:ext cx="3600000" cy="6479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кто для себя живёт,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7200" y="1628920"/>
            <a:ext cx="8229600" cy="187220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Не тот человек, кто для себя живёт, а тот, кто для народа счастье куёт.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7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820000"/>
                </a:solidFill>
              </a:rPr>
              <a:t>Общечеловеческие качества, присущие всем людям Земли</a:t>
            </a:r>
            <a:endParaRPr lang="ru-RU" dirty="0"/>
          </a:p>
        </p:txBody>
      </p:sp>
      <p:pic>
        <p:nvPicPr>
          <p:cNvPr id="4" name="Содержимое 3" descr="Человек Верхом Велосипед графические заготовки Загрузить 1 000 clip arts (Страница 32) - ClipartLogo.com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1844823"/>
            <a:ext cx="2016224" cy="3396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Скругленный прямоугольник 5"/>
          <p:cNvSpPr/>
          <p:nvPr/>
        </p:nvSpPr>
        <p:spPr>
          <a:xfrm>
            <a:off x="251520" y="1997223"/>
            <a:ext cx="3312368" cy="93610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доброта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1520" y="5445224"/>
            <a:ext cx="3312000" cy="93610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искренность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652488" y="3645024"/>
            <a:ext cx="3312000" cy="93610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r>
              <a:rPr lang="ru-RU" sz="4000" b="1" dirty="0" smtClean="0">
                <a:solidFill>
                  <a:schemeClr val="tx1"/>
                </a:solidFill>
              </a:rPr>
              <a:t>патриотизм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652488" y="1997223"/>
            <a:ext cx="3312000" cy="93610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tx1"/>
                </a:solidFill>
              </a:rPr>
              <a:t>честность</a:t>
            </a:r>
            <a:endParaRPr lang="ru-RU" sz="40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1520" y="3645024"/>
            <a:ext cx="3312368" cy="93610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 милосердие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52488" y="5445224"/>
            <a:ext cx="3312000" cy="93610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  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4000" b="1" dirty="0" smtClean="0">
                <a:solidFill>
                  <a:schemeClr val="tx1"/>
                </a:solidFill>
              </a:rPr>
              <a:t>трудолюбие</a:t>
            </a:r>
            <a:endParaRPr lang="ru-RU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28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920000"/>
                </a:solidFill>
              </a:rPr>
              <a:t>Проверь себя :</a:t>
            </a:r>
            <a:endParaRPr lang="ru-RU" b="1" dirty="0">
              <a:solidFill>
                <a:srgbClr val="92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72816"/>
            <a:ext cx="3563888" cy="648072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ru-RU" sz="2400" b="1" dirty="0" smtClean="0"/>
              <a:t>Все люди Земли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-</a:t>
            </a:r>
            <a:endParaRPr lang="ru-RU" sz="24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9752" y="3068960"/>
            <a:ext cx="235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835696" y="24208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123728" y="40770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20" name="Таблица 19"/>
          <p:cNvGraphicFramePr>
            <a:graphicFrameLocks noGrp="1"/>
          </p:cNvGraphicFramePr>
          <p:nvPr/>
        </p:nvGraphicFramePr>
        <p:xfrm>
          <a:off x="2843808" y="1700808"/>
          <a:ext cx="6077585" cy="560832"/>
        </p:xfrm>
        <a:graphic>
          <a:graphicData uri="http://schemas.openxmlformats.org/drawingml/2006/table">
            <a:tbl>
              <a:tblPr/>
              <a:tblGrid>
                <a:gridCol w="506095"/>
                <a:gridCol w="506095"/>
                <a:gridCol w="506095"/>
                <a:gridCol w="506095"/>
                <a:gridCol w="506095"/>
                <a:gridCol w="506730"/>
                <a:gridCol w="506730"/>
                <a:gridCol w="506730"/>
                <a:gridCol w="506730"/>
                <a:gridCol w="506730"/>
                <a:gridCol w="506730"/>
                <a:gridCol w="506730"/>
              </a:tblGrid>
              <a:tr h="480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endParaRPr lang="ru-RU" sz="3200" b="1" i="1" dirty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2771800" y="1700808"/>
            <a:ext cx="61926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920000"/>
                </a:solidFill>
              </a:rPr>
              <a:t>ч   е    л   о   в    е   ч    е   с    т   в  о    </a:t>
            </a:r>
            <a:endParaRPr lang="ru-RU" sz="3200" b="1" i="1" dirty="0">
              <a:solidFill>
                <a:srgbClr val="92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9512" y="335699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0" y="2420888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   </a:t>
            </a:r>
            <a:r>
              <a:rPr lang="ru-RU" sz="2400" b="1" dirty="0" smtClean="0"/>
              <a:t>Совокупность людей,</a:t>
            </a:r>
          </a:p>
          <a:p>
            <a:r>
              <a:rPr lang="ru-RU" sz="2400" b="1" dirty="0" smtClean="0"/>
              <a:t>объединённых общими</a:t>
            </a:r>
          </a:p>
          <a:p>
            <a:r>
              <a:rPr lang="ru-RU" sz="2400" b="1" dirty="0" smtClean="0"/>
              <a:t> условиями жизни</a:t>
            </a:r>
            <a:endParaRPr lang="ru-RU" sz="2400" dirty="0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4932040" y="2924944"/>
          <a:ext cx="4050665" cy="504056"/>
        </p:xfrm>
        <a:graphic>
          <a:graphicData uri="http://schemas.openxmlformats.org/drawingml/2006/table">
            <a:tbl>
              <a:tblPr/>
              <a:tblGrid>
                <a:gridCol w="506095"/>
                <a:gridCol w="506095"/>
                <a:gridCol w="506095"/>
                <a:gridCol w="506095"/>
                <a:gridCol w="506095"/>
                <a:gridCol w="506730"/>
                <a:gridCol w="506730"/>
                <a:gridCol w="506730"/>
              </a:tblGrid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4932040" y="2852936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920000"/>
                </a:solidFill>
              </a:rPr>
              <a:t>о   б   </a:t>
            </a:r>
            <a:r>
              <a:rPr lang="ru-RU" sz="3200" b="1" i="1" dirty="0" err="1" smtClean="0">
                <a:solidFill>
                  <a:srgbClr val="920000"/>
                </a:solidFill>
              </a:rPr>
              <a:t>щ</a:t>
            </a:r>
            <a:r>
              <a:rPr lang="ru-RU" sz="3200" b="1" i="1" dirty="0" smtClean="0">
                <a:solidFill>
                  <a:srgbClr val="920000"/>
                </a:solidFill>
              </a:rPr>
              <a:t>  е   с    т   в   о</a:t>
            </a:r>
            <a:r>
              <a:rPr lang="ru-RU" sz="3200" b="1" i="1" dirty="0" smtClean="0">
                <a:solidFill>
                  <a:srgbClr val="FF0000"/>
                </a:solidFill>
              </a:rPr>
              <a:t> </a:t>
            </a:r>
            <a:endParaRPr lang="ru-RU" sz="3200" b="1" i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3717032"/>
            <a:ext cx="49685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   </a:t>
            </a:r>
            <a:r>
              <a:rPr lang="ru-RU" sz="2400" b="1" dirty="0" smtClean="0"/>
              <a:t>Часть общества, </a:t>
            </a:r>
          </a:p>
          <a:p>
            <a:pPr algn="just"/>
            <a:r>
              <a:rPr lang="ru-RU" sz="2400" b="1" dirty="0" smtClean="0"/>
              <a:t>объединяющая  </a:t>
            </a:r>
          </a:p>
          <a:p>
            <a:pPr algn="just"/>
            <a:r>
              <a:rPr lang="ru-RU" sz="2400" b="1" dirty="0" smtClean="0"/>
              <a:t> близких людей</a:t>
            </a:r>
            <a:endParaRPr lang="ru-RU" sz="2400" b="1" dirty="0"/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5796136" y="4293096"/>
          <a:ext cx="3168352" cy="504057"/>
        </p:xfrm>
        <a:graphic>
          <a:graphicData uri="http://schemas.openxmlformats.org/drawingml/2006/table">
            <a:tbl>
              <a:tblPr/>
              <a:tblGrid>
                <a:gridCol w="649601"/>
                <a:gridCol w="617741"/>
                <a:gridCol w="633670"/>
                <a:gridCol w="633670"/>
                <a:gridCol w="633670"/>
              </a:tblGrid>
              <a:tr h="504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5831632" y="4221088"/>
            <a:ext cx="33123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920000"/>
                </a:solidFill>
              </a:rPr>
              <a:t>с     е    м     </a:t>
            </a:r>
            <a:r>
              <a:rPr lang="ru-RU" sz="3200" b="1" i="1" dirty="0" err="1" smtClean="0">
                <a:solidFill>
                  <a:srgbClr val="920000"/>
                </a:solidFill>
              </a:rPr>
              <a:t>ь</a:t>
            </a:r>
            <a:r>
              <a:rPr lang="ru-RU" sz="3200" b="1" i="1" dirty="0" smtClean="0">
                <a:solidFill>
                  <a:srgbClr val="920000"/>
                </a:solidFill>
              </a:rPr>
              <a:t>     я</a:t>
            </a:r>
            <a:endParaRPr lang="ru-RU" sz="3200" b="1" i="1" dirty="0">
              <a:solidFill>
                <a:srgbClr val="92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0" y="5013176"/>
            <a:ext cx="51125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</a:rPr>
              <a:t>     </a:t>
            </a:r>
            <a:r>
              <a:rPr lang="ru-RU" sz="2400" b="1" dirty="0" smtClean="0"/>
              <a:t>Большая группа людей,   имеющих свой язык , культуру, </a:t>
            </a:r>
          </a:p>
          <a:p>
            <a:r>
              <a:rPr lang="ru-RU" sz="2400" b="1" dirty="0" smtClean="0"/>
              <a:t>проживающих на определённой территории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/>
        </p:nvGraphicFramePr>
        <p:xfrm>
          <a:off x="5796138" y="5517232"/>
          <a:ext cx="3168350" cy="480818"/>
        </p:xfrm>
        <a:graphic>
          <a:graphicData uri="http://schemas.openxmlformats.org/drawingml/2006/table">
            <a:tbl>
              <a:tblPr/>
              <a:tblGrid>
                <a:gridCol w="633670"/>
                <a:gridCol w="633670"/>
                <a:gridCol w="633670"/>
                <a:gridCol w="633670"/>
                <a:gridCol w="633670"/>
              </a:tblGrid>
              <a:tr h="4808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5796136" y="5445224"/>
            <a:ext cx="31683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 smtClean="0">
                <a:solidFill>
                  <a:srgbClr val="920000"/>
                </a:solidFill>
              </a:rPr>
              <a:t>н</a:t>
            </a:r>
            <a:r>
              <a:rPr lang="ru-RU" sz="3200" b="1" i="1" dirty="0" smtClean="0">
                <a:solidFill>
                  <a:srgbClr val="920000"/>
                </a:solidFill>
              </a:rPr>
              <a:t>     а     </a:t>
            </a:r>
            <a:r>
              <a:rPr lang="ru-RU" sz="3200" b="1" i="1" dirty="0" err="1" smtClean="0">
                <a:solidFill>
                  <a:srgbClr val="920000"/>
                </a:solidFill>
              </a:rPr>
              <a:t>р</a:t>
            </a:r>
            <a:r>
              <a:rPr lang="ru-RU" sz="3200" b="1" i="1" dirty="0" smtClean="0">
                <a:solidFill>
                  <a:srgbClr val="920000"/>
                </a:solidFill>
              </a:rPr>
              <a:t>    о     </a:t>
            </a:r>
            <a:r>
              <a:rPr lang="ru-RU" sz="3200" b="1" i="1" dirty="0" err="1" smtClean="0">
                <a:solidFill>
                  <a:srgbClr val="920000"/>
                </a:solidFill>
              </a:rPr>
              <a:t>д</a:t>
            </a:r>
            <a:endParaRPr lang="ru-RU" sz="3200" b="1" i="1" dirty="0">
              <a:solidFill>
                <a:srgbClr val="92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569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692696"/>
            <a:ext cx="48965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Столица</a:t>
            </a:r>
          </a:p>
          <a:p>
            <a:r>
              <a:rPr lang="ru-RU" sz="3200" dirty="0" smtClean="0"/>
              <a:t>Национальный костюм</a:t>
            </a:r>
          </a:p>
          <a:p>
            <a:r>
              <a:rPr lang="ru-RU" sz="3200" dirty="0"/>
              <a:t>Совместное хозяйство</a:t>
            </a:r>
          </a:p>
          <a:p>
            <a:r>
              <a:rPr lang="ru-RU" sz="3200" dirty="0" smtClean="0"/>
              <a:t>Государственные границы</a:t>
            </a:r>
          </a:p>
          <a:p>
            <a:r>
              <a:rPr lang="ru-RU" sz="3200" dirty="0" smtClean="0"/>
              <a:t>Жизнь под одной крышей</a:t>
            </a:r>
          </a:p>
          <a:p>
            <a:r>
              <a:rPr lang="ru-RU" sz="3200" dirty="0" smtClean="0"/>
              <a:t>Государственный язык</a:t>
            </a:r>
          </a:p>
          <a:p>
            <a:r>
              <a:rPr lang="ru-RU" sz="3200" dirty="0" smtClean="0"/>
              <a:t>Забота друг о друге</a:t>
            </a:r>
          </a:p>
          <a:p>
            <a:r>
              <a:rPr lang="ru-RU" sz="3200" dirty="0" smtClean="0"/>
              <a:t>Территория</a:t>
            </a:r>
          </a:p>
          <a:p>
            <a:r>
              <a:rPr lang="ru-RU" sz="3200" dirty="0" smtClean="0"/>
              <a:t>Родной язык</a:t>
            </a:r>
          </a:p>
          <a:p>
            <a:r>
              <a:rPr lang="ru-RU" sz="3200" dirty="0" smtClean="0"/>
              <a:t>Национальные танцы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16216" y="984385"/>
            <a:ext cx="1512168" cy="3741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300000"/>
              </a:lnSpc>
            </a:pPr>
            <a:r>
              <a:rPr lang="ru-RU" sz="2800" b="1" i="1" u="sng" dirty="0" smtClean="0">
                <a:solidFill>
                  <a:srgbClr val="FF0000"/>
                </a:solidFill>
              </a:rPr>
              <a:t>Семья</a:t>
            </a:r>
          </a:p>
          <a:p>
            <a:pPr>
              <a:lnSpc>
                <a:spcPct val="300000"/>
              </a:lnSpc>
            </a:pPr>
            <a:r>
              <a:rPr lang="ru-RU" sz="2800" b="1" i="1" u="sng" dirty="0" smtClean="0">
                <a:solidFill>
                  <a:srgbClr val="00B050"/>
                </a:solidFill>
              </a:rPr>
              <a:t>Народ</a:t>
            </a:r>
          </a:p>
          <a:p>
            <a:pPr>
              <a:lnSpc>
                <a:spcPct val="300000"/>
              </a:lnSpc>
            </a:pPr>
            <a:r>
              <a:rPr lang="ru-RU" sz="2800" b="1" i="1" u="sng" dirty="0" smtClean="0">
                <a:solidFill>
                  <a:srgbClr val="0070C0"/>
                </a:solidFill>
              </a:rPr>
              <a:t>Страна</a:t>
            </a:r>
            <a:endParaRPr lang="ru-RU" sz="2800" b="1" i="1" u="sng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692696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solidFill>
                  <a:srgbClr val="0070C0"/>
                </a:solidFill>
              </a:rPr>
              <a:t>Столица</a:t>
            </a:r>
            <a:endParaRPr lang="ru-RU" sz="3200" u="sng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188041"/>
            <a:ext cx="423282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u="sng" dirty="0">
                <a:solidFill>
                  <a:srgbClr val="00B050"/>
                </a:solidFill>
              </a:rPr>
              <a:t>Национальный костюм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5085184"/>
            <a:ext cx="40991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u="sng" dirty="0">
                <a:solidFill>
                  <a:srgbClr val="00B050"/>
                </a:solidFill>
              </a:rPr>
              <a:t>Национальные танцы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67728" y="4593140"/>
            <a:ext cx="24066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u="sng" dirty="0">
                <a:solidFill>
                  <a:srgbClr val="00B050"/>
                </a:solidFill>
              </a:rPr>
              <a:t>Родной язык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64474" y="1666226"/>
            <a:ext cx="408477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u="sng" dirty="0">
                <a:solidFill>
                  <a:srgbClr val="FF0000"/>
                </a:solidFill>
              </a:rPr>
              <a:t>Совместное хозяйство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67544" y="2636912"/>
            <a:ext cx="47432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u="sng" dirty="0">
                <a:solidFill>
                  <a:srgbClr val="FF0000"/>
                </a:solidFill>
              </a:rPr>
              <a:t>Жизнь под одной крышей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64474" y="3607290"/>
            <a:ext cx="36002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u="sng" dirty="0">
                <a:solidFill>
                  <a:srgbClr val="FF0000"/>
                </a:solidFill>
              </a:rPr>
              <a:t>Забота друг о друге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4475" y="2159821"/>
            <a:ext cx="47555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u="sng" dirty="0">
                <a:solidFill>
                  <a:srgbClr val="0070C0"/>
                </a:solidFill>
              </a:rPr>
              <a:t>Государственные границы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7544" y="3140968"/>
            <a:ext cx="43924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solidFill>
                  <a:srgbClr val="0070C0"/>
                </a:solidFill>
              </a:rPr>
              <a:t>Государственный язык</a:t>
            </a:r>
            <a:endParaRPr lang="ru-RU" sz="3200" u="sng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7544" y="4108617"/>
            <a:ext cx="3024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u="sng" dirty="0" smtClean="0">
                <a:solidFill>
                  <a:srgbClr val="0070C0"/>
                </a:solidFill>
              </a:rPr>
              <a:t>Территория</a:t>
            </a:r>
            <a:endParaRPr lang="ru-RU" sz="3200" u="sng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47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169476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мира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2" descr="narodymira 205x300 Народы мир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836712"/>
            <a:ext cx="3884092" cy="568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narodymira2 207x300 Народы мира для дете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09922" y="836712"/>
            <a:ext cx="3921986" cy="568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711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169476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мира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6" descr="narodymira3 204x300 Народы мир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836711"/>
            <a:ext cx="3743300" cy="554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narodymira4 243x300 Народы мира для детей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7544" y="836712"/>
            <a:ext cx="3866909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526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3651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169476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мира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10" descr="narodymira6 204x300 Народы мир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915" y="908720"/>
            <a:ext cx="3868270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2" descr="narodymira7 204x300 Народы мира для дете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908720"/>
            <a:ext cx="3888432" cy="571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83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0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narodymira8 207x300 Народы мир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1028" y="859531"/>
            <a:ext cx="3967436" cy="5749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39752" y="169476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мира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Picture 2" descr="narodymira10 207x300 Народы мира для дете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859532"/>
            <a:ext cx="3967435" cy="574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04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14209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мира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4" descr="narodymira9 207x300 Народы мир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255" y="836712"/>
            <a:ext cx="4024527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narodymira11 205x300 Народы мира для дете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2822" y="836712"/>
            <a:ext cx="3985643" cy="5832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0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14209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мира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8" descr="narodymira12 206x300 Народы мир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601" y="836712"/>
            <a:ext cx="3955639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narodymira13 205x300 Народы мира для дете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20436" y="836712"/>
            <a:ext cx="3936437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988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14209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мира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12" descr="narodymira14 205x300 Народы мир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9512" y="836712"/>
            <a:ext cx="3949369" cy="577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narodymira15 207x300 Народы мира для дете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8077" y="836712"/>
            <a:ext cx="3987899" cy="577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89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14209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мира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16" descr="narodymira16 206x300 Народы мир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836711"/>
            <a:ext cx="3960440" cy="576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8" descr="narodymira17 248x300 Народы мира для детей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38254" y="836710"/>
            <a:ext cx="4010209" cy="5767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58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339752" y="14209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мира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20" descr="narodymira18 206x300 Народы мир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0424" y="836712"/>
            <a:ext cx="3945551" cy="5745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2" descr="narodymira19 209x300 Народы мира для дете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42036" y="831806"/>
            <a:ext cx="4006428" cy="5750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73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2339752" y="14209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мира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4360" name="Picture 24" descr="narodymira201 206x300 Народы мир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601" y="836712"/>
            <a:ext cx="3955639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narodymira21 217x300 Народы мира для дете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32302" y="836712"/>
            <a:ext cx="4166863" cy="576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50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39752" y="142092"/>
            <a:ext cx="4536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мира</a:t>
            </a:r>
            <a:endParaRPr lang="ru-RU" sz="28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5364" name="Picture 4" descr="narodymira22 203x300 Народы мира для детей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0834" y="836712"/>
            <a:ext cx="3893134" cy="575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 descr="narodymira23 208x300 Народы мира для дете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836711"/>
            <a:ext cx="3997424" cy="5765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270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47664" y="-2738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России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(около 160 народов)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026" name="Picture 2" descr="http://dic.academic.ru/pictures/russian_history/1d30403e344b-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619" y="483754"/>
            <a:ext cx="5281517" cy="637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228184" y="1052736"/>
            <a:ext cx="288032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1. Абазины </a:t>
            </a:r>
            <a:endParaRPr lang="ru-RU" sz="2400" i="1" dirty="0" smtClean="0"/>
          </a:p>
          <a:p>
            <a:r>
              <a:rPr lang="ru-RU" sz="2400" i="1" dirty="0" smtClean="0"/>
              <a:t>2</a:t>
            </a:r>
            <a:r>
              <a:rPr lang="ru-RU" sz="2400" i="1" dirty="0"/>
              <a:t>. </a:t>
            </a:r>
            <a:r>
              <a:rPr lang="ru-RU" sz="2400" i="1" dirty="0" smtClean="0"/>
              <a:t>Абхазы</a:t>
            </a:r>
            <a:r>
              <a:rPr lang="ru-RU" sz="2400" i="1" dirty="0"/>
              <a:t> </a:t>
            </a:r>
            <a:r>
              <a:rPr lang="ru-RU" sz="2400" i="1" dirty="0" smtClean="0"/>
              <a:t> </a:t>
            </a:r>
          </a:p>
          <a:p>
            <a:r>
              <a:rPr lang="ru-RU" sz="2400" i="1" dirty="0" smtClean="0"/>
              <a:t>3.Аварцы</a:t>
            </a:r>
          </a:p>
          <a:p>
            <a:r>
              <a:rPr lang="ru-RU" sz="2400" i="1" dirty="0" smtClean="0"/>
              <a:t>4</a:t>
            </a:r>
            <a:r>
              <a:rPr lang="ru-RU" sz="2400" i="1" dirty="0"/>
              <a:t>. </a:t>
            </a:r>
            <a:r>
              <a:rPr lang="ru-RU" sz="2400" i="1" dirty="0" smtClean="0"/>
              <a:t>Агулы</a:t>
            </a:r>
          </a:p>
          <a:p>
            <a:r>
              <a:rPr lang="ru-RU" sz="2400" i="1" dirty="0" smtClean="0"/>
              <a:t>5</a:t>
            </a:r>
            <a:r>
              <a:rPr lang="ru-RU" sz="2400" i="1" dirty="0"/>
              <a:t>. </a:t>
            </a:r>
            <a:r>
              <a:rPr lang="ru-RU" sz="2400" i="1" dirty="0" smtClean="0"/>
              <a:t>Адыгейцы</a:t>
            </a:r>
          </a:p>
          <a:p>
            <a:r>
              <a:rPr lang="ru-RU" sz="2400" i="1" dirty="0" smtClean="0"/>
              <a:t>6</a:t>
            </a:r>
            <a:r>
              <a:rPr lang="ru-RU" sz="2400" i="1" dirty="0"/>
              <a:t>. </a:t>
            </a:r>
            <a:r>
              <a:rPr lang="ru-RU" sz="2400" i="1" dirty="0" smtClean="0"/>
              <a:t>Азербайджанцы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7</a:t>
            </a:r>
            <a:r>
              <a:rPr lang="ru-RU" sz="2400" i="1" dirty="0"/>
              <a:t>. </a:t>
            </a:r>
            <a:r>
              <a:rPr lang="ru-RU" sz="2400" i="1" dirty="0" err="1" smtClean="0"/>
              <a:t>Айны</a:t>
            </a:r>
            <a:endParaRPr lang="ru-RU" sz="2400" i="1" dirty="0" smtClean="0"/>
          </a:p>
          <a:p>
            <a:r>
              <a:rPr lang="ru-RU" sz="2400" i="1" dirty="0" smtClean="0"/>
              <a:t>8</a:t>
            </a:r>
            <a:r>
              <a:rPr lang="ru-RU" sz="2400" i="1" dirty="0"/>
              <a:t>. </a:t>
            </a:r>
            <a:r>
              <a:rPr lang="ru-RU" sz="2400" i="1" dirty="0" smtClean="0"/>
              <a:t>Ассирийцы</a:t>
            </a:r>
          </a:p>
          <a:p>
            <a:r>
              <a:rPr lang="ru-RU" sz="2400" i="1" dirty="0" smtClean="0"/>
              <a:t>9</a:t>
            </a:r>
            <a:r>
              <a:rPr lang="ru-RU" sz="2400" i="1" dirty="0"/>
              <a:t>. </a:t>
            </a:r>
            <a:r>
              <a:rPr lang="en-US" sz="2400" i="1" dirty="0"/>
              <a:t>A</a:t>
            </a:r>
            <a:r>
              <a:rPr lang="ru-RU" sz="2400" i="1" dirty="0" err="1"/>
              <a:t>леуты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10.Алтайцы</a:t>
            </a:r>
          </a:p>
          <a:p>
            <a:r>
              <a:rPr lang="ru-RU" sz="2400" i="1" dirty="0" smtClean="0"/>
              <a:t>11</a:t>
            </a:r>
            <a:r>
              <a:rPr lang="ru-RU" sz="2400" i="1" dirty="0"/>
              <a:t>. </a:t>
            </a:r>
            <a:r>
              <a:rPr lang="ru-RU" sz="2400" i="1" dirty="0" smtClean="0"/>
              <a:t>Армяне</a:t>
            </a:r>
          </a:p>
          <a:p>
            <a:r>
              <a:rPr lang="ru-RU" sz="2400" i="1" dirty="0" smtClean="0"/>
              <a:t>12</a:t>
            </a:r>
            <a:r>
              <a:rPr lang="ru-RU" sz="2400" i="1" dirty="0"/>
              <a:t>. </a:t>
            </a:r>
            <a:r>
              <a:rPr lang="ru-RU" sz="2400" i="1" dirty="0" smtClean="0"/>
              <a:t>Арчинцы</a:t>
            </a:r>
          </a:p>
          <a:p>
            <a:r>
              <a:rPr lang="ru-RU" sz="2400" i="1" dirty="0" smtClean="0"/>
              <a:t>13</a:t>
            </a:r>
            <a:r>
              <a:rPr lang="ru-RU" sz="2400" i="1" dirty="0"/>
              <a:t>. </a:t>
            </a:r>
            <a:r>
              <a:rPr lang="ru-RU" sz="2400" i="1" dirty="0" smtClean="0"/>
              <a:t>Балкарцы</a:t>
            </a:r>
          </a:p>
          <a:p>
            <a:r>
              <a:rPr lang="ru-RU" sz="2400" i="1" dirty="0" smtClean="0"/>
              <a:t>14</a:t>
            </a:r>
            <a:r>
              <a:rPr lang="ru-RU" sz="2400" i="1" dirty="0"/>
              <a:t>. Башкиры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5462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dic.academic.ru/pictures/russian_history/1d30403e344b-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993" y="495836"/>
            <a:ext cx="5197143" cy="624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00192" y="1124744"/>
            <a:ext cx="266429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1. </a:t>
            </a:r>
            <a:r>
              <a:rPr lang="ru-RU" sz="2400" i="1" dirty="0" smtClean="0"/>
              <a:t>Белорусы</a:t>
            </a:r>
          </a:p>
          <a:p>
            <a:r>
              <a:rPr lang="ru-RU" sz="2400" i="1" dirty="0" smtClean="0"/>
              <a:t>2</a:t>
            </a:r>
            <a:r>
              <a:rPr lang="ru-RU" sz="2400" i="1" dirty="0"/>
              <a:t>. </a:t>
            </a:r>
            <a:r>
              <a:rPr lang="ru-RU" sz="2400" i="1" dirty="0" smtClean="0"/>
              <a:t>Болгары</a:t>
            </a:r>
          </a:p>
          <a:p>
            <a:r>
              <a:rPr lang="ru-RU" sz="2400" i="1" dirty="0" smtClean="0"/>
              <a:t>3</a:t>
            </a:r>
            <a:r>
              <a:rPr lang="ru-RU" sz="2400" i="1" dirty="0"/>
              <a:t>. </a:t>
            </a:r>
            <a:r>
              <a:rPr lang="ru-RU" sz="2400" i="1" dirty="0" smtClean="0"/>
              <a:t>Буряты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4</a:t>
            </a:r>
            <a:r>
              <a:rPr lang="ru-RU" sz="2400" i="1" dirty="0"/>
              <a:t>. </a:t>
            </a:r>
            <a:r>
              <a:rPr lang="ru-RU" sz="2400" i="1" dirty="0" smtClean="0"/>
              <a:t>Вепсы</a:t>
            </a:r>
          </a:p>
          <a:p>
            <a:r>
              <a:rPr lang="ru-RU" sz="2400" i="1" dirty="0" smtClean="0"/>
              <a:t>5</a:t>
            </a:r>
            <a:r>
              <a:rPr lang="ru-RU" sz="2400" i="1" dirty="0"/>
              <a:t>. </a:t>
            </a:r>
            <a:r>
              <a:rPr lang="ru-RU" sz="2400" i="1" dirty="0" err="1" smtClean="0"/>
              <a:t>Водь</a:t>
            </a:r>
            <a:endParaRPr lang="ru-RU" sz="2400" i="1" dirty="0" smtClean="0"/>
          </a:p>
          <a:p>
            <a:r>
              <a:rPr lang="ru-RU" sz="2400" i="1" dirty="0" smtClean="0"/>
              <a:t>6</a:t>
            </a:r>
            <a:r>
              <a:rPr lang="ru-RU" sz="2400" i="1" dirty="0"/>
              <a:t>. </a:t>
            </a:r>
            <a:r>
              <a:rPr lang="ru-RU" sz="2400" i="1" dirty="0" smtClean="0"/>
              <a:t>Гагаузы</a:t>
            </a:r>
          </a:p>
          <a:p>
            <a:r>
              <a:rPr lang="ru-RU" sz="2400" i="1" dirty="0" smtClean="0"/>
              <a:t>7</a:t>
            </a:r>
            <a:r>
              <a:rPr lang="ru-RU" sz="2400" i="1" dirty="0"/>
              <a:t>. </a:t>
            </a:r>
            <a:r>
              <a:rPr lang="ru-RU" sz="2400" i="1" dirty="0" smtClean="0"/>
              <a:t>Греки</a:t>
            </a:r>
          </a:p>
          <a:p>
            <a:r>
              <a:rPr lang="ru-RU" sz="2400" i="1" dirty="0" smtClean="0"/>
              <a:t>8</a:t>
            </a:r>
            <a:r>
              <a:rPr lang="ru-RU" sz="2400" i="1" dirty="0"/>
              <a:t>. </a:t>
            </a:r>
            <a:r>
              <a:rPr lang="ru-RU" sz="2400" i="1" dirty="0" smtClean="0"/>
              <a:t>Грузины</a:t>
            </a:r>
          </a:p>
          <a:p>
            <a:r>
              <a:rPr lang="ru-RU" sz="2400" i="1" dirty="0" smtClean="0"/>
              <a:t>9</a:t>
            </a:r>
            <a:r>
              <a:rPr lang="ru-RU" sz="2400" i="1" dirty="0"/>
              <a:t>. </a:t>
            </a:r>
            <a:r>
              <a:rPr lang="ru-RU" sz="2400" i="1" dirty="0" smtClean="0"/>
              <a:t>Даргинцы</a:t>
            </a:r>
          </a:p>
          <a:p>
            <a:r>
              <a:rPr lang="ru-RU" sz="2400" i="1" dirty="0" smtClean="0"/>
              <a:t>10</a:t>
            </a:r>
            <a:r>
              <a:rPr lang="ru-RU" sz="2400" i="1" dirty="0"/>
              <a:t>. </a:t>
            </a:r>
            <a:r>
              <a:rPr lang="ru-RU" sz="2400" i="1" dirty="0" smtClean="0"/>
              <a:t>Долганы</a:t>
            </a:r>
          </a:p>
          <a:p>
            <a:r>
              <a:rPr lang="ru-RU" sz="2400" i="1" dirty="0" smtClean="0"/>
              <a:t>11.Дунгане</a:t>
            </a:r>
          </a:p>
          <a:p>
            <a:r>
              <a:rPr lang="ru-RU" sz="2400" i="1" dirty="0" smtClean="0"/>
              <a:t>12</a:t>
            </a:r>
            <a:r>
              <a:rPr lang="ru-RU" sz="2400" i="1" dirty="0"/>
              <a:t>. Евреи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7664" y="-2738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России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(около 160народов)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55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http://dic.academic.ru/pictures/russian_history/1d30403e344b-3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76672"/>
            <a:ext cx="5249532" cy="631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72200" y="1052736"/>
            <a:ext cx="27363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1. </a:t>
            </a:r>
            <a:r>
              <a:rPr lang="ru-RU" sz="2400" i="1" dirty="0" err="1"/>
              <a:t>Ижорцы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2</a:t>
            </a:r>
            <a:r>
              <a:rPr lang="ru-RU" sz="2400" i="1" dirty="0"/>
              <a:t>. </a:t>
            </a:r>
            <a:r>
              <a:rPr lang="ru-RU" sz="2400" i="1" dirty="0" smtClean="0"/>
              <a:t>Ингуши</a:t>
            </a:r>
          </a:p>
          <a:p>
            <a:r>
              <a:rPr lang="ru-RU" sz="2400" i="1" dirty="0" smtClean="0"/>
              <a:t>3</a:t>
            </a:r>
            <a:r>
              <a:rPr lang="ru-RU" sz="2400" i="1" dirty="0"/>
              <a:t>. </a:t>
            </a:r>
            <a:r>
              <a:rPr lang="ru-RU" sz="2400" i="1" dirty="0" smtClean="0"/>
              <a:t>Ительмены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4</a:t>
            </a:r>
            <a:r>
              <a:rPr lang="ru-RU" sz="2400" i="1" dirty="0"/>
              <a:t>. </a:t>
            </a:r>
            <a:r>
              <a:rPr lang="ru-RU" sz="2400" i="1" dirty="0" smtClean="0"/>
              <a:t>Кабардинцы</a:t>
            </a:r>
          </a:p>
          <a:p>
            <a:r>
              <a:rPr lang="ru-RU" sz="2400" i="1" dirty="0" smtClean="0"/>
              <a:t>5</a:t>
            </a:r>
            <a:r>
              <a:rPr lang="ru-RU" sz="2400" i="1" dirty="0"/>
              <a:t>. </a:t>
            </a:r>
            <a:r>
              <a:rPr lang="ru-RU" sz="2400" i="1" dirty="0" err="1" smtClean="0"/>
              <a:t>Kазахи</a:t>
            </a:r>
            <a:endParaRPr lang="ru-RU" sz="2400" i="1" dirty="0" smtClean="0"/>
          </a:p>
          <a:p>
            <a:r>
              <a:rPr lang="ru-RU" sz="2400" i="1" dirty="0" smtClean="0"/>
              <a:t>6</a:t>
            </a:r>
            <a:r>
              <a:rPr lang="ru-RU" sz="2400" i="1" dirty="0"/>
              <a:t>. </a:t>
            </a:r>
            <a:r>
              <a:rPr lang="ru-RU" sz="2400" i="1" dirty="0" smtClean="0"/>
              <a:t>Калмыки</a:t>
            </a:r>
          </a:p>
          <a:p>
            <a:r>
              <a:rPr lang="ru-RU" sz="2400" i="1" dirty="0" smtClean="0"/>
              <a:t>7. Карачаевцы</a:t>
            </a:r>
          </a:p>
          <a:p>
            <a:r>
              <a:rPr lang="ru-RU" sz="2400" i="1" dirty="0" smtClean="0"/>
              <a:t>8.</a:t>
            </a:r>
            <a:r>
              <a:rPr lang="ru-RU" sz="2400" i="1" dirty="0"/>
              <a:t> </a:t>
            </a:r>
            <a:r>
              <a:rPr lang="ru-RU" sz="2400" i="1" dirty="0" smtClean="0"/>
              <a:t>Каракалпаки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9</a:t>
            </a:r>
            <a:r>
              <a:rPr lang="ru-RU" sz="2400" i="1" dirty="0"/>
              <a:t>. </a:t>
            </a:r>
            <a:r>
              <a:rPr lang="ru-RU" sz="2400" i="1" dirty="0" err="1" smtClean="0"/>
              <a:t>Kарелы</a:t>
            </a:r>
            <a:endParaRPr lang="ru-RU" sz="2400" i="1" dirty="0" smtClean="0"/>
          </a:p>
          <a:p>
            <a:r>
              <a:rPr lang="ru-RU" sz="2400" i="1" dirty="0" smtClean="0"/>
              <a:t>10.Kеты</a:t>
            </a:r>
          </a:p>
          <a:p>
            <a:r>
              <a:rPr lang="ru-RU" sz="2400" i="1" dirty="0" smtClean="0"/>
              <a:t>11</a:t>
            </a:r>
            <a:r>
              <a:rPr lang="ru-RU" sz="2400" i="1" dirty="0"/>
              <a:t>. </a:t>
            </a:r>
            <a:r>
              <a:rPr lang="ru-RU" sz="2400" i="1" dirty="0" smtClean="0"/>
              <a:t>Киргизы</a:t>
            </a:r>
          </a:p>
          <a:p>
            <a:r>
              <a:rPr lang="ru-RU" sz="2400" i="1" dirty="0" smtClean="0"/>
              <a:t>12</a:t>
            </a:r>
            <a:r>
              <a:rPr lang="ru-RU" sz="2400" i="1" dirty="0"/>
              <a:t>. Китайцы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-2738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России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(около 160 народов)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82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http://dic.academic.ru/pictures/russian_history/1d30403e344b-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95836"/>
            <a:ext cx="5204609" cy="624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72200" y="841675"/>
            <a:ext cx="28803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1. </a:t>
            </a:r>
            <a:r>
              <a:rPr lang="ru-RU" sz="2400" i="1" dirty="0" smtClean="0"/>
              <a:t>Коми</a:t>
            </a:r>
          </a:p>
          <a:p>
            <a:r>
              <a:rPr lang="ru-RU" sz="2400" i="1" dirty="0" smtClean="0"/>
              <a:t>2</a:t>
            </a:r>
            <a:r>
              <a:rPr lang="ru-RU" sz="2400" i="1" dirty="0"/>
              <a:t>. </a:t>
            </a:r>
            <a:r>
              <a:rPr lang="ru-RU" sz="2400" i="1" dirty="0" smtClean="0"/>
              <a:t>Коми-пермяки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3</a:t>
            </a:r>
            <a:r>
              <a:rPr lang="ru-RU" sz="2400" i="1" dirty="0"/>
              <a:t>. </a:t>
            </a:r>
            <a:r>
              <a:rPr lang="ru-RU" sz="2400" i="1" dirty="0" smtClean="0"/>
              <a:t>Корейцы</a:t>
            </a:r>
          </a:p>
          <a:p>
            <a:r>
              <a:rPr lang="ru-RU" sz="2400" i="1" dirty="0" smtClean="0"/>
              <a:t>4</a:t>
            </a:r>
            <a:r>
              <a:rPr lang="ru-RU" sz="2400" i="1" dirty="0"/>
              <a:t>. </a:t>
            </a:r>
            <a:r>
              <a:rPr lang="ru-RU" sz="2400" i="1" dirty="0" smtClean="0"/>
              <a:t>Коряки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5</a:t>
            </a:r>
            <a:r>
              <a:rPr lang="ru-RU" sz="2400" i="1" dirty="0"/>
              <a:t>. </a:t>
            </a:r>
            <a:r>
              <a:rPr lang="ru-RU" sz="2400" i="1" dirty="0" smtClean="0"/>
              <a:t>Кумыки</a:t>
            </a:r>
          </a:p>
          <a:p>
            <a:r>
              <a:rPr lang="ru-RU" sz="2400" i="1" dirty="0" smtClean="0"/>
              <a:t>6</a:t>
            </a:r>
            <a:r>
              <a:rPr lang="ru-RU" sz="2400" i="1" dirty="0"/>
              <a:t>. </a:t>
            </a:r>
            <a:r>
              <a:rPr lang="ru-RU" sz="2400" i="1" dirty="0" smtClean="0"/>
              <a:t>Курды</a:t>
            </a:r>
          </a:p>
          <a:p>
            <a:r>
              <a:rPr lang="ru-RU" sz="2400" i="1" dirty="0" smtClean="0"/>
              <a:t>7</a:t>
            </a:r>
            <a:r>
              <a:rPr lang="ru-RU" sz="2400" i="1" dirty="0"/>
              <a:t>. </a:t>
            </a:r>
            <a:r>
              <a:rPr lang="ru-RU" sz="2400" i="1" dirty="0" smtClean="0"/>
              <a:t>Лакцы</a:t>
            </a:r>
          </a:p>
          <a:p>
            <a:r>
              <a:rPr lang="ru-RU" sz="2400" i="1" dirty="0" smtClean="0"/>
              <a:t>8</a:t>
            </a:r>
            <a:r>
              <a:rPr lang="ru-RU" sz="2400" i="1" dirty="0"/>
              <a:t>. </a:t>
            </a:r>
            <a:r>
              <a:rPr lang="ru-RU" sz="2400" i="1" dirty="0" smtClean="0"/>
              <a:t>Латыши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9</a:t>
            </a:r>
            <a:r>
              <a:rPr lang="ru-RU" sz="2400" i="1" dirty="0"/>
              <a:t>. </a:t>
            </a:r>
            <a:r>
              <a:rPr lang="ru-RU" sz="2400" i="1" dirty="0" smtClean="0"/>
              <a:t>Лезгины</a:t>
            </a:r>
          </a:p>
          <a:p>
            <a:r>
              <a:rPr lang="ru-RU" sz="2400" i="1" dirty="0" smtClean="0"/>
              <a:t>10</a:t>
            </a:r>
            <a:r>
              <a:rPr lang="ru-RU" sz="2400" i="1" dirty="0"/>
              <a:t>. </a:t>
            </a:r>
            <a:r>
              <a:rPr lang="ru-RU" sz="2400" i="1" dirty="0" err="1" smtClean="0"/>
              <a:t>Ливы</a:t>
            </a:r>
            <a:endParaRPr lang="ru-RU" sz="2400" i="1" dirty="0" smtClean="0"/>
          </a:p>
          <a:p>
            <a:r>
              <a:rPr lang="ru-RU" sz="2400" i="1" dirty="0" smtClean="0"/>
              <a:t>11. Литовцы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12</a:t>
            </a:r>
            <a:r>
              <a:rPr lang="ru-RU" sz="2400" i="1" dirty="0"/>
              <a:t>. </a:t>
            </a:r>
            <a:r>
              <a:rPr lang="ru-RU" sz="2400" i="1" dirty="0" smtClean="0"/>
              <a:t>Манси</a:t>
            </a:r>
          </a:p>
          <a:p>
            <a:r>
              <a:rPr lang="ru-RU" sz="2400" i="1" dirty="0" smtClean="0"/>
              <a:t>13</a:t>
            </a:r>
            <a:r>
              <a:rPr lang="ru-RU" sz="2400" i="1" dirty="0"/>
              <a:t>. </a:t>
            </a:r>
            <a:r>
              <a:rPr lang="ru-RU" sz="2400" i="1" dirty="0" smtClean="0"/>
              <a:t>Марийцы</a:t>
            </a:r>
          </a:p>
          <a:p>
            <a:r>
              <a:rPr lang="ru-RU" sz="2400" i="1" dirty="0" smtClean="0"/>
              <a:t>14</a:t>
            </a:r>
            <a:r>
              <a:rPr lang="ru-RU" sz="2400" i="1" dirty="0"/>
              <a:t>. </a:t>
            </a:r>
            <a:r>
              <a:rPr lang="ru-RU" sz="2400" i="1" dirty="0" smtClean="0"/>
              <a:t>Молдаване</a:t>
            </a:r>
          </a:p>
          <a:p>
            <a:r>
              <a:rPr lang="ru-RU" sz="2400" i="1" dirty="0" smtClean="0"/>
              <a:t>15</a:t>
            </a:r>
            <a:r>
              <a:rPr lang="ru-RU" sz="2400" i="1" dirty="0"/>
              <a:t>. Монголы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-2738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России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(около 160 народов)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53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http://dic.academic.ru/pictures/russian_history/1d30403e344b-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495836"/>
            <a:ext cx="5208497" cy="625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300192" y="1290240"/>
            <a:ext cx="27363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1. </a:t>
            </a:r>
            <a:r>
              <a:rPr lang="ru-RU" sz="2400" i="1" dirty="0" smtClean="0"/>
              <a:t>Мордва-мокша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2</a:t>
            </a:r>
            <a:r>
              <a:rPr lang="ru-RU" sz="2400" i="1" dirty="0"/>
              <a:t>. </a:t>
            </a:r>
            <a:r>
              <a:rPr lang="ru-RU" sz="2400" i="1" dirty="0" smtClean="0"/>
              <a:t>Мордва-</a:t>
            </a:r>
            <a:r>
              <a:rPr lang="ru-RU" sz="2400" i="1" dirty="0" err="1" smtClean="0"/>
              <a:t>эpзя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3</a:t>
            </a:r>
            <a:r>
              <a:rPr lang="ru-RU" sz="2400" i="1" dirty="0"/>
              <a:t>. </a:t>
            </a:r>
            <a:r>
              <a:rPr lang="ru-RU" sz="2400" i="1" dirty="0" err="1" smtClean="0"/>
              <a:t>Нанаицы</a:t>
            </a:r>
            <a:endParaRPr lang="ru-RU" sz="2400" i="1" dirty="0" smtClean="0"/>
          </a:p>
          <a:p>
            <a:r>
              <a:rPr lang="ru-RU" sz="2400" i="1" dirty="0" smtClean="0"/>
              <a:t>4</a:t>
            </a:r>
            <a:r>
              <a:rPr lang="ru-RU" sz="2400" i="1" dirty="0"/>
              <a:t>. </a:t>
            </a:r>
            <a:r>
              <a:rPr lang="ru-RU" sz="2400" i="1" dirty="0" smtClean="0"/>
              <a:t>Нганасаны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5</a:t>
            </a:r>
            <a:r>
              <a:rPr lang="ru-RU" sz="2400" i="1" dirty="0"/>
              <a:t>. </a:t>
            </a:r>
            <a:r>
              <a:rPr lang="ru-RU" sz="2400" i="1" dirty="0" err="1" smtClean="0"/>
              <a:t>Hемцы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6</a:t>
            </a:r>
            <a:r>
              <a:rPr lang="ru-RU" sz="2400" i="1" dirty="0"/>
              <a:t>. </a:t>
            </a:r>
            <a:r>
              <a:rPr lang="ru-RU" sz="2400" i="1" dirty="0" smtClean="0"/>
              <a:t>Ненцы</a:t>
            </a:r>
          </a:p>
          <a:p>
            <a:r>
              <a:rPr lang="ru-RU" sz="2400" i="1" dirty="0" smtClean="0"/>
              <a:t>7</a:t>
            </a:r>
            <a:r>
              <a:rPr lang="ru-RU" sz="2400" i="1" dirty="0"/>
              <a:t>. </a:t>
            </a:r>
            <a:r>
              <a:rPr lang="ru-RU" sz="2400" i="1" dirty="0" smtClean="0"/>
              <a:t>Нивхи</a:t>
            </a:r>
          </a:p>
          <a:p>
            <a:r>
              <a:rPr lang="ru-RU" sz="2400" i="1" dirty="0" smtClean="0"/>
              <a:t>8</a:t>
            </a:r>
            <a:r>
              <a:rPr lang="ru-RU" sz="2400" i="1" dirty="0"/>
              <a:t>. </a:t>
            </a:r>
            <a:r>
              <a:rPr lang="ru-RU" sz="2400" i="1" dirty="0" smtClean="0"/>
              <a:t>Ногайцы</a:t>
            </a:r>
          </a:p>
          <a:p>
            <a:r>
              <a:rPr lang="ru-RU" sz="2400" i="1" dirty="0" smtClean="0"/>
              <a:t>9</a:t>
            </a:r>
            <a:r>
              <a:rPr lang="ru-RU" sz="2400" i="1" dirty="0"/>
              <a:t>. </a:t>
            </a:r>
            <a:r>
              <a:rPr lang="ru-RU" sz="2400" i="1" dirty="0" smtClean="0"/>
              <a:t>Орочи</a:t>
            </a:r>
          </a:p>
          <a:p>
            <a:r>
              <a:rPr lang="ru-RU" sz="2400" i="1" dirty="0" smtClean="0"/>
              <a:t>10.Осетины</a:t>
            </a:r>
          </a:p>
          <a:p>
            <a:r>
              <a:rPr lang="ru-RU" sz="2400" i="1" dirty="0" smtClean="0"/>
              <a:t>11</a:t>
            </a:r>
            <a:r>
              <a:rPr lang="ru-RU" sz="2400" i="1" dirty="0"/>
              <a:t>. Русские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-2738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России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(около 160 народов)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648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://dic.academic.ru/pictures/russian_history/1d30403e344b-6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0657" y="495836"/>
            <a:ext cx="5257487" cy="624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28184" y="595709"/>
            <a:ext cx="291581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1. </a:t>
            </a:r>
            <a:r>
              <a:rPr lang="ru-RU" sz="2400" i="1" dirty="0" smtClean="0"/>
              <a:t>Русские</a:t>
            </a:r>
          </a:p>
          <a:p>
            <a:r>
              <a:rPr lang="ru-RU" sz="2400" i="1" dirty="0" smtClean="0"/>
              <a:t>2</a:t>
            </a:r>
            <a:r>
              <a:rPr lang="ru-RU" sz="2400" i="1" dirty="0"/>
              <a:t>. </a:t>
            </a:r>
            <a:r>
              <a:rPr lang="ru-RU" sz="2400" i="1" dirty="0" err="1" smtClean="0"/>
              <a:t>Рутульцы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3</a:t>
            </a:r>
            <a:r>
              <a:rPr lang="ru-RU" sz="2400" i="1" dirty="0"/>
              <a:t>. </a:t>
            </a:r>
            <a:r>
              <a:rPr lang="ru-RU" sz="2400" i="1" dirty="0" smtClean="0"/>
              <a:t>Саамы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4</a:t>
            </a:r>
            <a:r>
              <a:rPr lang="ru-RU" sz="2400" i="1" dirty="0"/>
              <a:t>. </a:t>
            </a:r>
            <a:r>
              <a:rPr lang="ru-RU" sz="2400" i="1" dirty="0" err="1" smtClean="0"/>
              <a:t>Секульпы</a:t>
            </a:r>
            <a:endParaRPr lang="ru-RU" sz="2400" i="1" dirty="0" smtClean="0"/>
          </a:p>
          <a:p>
            <a:r>
              <a:rPr lang="ru-RU" sz="2400" i="1" dirty="0" smtClean="0"/>
              <a:t>5</a:t>
            </a:r>
            <a:r>
              <a:rPr lang="ru-RU" sz="2400" i="1" dirty="0"/>
              <a:t>. </a:t>
            </a:r>
            <a:r>
              <a:rPr lang="ru-RU" sz="2400" i="1" dirty="0" smtClean="0"/>
              <a:t>Сербы</a:t>
            </a:r>
          </a:p>
          <a:p>
            <a:r>
              <a:rPr lang="ru-RU" sz="2400" i="1" dirty="0" smtClean="0"/>
              <a:t>6</a:t>
            </a:r>
            <a:r>
              <a:rPr lang="ru-RU" sz="2400" i="1" dirty="0"/>
              <a:t>. </a:t>
            </a:r>
            <a:r>
              <a:rPr lang="ru-RU" sz="2400" i="1" dirty="0" smtClean="0"/>
              <a:t>Словаки</a:t>
            </a:r>
          </a:p>
          <a:p>
            <a:r>
              <a:rPr lang="ru-RU" sz="2400" i="1" dirty="0" smtClean="0"/>
              <a:t>7</a:t>
            </a:r>
            <a:r>
              <a:rPr lang="ru-RU" sz="2400" i="1" dirty="0"/>
              <a:t>. </a:t>
            </a:r>
            <a:r>
              <a:rPr lang="ru-RU" sz="2400" i="1" dirty="0" err="1" smtClean="0"/>
              <a:t>Табасараны</a:t>
            </a:r>
            <a:endParaRPr lang="ru-RU" sz="2400" i="1" dirty="0" smtClean="0"/>
          </a:p>
          <a:p>
            <a:r>
              <a:rPr lang="ru-RU" sz="2400" i="1" dirty="0" smtClean="0"/>
              <a:t>8</a:t>
            </a:r>
            <a:r>
              <a:rPr lang="ru-RU" sz="2400" i="1" dirty="0"/>
              <a:t>. </a:t>
            </a:r>
            <a:r>
              <a:rPr lang="ru-RU" sz="2400" i="1" dirty="0" smtClean="0"/>
              <a:t>Таджики</a:t>
            </a:r>
          </a:p>
          <a:p>
            <a:r>
              <a:rPr lang="ru-RU" sz="2400" i="1" dirty="0" smtClean="0"/>
              <a:t>9</a:t>
            </a:r>
            <a:r>
              <a:rPr lang="ru-RU" sz="2400" i="1" dirty="0"/>
              <a:t>. Татары </a:t>
            </a:r>
            <a:endParaRPr lang="ru-RU" sz="2400" i="1" dirty="0" smtClean="0"/>
          </a:p>
          <a:p>
            <a:r>
              <a:rPr lang="ru-RU" sz="2400" i="1" dirty="0"/>
              <a:t> </a:t>
            </a:r>
            <a:r>
              <a:rPr lang="ru-RU" sz="2400" i="1" dirty="0" smtClean="0"/>
              <a:t> астраханские</a:t>
            </a:r>
          </a:p>
          <a:p>
            <a:r>
              <a:rPr lang="ru-RU" sz="2400" i="1" dirty="0" smtClean="0"/>
              <a:t>10</a:t>
            </a:r>
            <a:r>
              <a:rPr lang="ru-RU" sz="2400" i="1" dirty="0"/>
              <a:t>. Татары </a:t>
            </a:r>
            <a:endParaRPr lang="ru-RU" sz="2400" i="1" dirty="0" smtClean="0"/>
          </a:p>
          <a:p>
            <a:r>
              <a:rPr lang="ru-RU" sz="2400" i="1" dirty="0" smtClean="0"/>
              <a:t>   казанские</a:t>
            </a:r>
          </a:p>
          <a:p>
            <a:r>
              <a:rPr lang="ru-RU" sz="2400" i="1" dirty="0" smtClean="0"/>
              <a:t>11</a:t>
            </a:r>
            <a:r>
              <a:rPr lang="ru-RU" sz="2400" i="1" dirty="0"/>
              <a:t>. Татары </a:t>
            </a:r>
            <a:endParaRPr lang="ru-RU" sz="2400" i="1" dirty="0" smtClean="0"/>
          </a:p>
          <a:p>
            <a:r>
              <a:rPr lang="ru-RU" sz="2400" i="1" dirty="0"/>
              <a:t> </a:t>
            </a:r>
            <a:r>
              <a:rPr lang="ru-RU" sz="2400" i="1" dirty="0" smtClean="0"/>
              <a:t>   крымские</a:t>
            </a:r>
          </a:p>
          <a:p>
            <a:r>
              <a:rPr lang="ru-RU" sz="2400" i="1" dirty="0" smtClean="0"/>
              <a:t>12</a:t>
            </a:r>
            <a:r>
              <a:rPr lang="ru-RU" sz="2400" i="1" dirty="0"/>
              <a:t>. Татары </a:t>
            </a:r>
            <a:endParaRPr lang="ru-RU" sz="2400" i="1" dirty="0" smtClean="0"/>
          </a:p>
          <a:p>
            <a:r>
              <a:rPr lang="ru-RU" sz="2400" i="1" dirty="0"/>
              <a:t> </a:t>
            </a:r>
            <a:r>
              <a:rPr lang="ru-RU" sz="2400" i="1" dirty="0" smtClean="0"/>
              <a:t>   среднеазиатские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-2738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России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(около 160 народов)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0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http://dic.academic.ru/pictures/russian_history/1d30403e344b-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495836"/>
            <a:ext cx="5197143" cy="6245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28184" y="1064925"/>
            <a:ext cx="23762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1. </a:t>
            </a:r>
            <a:r>
              <a:rPr lang="ru-RU" sz="2400" i="1" dirty="0" smtClean="0"/>
              <a:t>Таты</a:t>
            </a:r>
          </a:p>
          <a:p>
            <a:r>
              <a:rPr lang="ru-RU" sz="2400" i="1" dirty="0" smtClean="0"/>
              <a:t>2</a:t>
            </a:r>
            <a:r>
              <a:rPr lang="ru-RU" sz="2400" i="1" dirty="0"/>
              <a:t>. </a:t>
            </a:r>
            <a:r>
              <a:rPr lang="ru-RU" sz="2400" i="1" dirty="0" smtClean="0"/>
              <a:t>Тувинцы</a:t>
            </a:r>
          </a:p>
          <a:p>
            <a:r>
              <a:rPr lang="ru-RU" sz="2400" i="1" dirty="0" smtClean="0"/>
              <a:t>3</a:t>
            </a:r>
            <a:r>
              <a:rPr lang="ru-RU" sz="2400" i="1" dirty="0"/>
              <a:t>. </a:t>
            </a:r>
            <a:r>
              <a:rPr lang="ru-RU" sz="2400" i="1" dirty="0" smtClean="0"/>
              <a:t>Туркмены</a:t>
            </a:r>
          </a:p>
          <a:p>
            <a:r>
              <a:rPr lang="ru-RU" sz="2400" i="1" dirty="0" smtClean="0"/>
              <a:t>4</a:t>
            </a:r>
            <a:r>
              <a:rPr lang="ru-RU" sz="2400" i="1" dirty="0"/>
              <a:t>. </a:t>
            </a:r>
            <a:r>
              <a:rPr lang="ru-RU" sz="2400" i="1" dirty="0" smtClean="0"/>
              <a:t>Удины</a:t>
            </a:r>
          </a:p>
          <a:p>
            <a:r>
              <a:rPr lang="ru-RU" sz="2400" i="1" dirty="0" smtClean="0"/>
              <a:t>5</a:t>
            </a:r>
            <a:r>
              <a:rPr lang="ru-RU" sz="2400" i="1" dirty="0"/>
              <a:t>. </a:t>
            </a:r>
            <a:r>
              <a:rPr lang="ru-RU" sz="2400" i="1" dirty="0" smtClean="0"/>
              <a:t>Удмурты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6</a:t>
            </a:r>
            <a:r>
              <a:rPr lang="ru-RU" sz="2400" i="1" dirty="0"/>
              <a:t>. </a:t>
            </a:r>
            <a:r>
              <a:rPr lang="ru-RU" sz="2400" i="1" dirty="0" smtClean="0"/>
              <a:t>Удэгейцы</a:t>
            </a:r>
          </a:p>
          <a:p>
            <a:r>
              <a:rPr lang="ru-RU" sz="2400" i="1" dirty="0" smtClean="0"/>
              <a:t>7</a:t>
            </a:r>
            <a:r>
              <a:rPr lang="ru-RU" sz="2400" i="1" dirty="0"/>
              <a:t>. </a:t>
            </a:r>
            <a:r>
              <a:rPr lang="ru-RU" sz="2400" i="1" dirty="0" smtClean="0"/>
              <a:t>Узбеки</a:t>
            </a:r>
          </a:p>
          <a:p>
            <a:r>
              <a:rPr lang="ru-RU" sz="2400" i="1" dirty="0" smtClean="0"/>
              <a:t>8</a:t>
            </a:r>
            <a:r>
              <a:rPr lang="ru-RU" sz="2400" i="1" dirty="0"/>
              <a:t>. </a:t>
            </a:r>
            <a:r>
              <a:rPr lang="ru-RU" sz="2400" i="1" dirty="0" smtClean="0"/>
              <a:t>Уйгуры</a:t>
            </a:r>
          </a:p>
          <a:p>
            <a:r>
              <a:rPr lang="ru-RU" sz="2400" i="1" dirty="0" smtClean="0"/>
              <a:t>9</a:t>
            </a:r>
            <a:r>
              <a:rPr lang="ru-RU" sz="2400" i="1" dirty="0"/>
              <a:t>. </a:t>
            </a:r>
            <a:r>
              <a:rPr lang="ru-RU" sz="2400" i="1" dirty="0" smtClean="0"/>
              <a:t>Украинцы</a:t>
            </a:r>
          </a:p>
          <a:p>
            <a:r>
              <a:rPr lang="ru-RU" sz="2400" i="1" dirty="0" smtClean="0"/>
              <a:t>10</a:t>
            </a:r>
            <a:r>
              <a:rPr lang="ru-RU" sz="2400" i="1" dirty="0"/>
              <a:t>. </a:t>
            </a:r>
            <a:r>
              <a:rPr lang="ru-RU" sz="2400" i="1" dirty="0" err="1" smtClean="0"/>
              <a:t>Ульчи</a:t>
            </a:r>
            <a:endParaRPr lang="ru-RU" sz="2400" i="1" dirty="0" smtClean="0"/>
          </a:p>
          <a:p>
            <a:r>
              <a:rPr lang="ru-RU" sz="2400" i="1" dirty="0" smtClean="0"/>
              <a:t>11.Финны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12</a:t>
            </a:r>
            <a:r>
              <a:rPr lang="ru-RU" sz="2400" i="1" dirty="0"/>
              <a:t>. </a:t>
            </a:r>
            <a:r>
              <a:rPr lang="ru-RU" sz="2400" i="1" dirty="0" smtClean="0"/>
              <a:t>Хакасы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-2738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России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(около 1600 народов)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45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dic.academic.ru/pictures/russian_history/1d30403e344b-8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495836"/>
            <a:ext cx="5278842" cy="6188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228184" y="836712"/>
            <a:ext cx="273630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1. </a:t>
            </a:r>
            <a:r>
              <a:rPr lang="ru-RU" sz="2400" i="1" dirty="0" smtClean="0"/>
              <a:t>Ханты</a:t>
            </a:r>
          </a:p>
          <a:p>
            <a:r>
              <a:rPr lang="ru-RU" sz="2400" i="1" dirty="0" smtClean="0"/>
              <a:t>2</a:t>
            </a:r>
            <a:r>
              <a:rPr lang="ru-RU" sz="2400" i="1" dirty="0"/>
              <a:t>. </a:t>
            </a:r>
            <a:r>
              <a:rPr lang="ru-RU" sz="2400" i="1" dirty="0" smtClean="0"/>
              <a:t>Черкесы</a:t>
            </a:r>
          </a:p>
          <a:p>
            <a:r>
              <a:rPr lang="ru-RU" sz="2400" i="1" dirty="0" smtClean="0"/>
              <a:t>3</a:t>
            </a:r>
            <a:r>
              <a:rPr lang="ru-RU" sz="2400" i="1" dirty="0"/>
              <a:t>. </a:t>
            </a:r>
            <a:r>
              <a:rPr lang="ru-RU" sz="2400" i="1" dirty="0" smtClean="0"/>
              <a:t>Черногорцы</a:t>
            </a:r>
          </a:p>
          <a:p>
            <a:r>
              <a:rPr lang="ru-RU" sz="2400" i="1" dirty="0" smtClean="0"/>
              <a:t>4</a:t>
            </a:r>
            <a:r>
              <a:rPr lang="ru-RU" sz="2400" i="1" dirty="0"/>
              <a:t>. </a:t>
            </a:r>
            <a:r>
              <a:rPr lang="ru-RU" sz="2400" i="1" dirty="0" smtClean="0"/>
              <a:t>Чеченцы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5</a:t>
            </a:r>
            <a:r>
              <a:rPr lang="ru-RU" sz="2400" i="1" dirty="0"/>
              <a:t>. </a:t>
            </a:r>
            <a:r>
              <a:rPr lang="ru-RU" sz="2400" i="1" dirty="0" smtClean="0"/>
              <a:t>Чуваши</a:t>
            </a:r>
          </a:p>
          <a:p>
            <a:r>
              <a:rPr lang="ru-RU" sz="2400" i="1" dirty="0" smtClean="0"/>
              <a:t>6</a:t>
            </a:r>
            <a:r>
              <a:rPr lang="ru-RU" sz="2400" i="1" dirty="0"/>
              <a:t>. </a:t>
            </a:r>
            <a:r>
              <a:rPr lang="ru-RU" sz="2400" i="1" dirty="0" smtClean="0"/>
              <a:t>Чукчи</a:t>
            </a:r>
          </a:p>
          <a:p>
            <a:r>
              <a:rPr lang="ru-RU" sz="2400" i="1" dirty="0" smtClean="0"/>
              <a:t>7</a:t>
            </a:r>
            <a:r>
              <a:rPr lang="ru-RU" sz="2400" i="1" dirty="0"/>
              <a:t>. </a:t>
            </a:r>
            <a:r>
              <a:rPr lang="ru-RU" sz="2400" i="1" dirty="0" smtClean="0"/>
              <a:t>Шорцы</a:t>
            </a:r>
          </a:p>
          <a:p>
            <a:r>
              <a:rPr lang="ru-RU" sz="2400" i="1" dirty="0" smtClean="0"/>
              <a:t>8</a:t>
            </a:r>
            <a:r>
              <a:rPr lang="ru-RU" sz="2400" i="1" dirty="0"/>
              <a:t>. </a:t>
            </a:r>
            <a:r>
              <a:rPr lang="ru-RU" sz="2400" i="1" dirty="0" smtClean="0"/>
              <a:t>Эвенки</a:t>
            </a:r>
          </a:p>
          <a:p>
            <a:r>
              <a:rPr lang="ru-RU" sz="2400" i="1" dirty="0" smtClean="0"/>
              <a:t>9</a:t>
            </a:r>
            <a:r>
              <a:rPr lang="ru-RU" sz="2400" i="1" dirty="0"/>
              <a:t>. </a:t>
            </a:r>
            <a:r>
              <a:rPr lang="ru-RU" sz="2400" i="1" dirty="0" smtClean="0"/>
              <a:t>Эвены</a:t>
            </a:r>
          </a:p>
          <a:p>
            <a:r>
              <a:rPr lang="ru-RU" sz="2400" i="1" dirty="0" smtClean="0"/>
              <a:t>10</a:t>
            </a:r>
            <a:r>
              <a:rPr lang="ru-RU" sz="2400" i="1" dirty="0"/>
              <a:t>. </a:t>
            </a:r>
            <a:r>
              <a:rPr lang="ru-RU" sz="2400" i="1" dirty="0" err="1" smtClean="0"/>
              <a:t>Энцы</a:t>
            </a:r>
            <a:endParaRPr lang="ru-RU" sz="2400" i="1" dirty="0" smtClean="0"/>
          </a:p>
          <a:p>
            <a:r>
              <a:rPr lang="ru-RU" sz="2400" i="1" dirty="0" smtClean="0"/>
              <a:t>11.Эскимосы</a:t>
            </a:r>
          </a:p>
          <a:p>
            <a:r>
              <a:rPr lang="ru-RU" sz="2400" i="1" dirty="0" smtClean="0"/>
              <a:t>12</a:t>
            </a:r>
            <a:r>
              <a:rPr lang="ru-RU" sz="2400" i="1" dirty="0"/>
              <a:t>. </a:t>
            </a:r>
            <a:r>
              <a:rPr lang="ru-RU" sz="2400" i="1" dirty="0" smtClean="0"/>
              <a:t>Эстонцы</a:t>
            </a:r>
          </a:p>
          <a:p>
            <a:r>
              <a:rPr lang="ru-RU" sz="2400" i="1" dirty="0" smtClean="0"/>
              <a:t>13</a:t>
            </a:r>
            <a:r>
              <a:rPr lang="ru-RU" sz="2400" i="1" dirty="0"/>
              <a:t>. </a:t>
            </a:r>
            <a:r>
              <a:rPr lang="ru-RU" sz="2400" i="1" dirty="0" smtClean="0"/>
              <a:t>Юкагиры</a:t>
            </a:r>
            <a:r>
              <a:rPr lang="ru-RU" sz="2400" i="1" dirty="0"/>
              <a:t> </a:t>
            </a:r>
            <a:endParaRPr lang="ru-RU" sz="2400" i="1" dirty="0" smtClean="0"/>
          </a:p>
          <a:p>
            <a:r>
              <a:rPr lang="ru-RU" sz="2400" i="1" dirty="0" smtClean="0"/>
              <a:t>14</a:t>
            </a:r>
            <a:r>
              <a:rPr lang="ru-RU" sz="2400" i="1" dirty="0"/>
              <a:t>. </a:t>
            </a:r>
            <a:r>
              <a:rPr lang="ru-RU" sz="2400" i="1" dirty="0" smtClean="0"/>
              <a:t>Якуты</a:t>
            </a: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1547664" y="-27384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Народы России </a:t>
            </a: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(около 160 народов)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754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1880" y="169476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70C0"/>
                </a:solidFill>
              </a:rPr>
              <a:t>Карта России</a:t>
            </a:r>
            <a:endParaRPr lang="ru-RU" sz="2800" b="1" dirty="0">
              <a:solidFill>
                <a:srgbClr val="0070C0"/>
              </a:solidFill>
            </a:endParaRPr>
          </a:p>
        </p:txBody>
      </p:sp>
      <p:pic>
        <p:nvPicPr>
          <p:cNvPr id="1026" name="Picture 2" descr="Политическая карта Росс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999" y="836712"/>
            <a:ext cx="9012505" cy="565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11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foto-ramki.com/fon/fon_27.jpg"/>
          <p:cNvPicPr>
            <a:picLocks noChangeAspect="1" noChangeArrowheads="1"/>
          </p:cNvPicPr>
          <p:nvPr/>
        </p:nvPicPr>
        <p:blipFill rotWithShape="1"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0432" y="-27384"/>
            <a:ext cx="91915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1560" y="321506"/>
            <a:ext cx="34563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Источники:</a:t>
            </a:r>
          </a:p>
          <a:p>
            <a:r>
              <a:rPr lang="en-US" dirty="0">
                <a:solidFill>
                  <a:srgbClr val="0070C0"/>
                </a:solidFill>
                <a:hlinkClick r:id="rId3"/>
              </a:rPr>
              <a:t>http://</a:t>
            </a:r>
            <a:r>
              <a:rPr lang="en-US" dirty="0" smtClean="0">
                <a:solidFill>
                  <a:srgbClr val="0070C0"/>
                </a:solidFill>
                <a:hlinkClick r:id="rId3"/>
              </a:rPr>
              <a:t>dic.academic.ru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  <a:hlinkClick r:id="rId4"/>
              </a:rPr>
              <a:t>http://</a:t>
            </a:r>
            <a:r>
              <a:rPr lang="en-US" dirty="0" smtClean="0">
                <a:solidFill>
                  <a:srgbClr val="0070C0"/>
                </a:solidFill>
                <a:hlinkClick r:id="rId4"/>
              </a:rPr>
              <a:t>steshka.ru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  <a:hlinkClick r:id="rId5"/>
              </a:rPr>
              <a:t>bukoteka.ru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en-US" dirty="0" smtClean="0">
                <a:solidFill>
                  <a:srgbClr val="0070C0"/>
                </a:solidFill>
                <a:hlinkClick r:id="rId6"/>
              </a:rPr>
              <a:t>http</a:t>
            </a:r>
            <a:r>
              <a:rPr lang="en-US" dirty="0">
                <a:solidFill>
                  <a:srgbClr val="0070C0"/>
                </a:solidFill>
                <a:hlinkClick r:id="rId6"/>
              </a:rPr>
              <a:t>://</a:t>
            </a:r>
            <a:r>
              <a:rPr lang="en-US" dirty="0" smtClean="0">
                <a:solidFill>
                  <a:srgbClr val="0070C0"/>
                </a:solidFill>
                <a:hlinkClick r:id="rId6"/>
              </a:rPr>
              <a:t>www.200stran.ru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en-US" dirty="0">
                <a:solidFill>
                  <a:srgbClr val="0070C0"/>
                </a:solidFill>
                <a:hlinkClick r:id="rId7"/>
              </a:rPr>
              <a:t>http://f911korporativ.ru</a:t>
            </a:r>
            <a:endParaRPr lang="ru-RU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25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328</TotalTime>
  <Words>694</Words>
  <Application>Microsoft Office PowerPoint</Application>
  <PresentationFormat>Экран (4:3)</PresentationFormat>
  <Paragraphs>335</Paragraphs>
  <Slides>46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Презентация PowerPoint</vt:lpstr>
      <vt:lpstr>Презентация PowerPoint</vt:lpstr>
      <vt:lpstr>Расскажите о месте человека в окружающем мире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Чем различаются представители разных народов?</vt:lpstr>
      <vt:lpstr>Чем различаются представители разных народов?</vt:lpstr>
      <vt:lpstr>Чем различаются представители разных народов?</vt:lpstr>
      <vt:lpstr>Политическая карта мира</vt:lpstr>
      <vt:lpstr>        </vt:lpstr>
      <vt:lpstr> </vt:lpstr>
      <vt:lpstr>Символы Российской Федерации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Гражданин – это… </vt:lpstr>
      <vt:lpstr>Общечеловеческие качества, присущие всем людям Земли</vt:lpstr>
      <vt:lpstr>Проверь себя 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Юльчик</cp:lastModifiedBy>
  <cp:revision>38</cp:revision>
  <dcterms:created xsi:type="dcterms:W3CDTF">2014-08-19T09:56:29Z</dcterms:created>
  <dcterms:modified xsi:type="dcterms:W3CDTF">2018-09-12T14:49:37Z</dcterms:modified>
</cp:coreProperties>
</file>