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4" r:id="rId1"/>
    <p:sldMasterId id="2147484130" r:id="rId2"/>
  </p:sldMasterIdLst>
  <p:notesMasterIdLst>
    <p:notesMasterId r:id="rId31"/>
  </p:notesMasterIdLst>
  <p:sldIdLst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82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8" r:id="rId26"/>
    <p:sldId id="289" r:id="rId27"/>
    <p:sldId id="286" r:id="rId28"/>
    <p:sldId id="287" r:id="rId29"/>
    <p:sldId id="29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40501-2D48-46EA-B16E-55EA3FA69FEF}" type="datetimeFigureOut">
              <a:rPr lang="ru-RU" smtClean="0"/>
              <a:t>14.09.2015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C1E2A-4ED4-44CE-B37A-79CD27961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58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CC1E2A-4ED4-44CE-B37A-79CD2796136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867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CDC41C-D149-4452-8781-7E31CA6D4AA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B4F8B-6D23-42BB-A17E-A2667DB8942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BBB4D3D1-3BD6-412E-91C1-12C62B669B4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96D077-1AE3-4AB5-8CA4-3244FE91740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67E616-BA32-46E1-AC45-0D33FC710D7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54E1DD-91C4-4E7C-8D51-D6603FCDB1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119F11-997D-4A6B-A3A0-C2221A0087A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00613-3C8A-46A3-AD01-5A099F4DD05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F1A715-0BFC-4E33-9F13-9940802063F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7C5325-FC39-47AA-88B3-F5D611BE96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5C3259-613D-4E55-83CF-6D90E452CB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ABF70-2FA4-4E31-86FF-15190B38A6D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8FC62-4FE4-492E-A38D-C54AA16D9E9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8026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56EAE-638F-49F3-946F-BAF0A380E27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163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C0179D-D684-4EC6-951E-F7286BF87F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720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824A6-3EA6-4614-B29D-61F61D4E609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839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350ECE-184C-4DBD-97EE-E168A4C7066A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2986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19E92-C808-42AD-96BC-72E2ABE6C6E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5853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0BBA2-6CA6-4906-B1B0-89430B3E762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868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1A721C-0FA0-4B6A-8A6C-FC5BBFA0B72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3335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81247-9E68-453D-96E0-F60CBC7345D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3699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266AF-E2CA-4CA6-9FB2-52E41CDCADF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257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0D282-18F6-45E4-9ED5-DA0743C266F9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7968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1CF30C-BABE-44B4-8C04-85A17013992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747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B5A846-9FBA-4A9C-9B6C-E23BA464037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5676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A6B8B-0C03-41F7-99E6-00026E38232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179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85A772-D583-4B01-A894-3F29572D771F}" type="slidenum">
              <a:rPr lang="ru-RU" smtClean="0">
                <a:solidFill>
                  <a:prstClr val="black">
                    <a:tint val="75000"/>
                  </a:prst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15" r:id="rId1"/>
    <p:sldLayoutId id="2147484116" r:id="rId2"/>
    <p:sldLayoutId id="2147484117" r:id="rId3"/>
    <p:sldLayoutId id="2147484118" r:id="rId4"/>
    <p:sldLayoutId id="2147484119" r:id="rId5"/>
    <p:sldLayoutId id="2147484120" r:id="rId6"/>
    <p:sldLayoutId id="2147484121" r:id="rId7"/>
    <p:sldLayoutId id="2147484122" r:id="rId8"/>
    <p:sldLayoutId id="2147484123" r:id="rId9"/>
    <p:sldLayoutId id="2147484124" r:id="rId10"/>
    <p:sldLayoutId id="2147484125" r:id="rId11"/>
    <p:sldLayoutId id="2147484126" r:id="rId12"/>
    <p:sldLayoutId id="2147484127" r:id="rId13"/>
    <p:sldLayoutId id="2147484128" r:id="rId14"/>
    <p:sldLayoutId id="2147484129" r:id="rId15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E5CBEB-AE0E-4D18-8C0A-2AA42AE24860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14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1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sezonam.ru/img/big/253591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eg"/><Relationship Id="rId5" Type="http://schemas.openxmlformats.org/officeDocument/2006/relationships/hyperlink" Target="http://www.posezonam.ru/img/big/192849.jpg" TargetMode="Externa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ecotoys.su/image/cache/data/bogorod_toys/215-500x500.jpg" TargetMode="External"/><Relationship Id="rId13" Type="http://schemas.openxmlformats.org/officeDocument/2006/relationships/hyperlink" Target="http://kupidonia.ru/images/goods/big/21_2.jpg" TargetMode="External"/><Relationship Id="rId18" Type="http://schemas.openxmlformats.org/officeDocument/2006/relationships/hyperlink" Target="http://www.moscow.org/moscow_tours/moscow_excursions/traditions_and_crafts/photo/bogorodskie_zabavi_7.jpg" TargetMode="External"/><Relationship Id="rId3" Type="http://schemas.openxmlformats.org/officeDocument/2006/relationships/hyperlink" Target="http://nevsedoma.com.ua/images/2010/13/4/02480000.jpg" TargetMode="External"/><Relationship Id="rId7" Type="http://schemas.openxmlformats.org/officeDocument/2006/relationships/hyperlink" Target="http://www.zolotoe-koltso.ru/goroda_new/sergievposad/pics_sp/sp_bogorodskaya_igr.jpg" TargetMode="External"/><Relationship Id="rId12" Type="http://schemas.openxmlformats.org/officeDocument/2006/relationships/hyperlink" Target="http://media.nn.ru/data/ufiles/4/93/96/939667.458.jpg" TargetMode="External"/><Relationship Id="rId17" Type="http://schemas.openxmlformats.org/officeDocument/2006/relationships/hyperlink" Target="http://www.moscow.org/moscow_tours/moscow_excursions/traditions_and_crafts/photo/bogorodskie_zabavi_6.jpg" TargetMode="External"/><Relationship Id="rId2" Type="http://schemas.openxmlformats.org/officeDocument/2006/relationships/hyperlink" Target="http://nevsedoma.com.ua/index.php?newsid=70438" TargetMode="External"/><Relationship Id="rId16" Type="http://schemas.openxmlformats.org/officeDocument/2006/relationships/hyperlink" Target="http://www.moscow.org/moscow_tours/moscow_excursions/traditions_and_crafts/photo/bogorodskie_zabavi_5.jpg" TargetMode="External"/><Relationship Id="rId20" Type="http://schemas.openxmlformats.org/officeDocument/2006/relationships/hyperlink" Target="http://www.avokado-toys.ru/published/publicdata/AVOKADO/attachments/SC/products_pictures/1819_enl.gif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://ryabinka-08.edusite.ru/images/p89_168.jpg" TargetMode="External"/><Relationship Id="rId11" Type="http://schemas.openxmlformats.org/officeDocument/2006/relationships/hyperlink" Target="http://www.orfey.net/upload/iblock/483/bogorbear.gif" TargetMode="External"/><Relationship Id="rId5" Type="http://schemas.openxmlformats.org/officeDocument/2006/relationships/hyperlink" Target="http://www.nkj.ru/upload/iblock/99f/99f6466f4356e9d714c753ec93e4c60e.jpg" TargetMode="External"/><Relationship Id="rId15" Type="http://schemas.openxmlformats.org/officeDocument/2006/relationships/hyperlink" Target="http://www.moscow.org/moscow_tours/moscow_excursions/traditions_and_crafts/photo/bogorodskie_zabavi_4.jpg" TargetMode="External"/><Relationship Id="rId10" Type="http://schemas.openxmlformats.org/officeDocument/2006/relationships/hyperlink" Target="http://podelki-shop.ru/wp-content/uploads/2012/09/rusderigr-4.jpg" TargetMode="External"/><Relationship Id="rId19" Type="http://schemas.openxmlformats.org/officeDocument/2006/relationships/hyperlink" Target="http://www.rebziki.com/images/Derevjannye%20igrushki/BI_zayac_baraban.jpg" TargetMode="External"/><Relationship Id="rId4" Type="http://schemas.openxmlformats.org/officeDocument/2006/relationships/hyperlink" Target="http://nevsedoma.com.ua/images/2010/13/4/25220000.jpg" TargetMode="External"/><Relationship Id="rId9" Type="http://schemas.openxmlformats.org/officeDocument/2006/relationships/hyperlink" Target="http://gallery.forum-grad.ru/files/6/1/2/9/3/1_1218731981.jpg" TargetMode="External"/><Relationship Id="rId14" Type="http://schemas.openxmlformats.org/officeDocument/2006/relationships/hyperlink" Target="http://www.moscow.org/moscow_tours/moscow_excursions/traditions_and_crafts/photo/bogorodskie_zabavi_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8711" y="607195"/>
            <a:ext cx="6120680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ПРЕЗЕНТАЦИЯ </a:t>
            </a:r>
            <a:endParaRPr lang="ru-RU" b="1" dirty="0">
              <a:solidFill>
                <a:srgbClr val="002060"/>
              </a:solidFill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ПО </a:t>
            </a:r>
            <a:r>
              <a:rPr lang="ru-RU" b="1" dirty="0" smtClean="0">
                <a:solidFill>
                  <a:srgbClr val="002060"/>
                </a:solidFill>
              </a:rPr>
              <a:t>ЛИТЕРАТУРНОМУ ЧТЕНИЮ: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3 класс</a:t>
            </a:r>
          </a:p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«Произведения прикладного искусства: гжельская и хохломская посуда, дымковская и </a:t>
            </a:r>
            <a:r>
              <a:rPr lang="ru-RU" sz="3600" b="1" dirty="0" err="1" smtClean="0">
                <a:solidFill>
                  <a:srgbClr val="FFFF00"/>
                </a:solidFill>
              </a:rPr>
              <a:t>богородская</a:t>
            </a:r>
            <a:r>
              <a:rPr lang="ru-RU" sz="3600" b="1" dirty="0" smtClean="0">
                <a:solidFill>
                  <a:srgbClr val="FFFF00"/>
                </a:solidFill>
              </a:rPr>
              <a:t> </a:t>
            </a:r>
            <a:endParaRPr lang="ru-RU" sz="3600" b="1" dirty="0" smtClean="0">
              <a:solidFill>
                <a:srgbClr val="FFFF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FFFF00"/>
                </a:solidFill>
              </a:rPr>
              <a:t>игрушка</a:t>
            </a:r>
            <a:r>
              <a:rPr lang="ru-RU" sz="3600" b="1" dirty="0" smtClean="0">
                <a:solidFill>
                  <a:srgbClr val="FFFF00"/>
                </a:solidFill>
              </a:rPr>
              <a:t>»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ВЫПОЛНИЛА</a:t>
            </a:r>
            <a:r>
              <a:rPr lang="ru-RU" sz="2000" b="1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Учитель начальных классов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МБОУ </a:t>
            </a:r>
            <a:r>
              <a:rPr lang="ru-RU" sz="2000" b="1" dirty="0" err="1" smtClean="0">
                <a:solidFill>
                  <a:srgbClr val="002060"/>
                </a:solidFill>
              </a:rPr>
              <a:t>Бутурлиновская</a:t>
            </a:r>
            <a:r>
              <a:rPr lang="ru-RU" sz="2000" b="1" dirty="0" smtClean="0">
                <a:solidFill>
                  <a:srgbClr val="002060"/>
                </a:solidFill>
              </a:rPr>
              <a:t> СОШ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Устименко Юлия Анатольевна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2015-2016уч.г.</a:t>
            </a:r>
          </a:p>
          <a:p>
            <a:pPr algn="ctr"/>
            <a:endParaRPr lang="ru-RU" sz="3600" b="1" dirty="0" smtClean="0">
              <a:solidFill>
                <a:srgbClr val="FFFF00"/>
              </a:solidFill>
            </a:endParaRPr>
          </a:p>
          <a:p>
            <a:endParaRPr lang="ru-RU" dirty="0">
              <a:solidFill>
                <a:srgbClr val="FFC000"/>
              </a:solidFill>
            </a:endParaRPr>
          </a:p>
        </p:txBody>
      </p:sp>
      <p:pic>
        <p:nvPicPr>
          <p:cNvPr id="4" name="Picture 4" descr="img3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37626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2019300" cy="255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2000"/>
          <a:stretch>
            <a:fillRect/>
          </a:stretch>
        </p:blipFill>
        <p:spPr bwMode="auto">
          <a:xfrm>
            <a:off x="6660232" y="100150"/>
            <a:ext cx="2455188" cy="1713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53206"/>
            <a:ext cx="2017350" cy="2551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40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 flipV="1">
            <a:off x="357188" y="1700806"/>
            <a:ext cx="8786812" cy="45719"/>
          </a:xfrm>
        </p:spPr>
        <p:txBody>
          <a:bodyPr>
            <a:noAutofit/>
          </a:bodyPr>
          <a:lstStyle/>
          <a:p>
            <a:pPr algn="l" eaLnBrk="1" hangingPunct="1"/>
            <a:endParaRPr lang="ru-RU" sz="2800" i="1" dirty="0" smtClean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34738" y="3497014"/>
            <a:ext cx="5500688" cy="2714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2400" b="1" dirty="0" smtClean="0">
                <a:solidFill>
                  <a:srgbClr val="FFC000"/>
                </a:solidFill>
              </a:rPr>
              <a:t>    </a:t>
            </a:r>
            <a:r>
              <a:rPr lang="ru-RU" sz="2800" b="1" dirty="0" smtClean="0">
                <a:solidFill>
                  <a:srgbClr val="FFC000"/>
                </a:solidFill>
              </a:rPr>
              <a:t>Гжельский фарфор - это вазы,  предметы для сервировки, украшения стола и интерьера, сервизы, а также разнообразные сувениры.</a:t>
            </a:r>
          </a:p>
        </p:txBody>
      </p:sp>
      <p:pic>
        <p:nvPicPr>
          <p:cNvPr id="4100" name="Picture 6" descr="fce95a24eb2715874caf5c28153d1b0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175" y="2996952"/>
            <a:ext cx="3954462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260648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C000"/>
                </a:solidFill>
              </a:rPr>
              <a:t>ГЖЕЛЬ .ПОСУДА</a:t>
            </a:r>
            <a:r>
              <a:rPr lang="ru-RU" dirty="0" smtClean="0"/>
              <a:t>,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395536" y="968534"/>
            <a:ext cx="86421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При слове "гжель" мы сразу же представляем себе белоснежную посуду, расписанную синими и голубыми рисунками.</a:t>
            </a:r>
          </a:p>
        </p:txBody>
      </p:sp>
    </p:spTree>
    <p:extLst>
      <p:ext uri="{BB962C8B-B14F-4D97-AF65-F5344CB8AC3E}">
        <p14:creationId xmlns:p14="http://schemas.microsoft.com/office/powerpoint/2010/main" val="1552716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992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solidFill>
                  <a:srgbClr val="0000FF"/>
                </a:solidFill>
              </a:rPr>
              <a:t/>
            </a:r>
            <a:br>
              <a:rPr lang="ru-RU" sz="2800" b="1" dirty="0" smtClean="0">
                <a:solidFill>
                  <a:srgbClr val="0000FF"/>
                </a:solidFill>
              </a:rPr>
            </a:br>
            <a:endParaRPr lang="ru-RU" sz="2800" dirty="0" smtClean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88" y="4429125"/>
            <a:ext cx="85725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FFC000"/>
                </a:solidFill>
              </a:rPr>
              <a:t>Издавна </a:t>
            </a:r>
            <a:r>
              <a:rPr lang="ru-RU" sz="2800" b="1" dirty="0">
                <a:solidFill>
                  <a:srgbClr val="FFC000"/>
                </a:solidFill>
              </a:rPr>
              <a:t>край был богат залежами гончарных глин. В жарком пламени печи обжигалась, закаливалась глиняная посуда, становясь звонкой и прочной. </a:t>
            </a:r>
          </a:p>
        </p:txBody>
      </p:sp>
      <p:pic>
        <p:nvPicPr>
          <p:cNvPr id="512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195513"/>
            <a:ext cx="7848872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476672"/>
            <a:ext cx="84621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Родина Гжели – подмосковный регион. </a:t>
            </a:r>
            <a:r>
              <a:rPr lang="ru-RU" sz="2800" b="1" dirty="0" smtClean="0">
                <a:solidFill>
                  <a:srgbClr val="FFC000"/>
                </a:solidFill>
              </a:rPr>
              <a:t>Своё </a:t>
            </a:r>
            <a:r>
              <a:rPr lang="ru-RU" sz="2800" b="1" dirty="0">
                <a:solidFill>
                  <a:srgbClr val="FFC000"/>
                </a:solidFill>
              </a:rPr>
              <a:t>название она получила от названия села, что находится в 60 км от Москвы. </a:t>
            </a:r>
          </a:p>
        </p:txBody>
      </p:sp>
    </p:spTree>
    <p:extLst>
      <p:ext uri="{BB962C8B-B14F-4D97-AF65-F5344CB8AC3E}">
        <p14:creationId xmlns:p14="http://schemas.microsoft.com/office/powerpoint/2010/main" val="701094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143375" y="-45719"/>
            <a:ext cx="5500688" cy="45719"/>
          </a:xfrm>
        </p:spPr>
        <p:txBody>
          <a:bodyPr>
            <a:normAutofit fontScale="25000" lnSpcReduction="20000"/>
          </a:bodyPr>
          <a:lstStyle/>
          <a:p>
            <a:pPr eaLnBrk="1" hangingPunct="1"/>
            <a:endParaRPr lang="ru-RU" b="1" u="sng" dirty="0" smtClean="0">
              <a:solidFill>
                <a:schemeClr val="hlin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625" y="3929063"/>
            <a:ext cx="5357813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FFC000"/>
                </a:solidFill>
              </a:rPr>
              <a:t>Расписывалась эта посуда </a:t>
            </a:r>
            <a:endParaRPr lang="ru-RU" sz="2800" b="1" dirty="0" smtClean="0">
              <a:solidFill>
                <a:srgbClr val="FFC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dirty="0" smtClean="0">
                <a:solidFill>
                  <a:srgbClr val="FFC000"/>
                </a:solidFill>
              </a:rPr>
              <a:t>по </a:t>
            </a:r>
            <a:r>
              <a:rPr lang="ru-RU" sz="2800" b="1" dirty="0">
                <a:solidFill>
                  <a:srgbClr val="FFC000"/>
                </a:solidFill>
              </a:rPr>
              <a:t>белой обожжённой глине кобальтовой краской.</a:t>
            </a:r>
          </a:p>
        </p:txBody>
      </p:sp>
      <p:pic>
        <p:nvPicPr>
          <p:cNvPr id="92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2" y="1867753"/>
            <a:ext cx="3168402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65" y="469883"/>
            <a:ext cx="3167062" cy="3205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13698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875" y="-857250"/>
            <a:ext cx="5572125" cy="8001000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sz="2800" b="1" dirty="0" smtClean="0">
                <a:solidFill>
                  <a:srgbClr val="FFC000"/>
                </a:solidFill>
                <a:effectLst/>
                <a:latin typeface="+mn-lt"/>
              </a:rPr>
              <a:t>       </a:t>
            </a:r>
            <a:endParaRPr lang="ru-RU" sz="2800" dirty="0" smtClean="0">
              <a:solidFill>
                <a:srgbClr val="FFC000"/>
              </a:solidFill>
              <a:effectLst/>
              <a:latin typeface="+mn-lt"/>
            </a:endParaRPr>
          </a:p>
        </p:txBody>
      </p:sp>
      <p:pic>
        <p:nvPicPr>
          <p:cNvPr id="8" name="Picture 4" descr="0_9_905_1191519001"/>
          <p:cNvPicPr>
            <a:picLocks noChangeAspect="1" noChangeArrowheads="1"/>
          </p:cNvPicPr>
          <p:nvPr/>
        </p:nvPicPr>
        <p:blipFill>
          <a:blip r:embed="rId2"/>
          <a:srcRect t="12199" b="10092"/>
          <a:stretch>
            <a:fillRect/>
          </a:stretch>
        </p:blipFill>
        <p:spPr bwMode="auto">
          <a:xfrm>
            <a:off x="285720" y="4214818"/>
            <a:ext cx="2714644" cy="2313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404813"/>
            <a:ext cx="2643188" cy="355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63888" y="908720"/>
            <a:ext cx="51125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Эта краска у гжельских мастеров с секретом: серый порошок (кобальт) даёт узор </a:t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800" b="1" dirty="0">
                <a:solidFill>
                  <a:srgbClr val="FFC000"/>
                </a:solidFill>
              </a:rPr>
              <a:t>на посуде серый, почти чёрный. </a:t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800" b="1" dirty="0">
                <a:solidFill>
                  <a:srgbClr val="FFC000"/>
                </a:solidFill>
              </a:rPr>
              <a:t>        А как покроют готовые поделки глазурью для блеска </a:t>
            </a:r>
            <a:br>
              <a:rPr lang="ru-RU" sz="2800" b="1" dirty="0">
                <a:solidFill>
                  <a:srgbClr val="FFC000"/>
                </a:solidFill>
              </a:rPr>
            </a:br>
            <a:r>
              <a:rPr lang="ru-RU" sz="2800" b="1" dirty="0">
                <a:solidFill>
                  <a:srgbClr val="FFC000"/>
                </a:solidFill>
              </a:rPr>
              <a:t>да ещё раз в печь для закалки поставят – так и заиграют они волшебными синими да голубыми красками.</a:t>
            </a:r>
          </a:p>
        </p:txBody>
      </p:sp>
    </p:spTree>
    <p:extLst>
      <p:ext uri="{BB962C8B-B14F-4D97-AF65-F5344CB8AC3E}">
        <p14:creationId xmlns:p14="http://schemas.microsoft.com/office/powerpoint/2010/main" val="1631653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800" b="1" dirty="0" smtClean="0">
                <a:solidFill>
                  <a:srgbClr val="FFC000"/>
                </a:solidFill>
                <a:effectLst/>
                <a:latin typeface="+mn-lt"/>
              </a:rPr>
              <a:t>.</a:t>
            </a:r>
            <a:endParaRPr lang="ru-RU" sz="2800" dirty="0" smtClean="0">
              <a:solidFill>
                <a:srgbClr val="FFC000"/>
              </a:solidFill>
              <a:effectLst/>
              <a:latin typeface="+mn-lt"/>
            </a:endParaRPr>
          </a:p>
        </p:txBody>
      </p:sp>
      <p:pic>
        <p:nvPicPr>
          <p:cNvPr id="11267" name="Picture 14" descr="blyudtce-gran36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714500"/>
            <a:ext cx="2845519" cy="308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Картинка 470 из 1675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22552" y="1714500"/>
            <a:ext cx="3097213" cy="31416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10" descr="Картинка 363 из 1676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65677" y="3645024"/>
            <a:ext cx="2808287" cy="309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95537" y="332656"/>
            <a:ext cx="84881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Традиционная роспись фарфора - выполненные от руки растительные и геометрические </a:t>
            </a:r>
            <a:r>
              <a:rPr lang="ru-RU" sz="2800" b="1" dirty="0" smtClean="0">
                <a:solidFill>
                  <a:srgbClr val="FFC000"/>
                </a:solidFill>
              </a:rPr>
              <a:t>орнаменты.</a:t>
            </a:r>
            <a:endParaRPr lang="ru-RU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67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47463"/>
            <a:ext cx="8229600" cy="7200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endParaRPr lang="ru-RU" sz="4000" b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48680"/>
            <a:ext cx="9144000" cy="10795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b="1" i="1" dirty="0" smtClean="0">
                <a:solidFill>
                  <a:srgbClr val="0000FF"/>
                </a:solidFill>
              </a:rPr>
              <a:t>   </a:t>
            </a:r>
            <a:r>
              <a:rPr lang="ru-RU" b="1" dirty="0" smtClean="0">
                <a:solidFill>
                  <a:srgbClr val="FFC000"/>
                </a:solidFill>
              </a:rPr>
              <a:t>Роспись силуэтов посуды под Гжель</a:t>
            </a:r>
          </a:p>
        </p:txBody>
      </p:sp>
      <p:pic>
        <p:nvPicPr>
          <p:cNvPr id="1638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268760"/>
            <a:ext cx="2881016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730" y="2636912"/>
            <a:ext cx="2587625" cy="398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738" y="1272666"/>
            <a:ext cx="2941259" cy="3977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9045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3"/>
          <p:cNvSpPr>
            <a:spLocks noChangeArrowheads="1"/>
          </p:cNvSpPr>
          <p:nvPr/>
        </p:nvSpPr>
        <p:spPr bwMode="auto">
          <a:xfrm>
            <a:off x="4649788" y="2890838"/>
            <a:ext cx="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333333"/>
              </a:solidFill>
            </a:endParaRPr>
          </a:p>
        </p:txBody>
      </p:sp>
      <p:pic>
        <p:nvPicPr>
          <p:cNvPr id="3075" name="Picture 4" descr="C:\Users\Татьяна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250" r="43428" b="52486"/>
          <a:stretch>
            <a:fillRect/>
          </a:stretch>
        </p:blipFill>
        <p:spPr bwMode="auto">
          <a:xfrm>
            <a:off x="785813" y="257175"/>
            <a:ext cx="77152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36973" y="5214938"/>
            <a:ext cx="69430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ru-RU" sz="4000" b="1" dirty="0" smtClean="0">
                <a:solidFill>
                  <a:srgbClr val="FFC000"/>
                </a:solidFill>
              </a:rPr>
              <a:t>ДЫМКОВСКАЯ ИГРУШКА</a:t>
            </a:r>
            <a:endParaRPr kumimoji="1" lang="ru-RU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316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3"/>
          <p:cNvSpPr>
            <a:spLocks noChangeArrowheads="1"/>
          </p:cNvSpPr>
          <p:nvPr/>
        </p:nvSpPr>
        <p:spPr bwMode="auto">
          <a:xfrm>
            <a:off x="341748" y="874603"/>
            <a:ext cx="4071938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2800" b="1" dirty="0">
                <a:solidFill>
                  <a:srgbClr val="FFC000"/>
                </a:solidFill>
              </a:rPr>
              <a:t>Дымковская игрушка — один из самых старинных промыслов Руси, который существует </a:t>
            </a:r>
            <a:endParaRPr kumimoji="1" lang="ru-RU" sz="2800" b="1" dirty="0" smtClean="0">
              <a:solidFill>
                <a:srgbClr val="FFC000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2800" b="1" dirty="0" smtClean="0">
                <a:solidFill>
                  <a:srgbClr val="FFC000"/>
                </a:solidFill>
              </a:rPr>
              <a:t>на </a:t>
            </a:r>
            <a:r>
              <a:rPr kumimoji="1" lang="ru-RU" sz="2800" b="1" dirty="0">
                <a:solidFill>
                  <a:srgbClr val="FFC000"/>
                </a:solidFill>
              </a:rPr>
              <a:t>Вятской земле более четырёхсот лет.</a:t>
            </a:r>
          </a:p>
        </p:txBody>
      </p:sp>
      <p:pic>
        <p:nvPicPr>
          <p:cNvPr id="4099" name="Picture 4" descr="C:\Users\Татьяна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" r="2243"/>
          <a:stretch>
            <a:fillRect/>
          </a:stretch>
        </p:blipFill>
        <p:spPr bwMode="auto">
          <a:xfrm>
            <a:off x="4572000" y="357188"/>
            <a:ext cx="4214813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3331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2555776" y="177903"/>
            <a:ext cx="5643562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2800" b="1" dirty="0">
                <a:solidFill>
                  <a:srgbClr val="FFC000"/>
                </a:solidFill>
              </a:rPr>
              <a:t>Возникновение игрушки связывают с весенним праздником Свистунья, к которому женское население слободы Дымково лепило глиняные свистульки в виде коней, баранов, козлов, уточек. Позднее, когда праздник потерял своё значение, промысел не только сохранился, но и получил дальнейшее развитие.</a:t>
            </a:r>
          </a:p>
        </p:txBody>
      </p:sp>
      <p:pic>
        <p:nvPicPr>
          <p:cNvPr id="5123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5" t="10190" r="9901" b="8287"/>
          <a:stretch>
            <a:fillRect/>
          </a:stretch>
        </p:blipFill>
        <p:spPr bwMode="auto">
          <a:xfrm>
            <a:off x="179512" y="214313"/>
            <a:ext cx="2286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" descr="C:\Users\Татьяна\Desktop\Безымянны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2" t="3362" r="11252"/>
          <a:stretch>
            <a:fillRect/>
          </a:stretch>
        </p:blipFill>
        <p:spPr bwMode="auto">
          <a:xfrm>
            <a:off x="179512" y="3518123"/>
            <a:ext cx="2786062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 descr="C:\Users\Татьяна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37" t="22414" r="24860" b="14778"/>
          <a:stretch>
            <a:fillRect/>
          </a:stretch>
        </p:blipFill>
        <p:spPr bwMode="auto">
          <a:xfrm>
            <a:off x="6444208" y="4433071"/>
            <a:ext cx="250031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196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285750" y="285750"/>
            <a:ext cx="85725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2800" b="1" dirty="0">
                <a:solidFill>
                  <a:srgbClr val="FFC000"/>
                </a:solidFill>
              </a:rPr>
              <a:t>Дымковская игрушка — рукодельное изделие. Каждая — создание одного мастера. От лепки и до росписи процесс творческий, никогда не повторяющийся. Нет и не может быть двух одинаковых изделий. Каждая игрушка уникальна и единственна.</a:t>
            </a:r>
          </a:p>
        </p:txBody>
      </p:sp>
      <p:pic>
        <p:nvPicPr>
          <p:cNvPr id="8195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r="2000"/>
          <a:stretch>
            <a:fillRect/>
          </a:stretch>
        </p:blipFill>
        <p:spPr bwMode="auto">
          <a:xfrm>
            <a:off x="1424142" y="2460060"/>
            <a:ext cx="6676250" cy="4383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241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1"/>
          <p:cNvSpPr>
            <a:spLocks noChangeArrowheads="1"/>
          </p:cNvSpPr>
          <p:nvPr/>
        </p:nvSpPr>
        <p:spPr bwMode="auto">
          <a:xfrm>
            <a:off x="428624" y="4833937"/>
            <a:ext cx="84296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ru-RU" sz="2800" b="1" dirty="0">
                <a:solidFill>
                  <a:srgbClr val="FFC000"/>
                </a:solidFill>
              </a:rPr>
              <a:t>Наиболее распространённые сюжеты: няньки с детьми, водоноски, бараны с золотыми рогами, индюшки, петухи, олени и, конечно, молодые люди, скоморохи, барыни.</a:t>
            </a:r>
          </a:p>
        </p:txBody>
      </p:sp>
      <p:pic>
        <p:nvPicPr>
          <p:cNvPr id="10243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5" t="6032" r="3268" b="7506"/>
          <a:stretch>
            <a:fillRect/>
          </a:stretch>
        </p:blipFill>
        <p:spPr bwMode="auto">
          <a:xfrm>
            <a:off x="571500" y="0"/>
            <a:ext cx="7869238" cy="483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7855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000375"/>
            <a:ext cx="480060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2272" r="8714" b="3636"/>
          <a:stretch>
            <a:fillRect/>
          </a:stretch>
        </p:blipFill>
        <p:spPr bwMode="auto">
          <a:xfrm>
            <a:off x="142875" y="428625"/>
            <a:ext cx="2700338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2" descr="C:\Users\Татьяна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t="5907" r="7109" b="5511"/>
          <a:stretch>
            <a:fillRect/>
          </a:stretch>
        </p:blipFill>
        <p:spPr bwMode="auto">
          <a:xfrm>
            <a:off x="6643688" y="142875"/>
            <a:ext cx="2214562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C:\Users\Татьяна\Desktop\Безымянный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8" t="6578" r="11438" b="5702"/>
          <a:stretch>
            <a:fillRect/>
          </a:stretch>
        </p:blipFill>
        <p:spPr bwMode="auto">
          <a:xfrm>
            <a:off x="3357563" y="214313"/>
            <a:ext cx="2214562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5582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C000"/>
                </a:solidFill>
                <a:effectLst/>
                <a:latin typeface="Times New Roman" pitchFamily="18" charset="0"/>
              </a:rPr>
              <a:t>БОГОРОДСКАЯ ИГРУШКА</a:t>
            </a:r>
            <a:endParaRPr lang="ru-RU" sz="4000" b="1" dirty="0">
              <a:solidFill>
                <a:srgbClr val="FFC000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14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700808"/>
            <a:ext cx="3809524" cy="4464496"/>
          </a:xfrm>
        </p:spPr>
      </p:pic>
      <p:pic>
        <p:nvPicPr>
          <p:cNvPr id="6150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clrChange>
              <a:clrFrom>
                <a:srgbClr val="FCFDFE"/>
              </a:clrFrom>
              <a:clrTo>
                <a:srgbClr val="FC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12"/>
          <a:stretch>
            <a:fillRect/>
          </a:stretch>
        </p:blipFill>
        <p:spPr>
          <a:xfrm>
            <a:off x="4643438" y="1628775"/>
            <a:ext cx="4038600" cy="4492625"/>
          </a:xfrm>
          <a:noFill/>
        </p:spPr>
      </p:pic>
    </p:spTree>
    <p:extLst>
      <p:ext uri="{BB962C8B-B14F-4D97-AF65-F5344CB8AC3E}">
        <p14:creationId xmlns:p14="http://schemas.microsoft.com/office/powerpoint/2010/main" val="24758564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>
          <a:xfrm>
            <a:off x="546956" y="55692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C000"/>
                </a:solidFill>
                <a:effectLst/>
                <a:latin typeface="Times New Roman" pitchFamily="18" charset="0"/>
              </a:rPr>
              <a:t>Богородские игрушки</a:t>
            </a:r>
            <a:r>
              <a:rPr lang="ru-RU" sz="4000" dirty="0">
                <a:solidFill>
                  <a:srgbClr val="FFC000"/>
                </a:solidFill>
                <a:effectLst/>
                <a:latin typeface="Times New Roman" pitchFamily="18" charset="0"/>
              </a:rPr>
              <a:t> </a:t>
            </a:r>
          </a:p>
        </p:txBody>
      </p:sp>
      <p:pic>
        <p:nvPicPr>
          <p:cNvPr id="14341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556792"/>
            <a:ext cx="3600400" cy="4378796"/>
          </a:xfrm>
        </p:spPr>
      </p:pic>
      <p:sp>
        <p:nvSpPr>
          <p:cNvPr id="1434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860032" y="1189070"/>
            <a:ext cx="3896816" cy="565930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1198692"/>
            <a:ext cx="44822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«Пёстрые деревянные курочки на подставке, фигурки кузнецов, мужика и </a:t>
            </a:r>
            <a:r>
              <a:rPr lang="ru-RU" sz="2800" b="1" dirty="0" smtClean="0">
                <a:solidFill>
                  <a:srgbClr val="FFC000"/>
                </a:solidFill>
              </a:rPr>
              <a:t>медведя. Забавные </a:t>
            </a:r>
            <a:r>
              <a:rPr lang="ru-RU" sz="2800" b="1" dirty="0">
                <a:solidFill>
                  <a:srgbClr val="FFC000"/>
                </a:solidFill>
              </a:rPr>
              <a:t>игрушки, известные на Руси с незапамятных времен, стали основным народным промыслом </a:t>
            </a:r>
            <a:endParaRPr lang="ru-RU" sz="2800" b="1" dirty="0" smtClean="0">
              <a:solidFill>
                <a:srgbClr val="FFC000"/>
              </a:solidFill>
            </a:endParaRPr>
          </a:p>
          <a:p>
            <a:r>
              <a:rPr lang="ru-RU" sz="2800" b="1" dirty="0" smtClean="0">
                <a:solidFill>
                  <a:srgbClr val="FFC000"/>
                </a:solidFill>
              </a:rPr>
              <a:t>для </a:t>
            </a:r>
            <a:r>
              <a:rPr lang="ru-RU" sz="2800" b="1" dirty="0">
                <a:solidFill>
                  <a:srgbClr val="FFC000"/>
                </a:solidFill>
              </a:rPr>
              <a:t>жителей подмосковного села </a:t>
            </a:r>
            <a:r>
              <a:rPr lang="ru-RU" sz="2800" b="1" dirty="0" err="1">
                <a:solidFill>
                  <a:srgbClr val="FFC000"/>
                </a:solidFill>
              </a:rPr>
              <a:t>Богородское</a:t>
            </a:r>
            <a:r>
              <a:rPr lang="ru-RU" sz="2800" b="1" dirty="0">
                <a:solidFill>
                  <a:srgbClr val="FFC000"/>
                </a:solidFill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52224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4"/>
          <p:cNvSpPr>
            <a:spLocks noGrp="1" noChangeAspec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800" b="1" dirty="0">
              <a:solidFill>
                <a:srgbClr val="FFC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4581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-99392"/>
            <a:ext cx="8686800" cy="2808312"/>
          </a:xfrm>
        </p:spPr>
        <p:txBody>
          <a:bodyPr>
            <a:normAutofit lnSpcReduction="10000"/>
          </a:bodyPr>
          <a:lstStyle/>
          <a:p>
            <a:pPr marL="137160" indent="0">
              <a:buNone/>
            </a:pPr>
            <a:endParaRPr lang="ru-RU" sz="2800" b="1" dirty="0" smtClean="0">
              <a:solidFill>
                <a:srgbClr val="FFC000"/>
              </a:solidFill>
            </a:endParaRPr>
          </a:p>
          <a:p>
            <a:pPr marL="137160" indent="0">
              <a:buNone/>
            </a:pPr>
            <a:endParaRPr lang="ru-RU" sz="2800" b="1" dirty="0">
              <a:solidFill>
                <a:srgbClr val="FFC000"/>
              </a:solidFill>
            </a:endParaRPr>
          </a:p>
          <a:p>
            <a:pPr marL="137160" indent="0">
              <a:buNone/>
            </a:pPr>
            <a:endParaRPr lang="ru-RU" sz="2800" b="1" dirty="0" smtClean="0">
              <a:solidFill>
                <a:srgbClr val="FFC000"/>
              </a:solidFill>
            </a:endParaRPr>
          </a:p>
          <a:p>
            <a:pPr marL="137160" indent="0">
              <a:buNone/>
            </a:pPr>
            <a:r>
              <a:rPr lang="ru-RU" sz="3000" b="1" dirty="0" smtClean="0">
                <a:solidFill>
                  <a:srgbClr val="FFC000"/>
                </a:solidFill>
              </a:rPr>
              <a:t>Все </a:t>
            </a:r>
            <a:r>
              <a:rPr lang="ru-RU" sz="3000" b="1" dirty="0">
                <a:solidFill>
                  <a:srgbClr val="FFC000"/>
                </a:solidFill>
              </a:rPr>
              <a:t>игрушки делаются из липы, которое просушивается около четырех лет . Дерево мягкое и с ним легко работать</a:t>
            </a:r>
            <a:r>
              <a:rPr lang="ru-RU" sz="2800" b="1" dirty="0">
                <a:solidFill>
                  <a:srgbClr val="FFC000"/>
                </a:solidFill>
              </a:rPr>
              <a:t>.</a:t>
            </a:r>
          </a:p>
        </p:txBody>
      </p:sp>
      <p:pic>
        <p:nvPicPr>
          <p:cNvPr id="24582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2924945"/>
            <a:ext cx="4038600" cy="3672408"/>
          </a:xfrm>
        </p:spPr>
      </p:pic>
      <p:sp>
        <p:nvSpPr>
          <p:cNvPr id="2" name="TextBox 1"/>
          <p:cNvSpPr txBox="1"/>
          <p:nvPr/>
        </p:nvSpPr>
        <p:spPr>
          <a:xfrm>
            <a:off x="1403648" y="594266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C000"/>
                </a:solidFill>
              </a:rPr>
              <a:t>Богородская фабрика игрушек</a:t>
            </a:r>
          </a:p>
        </p:txBody>
      </p:sp>
    </p:spTree>
    <p:extLst>
      <p:ext uri="{BB962C8B-B14F-4D97-AF65-F5344CB8AC3E}">
        <p14:creationId xmlns:p14="http://schemas.microsoft.com/office/powerpoint/2010/main" val="2768608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1412777"/>
            <a:ext cx="5041900" cy="5040560"/>
          </a:xfrm>
        </p:spPr>
      </p:pic>
      <p:sp>
        <p:nvSpPr>
          <p:cNvPr id="26630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1520" y="404664"/>
            <a:ext cx="8676457" cy="1080517"/>
          </a:xfrm>
        </p:spPr>
        <p:txBody>
          <a:bodyPr/>
          <a:lstStyle/>
          <a:p>
            <a:pPr marL="137160" indent="0">
              <a:buNone/>
            </a:pPr>
            <a:r>
              <a:rPr lang="ru-RU" b="1" dirty="0">
                <a:solidFill>
                  <a:srgbClr val="FFC000"/>
                </a:solidFill>
              </a:rPr>
              <a:t>После просушки, дерево отправляется на зарубку.</a:t>
            </a:r>
          </a:p>
        </p:txBody>
      </p:sp>
    </p:spTree>
    <p:extLst>
      <p:ext uri="{BB962C8B-B14F-4D97-AF65-F5344CB8AC3E}">
        <p14:creationId xmlns:p14="http://schemas.microsoft.com/office/powerpoint/2010/main" val="433151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332656"/>
            <a:ext cx="9026990" cy="1656184"/>
          </a:xfrm>
        </p:spPr>
        <p:txBody>
          <a:bodyPr/>
          <a:lstStyle/>
          <a:p>
            <a:pPr marL="137160" indent="0">
              <a:lnSpc>
                <a:spcPct val="90000"/>
              </a:lnSpc>
              <a:buNone/>
            </a:pPr>
            <a:r>
              <a:rPr lang="ru-RU" b="1" dirty="0">
                <a:solidFill>
                  <a:srgbClr val="FFC000"/>
                </a:solidFill>
              </a:rPr>
              <a:t>Заготовки размечаются по лекалам, и вырезаются </a:t>
            </a:r>
            <a:r>
              <a:rPr lang="ru-RU" b="1" dirty="0" err="1">
                <a:solidFill>
                  <a:srgbClr val="FFC000"/>
                </a:solidFill>
              </a:rPr>
              <a:t>богородским</a:t>
            </a:r>
            <a:r>
              <a:rPr lang="ru-RU" b="1" dirty="0">
                <a:solidFill>
                  <a:srgbClr val="FFC000"/>
                </a:solidFill>
              </a:rPr>
              <a:t> ножом и стамеской. У опытного мастера на одно изделие уходит около 15 минут. </a:t>
            </a:r>
          </a:p>
        </p:txBody>
      </p:sp>
      <p:pic>
        <p:nvPicPr>
          <p:cNvPr id="28678" name="Picture 6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3768" y="2132856"/>
            <a:ext cx="4356422" cy="4496544"/>
          </a:xfrm>
        </p:spPr>
      </p:pic>
    </p:spTree>
    <p:extLst>
      <p:ext uri="{BB962C8B-B14F-4D97-AF65-F5344CB8AC3E}">
        <p14:creationId xmlns:p14="http://schemas.microsoft.com/office/powerpoint/2010/main" val="374666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9" name="Picture 7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79712" y="1412776"/>
            <a:ext cx="5105400" cy="4968552"/>
          </a:xfrm>
        </p:spPr>
      </p:pic>
      <p:sp>
        <p:nvSpPr>
          <p:cNvPr id="33800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99592" y="260649"/>
            <a:ext cx="7632848" cy="1152128"/>
          </a:xfrm>
        </p:spPr>
        <p:txBody>
          <a:bodyPr/>
          <a:lstStyle/>
          <a:p>
            <a:pPr marL="137160" indent="0" algn="ctr">
              <a:buNone/>
            </a:pPr>
            <a:r>
              <a:rPr lang="ru-RU" b="1" dirty="0">
                <a:solidFill>
                  <a:srgbClr val="FFC000"/>
                </a:solidFill>
              </a:rPr>
              <a:t>Следующий этап - сборка игрушки.</a:t>
            </a:r>
          </a:p>
        </p:txBody>
      </p:sp>
    </p:spTree>
    <p:extLst>
      <p:ext uri="{BB962C8B-B14F-4D97-AF65-F5344CB8AC3E}">
        <p14:creationId xmlns:p14="http://schemas.microsoft.com/office/powerpoint/2010/main" val="2812555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FFC000"/>
                </a:solidFill>
                <a:effectLst/>
                <a:latin typeface="+mn-lt"/>
              </a:rPr>
              <a:t>Самый красочный и заключительный этап - раскраска.</a:t>
            </a: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41438"/>
            <a:ext cx="8104188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696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92150"/>
            <a:ext cx="8382000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45109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96863"/>
            <a:ext cx="8353425" cy="626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205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7172" name="Picture 2" descr="G:\хохлома\х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9"/>
            <a:ext cx="8280920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47667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C000"/>
                </a:solidFill>
              </a:rPr>
              <a:t>ЗОЛОТАЯ ХОХЛОМА</a:t>
            </a:r>
            <a:endParaRPr lang="ru-RU" sz="4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888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5842" name="Picture 2" descr="G:\хохлома\хх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2" y="4321175"/>
            <a:ext cx="4025412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WordArt 6"/>
          <p:cNvSpPr>
            <a:spLocks noChangeArrowheads="1" noChangeShapeType="1" noTextEdit="1"/>
          </p:cNvSpPr>
          <p:nvPr/>
        </p:nvSpPr>
        <p:spPr bwMode="auto">
          <a:xfrm>
            <a:off x="2000250" y="357188"/>
            <a:ext cx="5429250" cy="62388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>
              <a:gradFill rotWithShape="1">
                <a:gsLst>
                  <a:gs pos="0">
                    <a:srgbClr val="FFFF00"/>
                  </a:gs>
                  <a:gs pos="50000">
                    <a:srgbClr val="FF6600"/>
                  </a:gs>
                  <a:gs pos="100000">
                    <a:srgbClr val="FFFF00"/>
                  </a:gs>
                </a:gsLst>
                <a:lin ang="2700000" scaled="1"/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572" y="188640"/>
            <a:ext cx="860444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Отличительная особенность хохломской посуды в том, что все изделия вытачивались из дерева -  липы или осины. Но прежде чем нанести рисунок, посуду покрывают серебристым по цвету оловянным порошком, пишут по нему красками, потом покрывают все слоем специально сваренной олифы и ставят в протопленную вычищенную печь калить. И еще несколько раз покрывали и калили, что серебристое казалось уже золотым и светилось.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95" y="4321175"/>
            <a:ext cx="4073286" cy="253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4959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pic>
        <p:nvPicPr>
          <p:cNvPr id="13316" name="Picture 5" descr="G:\хохлома\х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64904"/>
            <a:ext cx="4023618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6" descr="G:\хохлома\х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64904"/>
            <a:ext cx="4140460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04664"/>
            <a:ext cx="82809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FF00"/>
                </a:solidFill>
              </a:rPr>
              <a:t>Для "травного" орнамента характерно сочетание рисунка, выполненного красным и черным цветом с золотой поверхностью фона. </a:t>
            </a:r>
          </a:p>
        </p:txBody>
      </p:sp>
    </p:spTree>
    <p:extLst>
      <p:ext uri="{BB962C8B-B14F-4D97-AF65-F5344CB8AC3E}">
        <p14:creationId xmlns:p14="http://schemas.microsoft.com/office/powerpoint/2010/main" val="561520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449443" y="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dirty="0" smtClean="0">
                <a:solidFill>
                  <a:srgbClr val="FFC000"/>
                </a:solidFill>
                <a:effectLst/>
                <a:latin typeface="+mn-lt"/>
              </a:rPr>
              <a:t>ТЕХНОЛОГИЯ ПРОМЫСЛА</a:t>
            </a:r>
          </a:p>
        </p:txBody>
      </p:sp>
      <p:pic>
        <p:nvPicPr>
          <p:cNvPr id="41989" name="Picture 12" descr="G:\хохлома\0_1c3fb_acfc1bc0_X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125" y="3573015"/>
            <a:ext cx="4762500" cy="3016697"/>
          </a:xfrm>
          <a:noFill/>
        </p:spPr>
      </p:pic>
      <p:sp>
        <p:nvSpPr>
          <p:cNvPr id="41988" name="WordArt 4"/>
          <p:cNvSpPr>
            <a:spLocks noChangeArrowheads="1" noChangeShapeType="1" noTextEdit="1"/>
          </p:cNvSpPr>
          <p:nvPr/>
        </p:nvSpPr>
        <p:spPr bwMode="auto">
          <a:xfrm>
            <a:off x="813774" y="188640"/>
            <a:ext cx="7500938" cy="5556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b="1" kern="10" dirty="0">
              <a:gradFill rotWithShape="1">
                <a:gsLst>
                  <a:gs pos="0">
                    <a:srgbClr val="FFFF00"/>
                  </a:gs>
                  <a:gs pos="50000">
                    <a:srgbClr val="FF6600"/>
                  </a:gs>
                  <a:gs pos="100000">
                    <a:srgbClr val="FFFF00"/>
                  </a:gs>
                </a:gsLst>
                <a:lin ang="2700000" scaled="1"/>
              </a:gradFill>
            </a:endParaRPr>
          </a:p>
        </p:txBody>
      </p:sp>
      <p:pic>
        <p:nvPicPr>
          <p:cNvPr id="4199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" b="13144"/>
          <a:stretch>
            <a:fillRect/>
          </a:stretch>
        </p:blipFill>
        <p:spPr bwMode="auto">
          <a:xfrm>
            <a:off x="496888" y="938213"/>
            <a:ext cx="335280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2" b="14131"/>
          <a:stretch>
            <a:fillRect/>
          </a:stretch>
        </p:blipFill>
        <p:spPr bwMode="auto">
          <a:xfrm>
            <a:off x="4860031" y="938213"/>
            <a:ext cx="3436243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94641" y="2928938"/>
            <a:ext cx="1244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«БЕЛЬЁ»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699792" y="2943841"/>
            <a:ext cx="919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ГРУНТ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552982" y="2891146"/>
            <a:ext cx="25304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ЛУЖЁНОЕ ИЗДЕЛИЕ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236296" y="2890838"/>
            <a:ext cx="1349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</a:rPr>
              <a:t>РОСПИСЬ</a:t>
            </a:r>
          </a:p>
        </p:txBody>
      </p:sp>
    </p:spTree>
    <p:extLst>
      <p:ext uri="{BB962C8B-B14F-4D97-AF65-F5344CB8AC3E}">
        <p14:creationId xmlns:p14="http://schemas.microsoft.com/office/powerpoint/2010/main" val="4110285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1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7" name="Picture 4" descr="G:\хохлома\х69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0013" y="-6350"/>
            <a:ext cx="3797300" cy="3792538"/>
          </a:xfrm>
        </p:spPr>
      </p:pic>
      <p:pic>
        <p:nvPicPr>
          <p:cNvPr id="13315" name="Picture 2" descr="G:\хохлома\х67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13" y="2919413"/>
            <a:ext cx="3822700" cy="380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 descr="G:\хохлома\х68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992438"/>
            <a:ext cx="3822700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23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15913"/>
            <a:ext cx="8229600" cy="1733551"/>
          </a:xfrm>
        </p:spPr>
        <p:txBody>
          <a:bodyPr/>
          <a:lstStyle/>
          <a:p>
            <a:r>
              <a:rPr lang="ru-RU" sz="3200" b="1" i="1">
                <a:solidFill>
                  <a:srgbClr val="FF0000"/>
                </a:solidFill>
                <a:latin typeface="Times New Roman" pitchFamily="18" charset="0"/>
              </a:rPr>
              <a:t>Источники: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5175"/>
            <a:ext cx="8229600" cy="5759450"/>
          </a:xfrm>
        </p:spPr>
        <p:txBody>
          <a:bodyPr/>
          <a:lstStyle/>
          <a:p>
            <a:pPr indent="-165100">
              <a:lnSpc>
                <a:spcPct val="80000"/>
              </a:lnSpc>
            </a:pPr>
            <a:r>
              <a:rPr lang="ru-RU" sz="1600" dirty="0" smtClean="0">
                <a:hlinkClick r:id="rId2"/>
              </a:rPr>
              <a:t>http</a:t>
            </a:r>
            <a:r>
              <a:rPr lang="ru-RU" sz="1600" dirty="0">
                <a:hlinkClick r:id="rId2"/>
              </a:rPr>
              <a:t>://nevsedoma.com.ua/index.php?newsid=70438</a:t>
            </a:r>
            <a:r>
              <a:rPr lang="ru-RU" sz="1600" dirty="0"/>
              <a:t> текст и фотографии</a:t>
            </a:r>
          </a:p>
          <a:p>
            <a:pPr indent="-165100">
              <a:lnSpc>
                <a:spcPct val="80000"/>
              </a:lnSpc>
            </a:pPr>
            <a:r>
              <a:rPr lang="ru-RU" sz="1600" dirty="0">
                <a:hlinkClick r:id="rId3"/>
              </a:rPr>
              <a:t>http://nevsedoma.com.ua/images/2010/13/4/02480000.jpg</a:t>
            </a:r>
            <a:endParaRPr lang="ru-RU" sz="1600" dirty="0"/>
          </a:p>
          <a:p>
            <a:pPr indent="-165100">
              <a:lnSpc>
                <a:spcPct val="80000"/>
              </a:lnSpc>
            </a:pPr>
            <a:r>
              <a:rPr lang="ru-RU" sz="1600" dirty="0">
                <a:hlinkClick r:id="rId4"/>
              </a:rPr>
              <a:t>http://nevsedoma.com.ua/images/2010/13/4/25220000.jpg</a:t>
            </a:r>
            <a:endParaRPr lang="ru-RU" sz="16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5"/>
              </a:rPr>
              <a:t>http://www.nkj.ru/upload/iblock/99f/99f6466f4356e9d714c753ec93e4c60e.jpg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6"/>
              </a:rPr>
              <a:t>http://ryabinka-08.edusite.ru/images/p89_168.jpg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7"/>
              </a:rPr>
              <a:t>http://www.zolotoe-koltso.ru/goroda_new/sergievposad/pics_sp/sp_bogorodskaya_igr.jpg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8"/>
              </a:rPr>
              <a:t>http://ecotoys.su/image/cache/data/bogorod_toys/215-500x500.jpg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9"/>
              </a:rPr>
              <a:t>http://gallery.forum-grad.ru/files/6/1/2/9/3/1_1218731981.jpg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0"/>
              </a:rPr>
              <a:t>http://podelki-shop.ru/wp-content/uploads/2012/09/rusderigr-4.jpg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1"/>
              </a:rPr>
              <a:t>http://www.orfey.net/upload/iblock/483/bogorbear.gif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2"/>
              </a:rPr>
              <a:t>http://media.nn.ru/data/ufiles/4/93/96/939667.458.jpg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3"/>
              </a:rPr>
              <a:t>http://kupidonia.ru/images/goods/big/21_2.jpg</a:t>
            </a:r>
            <a:r>
              <a:rPr lang="ru-RU" sz="1400" dirty="0"/>
              <a:t> </a:t>
            </a:r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4"/>
              </a:rPr>
              <a:t>http://www.moscow.org/moscow_tours/moscow_excursions/traditions_and_crafts/photo/bogorodskie_zabavi_3.jpg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5"/>
              </a:rPr>
              <a:t>http://www.moscow.org/moscow_tours/moscow_excursions/traditions_and_crafts/photo/bogorodskie_zabavi_4.jpg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6"/>
              </a:rPr>
              <a:t>http://www.moscow.org/moscow_tours/moscow_excursions/traditions_and_crafts/photo/bogorodskie_zabavi_5.jpg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7"/>
              </a:rPr>
              <a:t>http://www.moscow.org/moscow_tours/moscow_excursions/traditions_and_crafts/photo/bogorodskie_zabavi_6.jpg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8"/>
              </a:rPr>
              <a:t>http://www.moscow.org/moscow_tours/moscow_excursions/traditions_and_crafts/photo/bogorodskie_zabavi_7.jpg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19"/>
              </a:rPr>
              <a:t>http://www.rebziki.com/images/Derevjannye%20igrushki/BI_zayac_baraban.jpg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r>
              <a:rPr lang="ru-RU" sz="1400" dirty="0">
                <a:hlinkClick r:id="rId20"/>
              </a:rPr>
              <a:t>http://www.avokado-toys.ru/published/publicdata/AVOKADO/attachments/SC/products_pictures/1819_enl.gif</a:t>
            </a:r>
            <a:endParaRPr lang="ru-RU" sz="1400" dirty="0"/>
          </a:p>
          <a:p>
            <a:pPr indent="-165100">
              <a:lnSpc>
                <a:spcPct val="80000"/>
              </a:lnSpc>
            </a:pPr>
            <a:endParaRPr lang="ru-RU" sz="1600" dirty="0"/>
          </a:p>
          <a:p>
            <a:pPr indent="-165100">
              <a:lnSpc>
                <a:spcPct val="80000"/>
              </a:lnSpc>
            </a:pPr>
            <a:endParaRPr lang="ru-RU" sz="1400" dirty="0"/>
          </a:p>
          <a:p>
            <a:pPr indent="-165100">
              <a:lnSpc>
                <a:spcPct val="80000"/>
              </a:lnSpc>
            </a:pPr>
            <a:endParaRPr lang="ru-RU" sz="800" dirty="0"/>
          </a:p>
          <a:p>
            <a:pPr indent="-165100">
              <a:lnSpc>
                <a:spcPct val="80000"/>
              </a:lnSpc>
            </a:pPr>
            <a:endParaRPr lang="ru-RU" sz="400" dirty="0"/>
          </a:p>
          <a:p>
            <a:pPr indent="-165100">
              <a:lnSpc>
                <a:spcPct val="80000"/>
              </a:lnSpc>
            </a:pPr>
            <a:endParaRPr lang="ru-RU" sz="400" dirty="0"/>
          </a:p>
          <a:p>
            <a:pPr indent="-165100">
              <a:lnSpc>
                <a:spcPct val="80000"/>
              </a:lnSpc>
            </a:pPr>
            <a:endParaRPr lang="ru-RU" sz="400" dirty="0"/>
          </a:p>
        </p:txBody>
      </p:sp>
    </p:spTree>
    <p:extLst>
      <p:ext uri="{BB962C8B-B14F-4D97-AF65-F5344CB8AC3E}">
        <p14:creationId xmlns:p14="http://schemas.microsoft.com/office/powerpoint/2010/main" val="71535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99</TotalTime>
  <Words>521</Words>
  <Application>Microsoft Office PowerPoint</Application>
  <PresentationFormat>Экран (4:3)</PresentationFormat>
  <Paragraphs>76</Paragraphs>
  <Slides>28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Апекс</vt:lpstr>
      <vt:lpstr>Оформление по умолчанию</vt:lpstr>
      <vt:lpstr>Презентация PowerPoint</vt:lpstr>
      <vt:lpstr>Презентация PowerPoint</vt:lpstr>
      <vt:lpstr> </vt:lpstr>
      <vt:lpstr>Презентация PowerPoint</vt:lpstr>
      <vt:lpstr>       </vt:lpstr>
      <vt:lpstr>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БОГОРОДСКАЯ ИГРУШКА</vt:lpstr>
      <vt:lpstr>Богородские игрушки </vt:lpstr>
      <vt:lpstr>Презентация PowerPoint</vt:lpstr>
      <vt:lpstr>Презентация PowerPoint</vt:lpstr>
      <vt:lpstr>Презентация PowerPoint</vt:lpstr>
      <vt:lpstr>Презентация PowerPoint</vt:lpstr>
      <vt:lpstr>Самый красочный и заключительный этап - раскраска.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ТЕХНОЛОГИЯ ПРОМЫСЛА</vt:lpstr>
      <vt:lpstr>Презентация PowerPoint</vt:lpstr>
      <vt:lpstr>Источники: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Устименко Юлия</dc:creator>
  <cp:lastModifiedBy>yuliya</cp:lastModifiedBy>
  <cp:revision>12</cp:revision>
  <dcterms:created xsi:type="dcterms:W3CDTF">2015-09-14T16:10:01Z</dcterms:created>
  <dcterms:modified xsi:type="dcterms:W3CDTF">2015-09-14T18:03:03Z</dcterms:modified>
</cp:coreProperties>
</file>