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325" r:id="rId2"/>
    <p:sldId id="326" r:id="rId3"/>
    <p:sldId id="327" r:id="rId4"/>
    <p:sldId id="328" r:id="rId5"/>
    <p:sldId id="258" r:id="rId6"/>
    <p:sldId id="282" r:id="rId7"/>
    <p:sldId id="285" r:id="rId8"/>
    <p:sldId id="284" r:id="rId9"/>
    <p:sldId id="286" r:id="rId10"/>
    <p:sldId id="287" r:id="rId11"/>
    <p:sldId id="288" r:id="rId12"/>
    <p:sldId id="289" r:id="rId13"/>
    <p:sldId id="290" r:id="rId14"/>
    <p:sldId id="261" r:id="rId15"/>
    <p:sldId id="292" r:id="rId16"/>
    <p:sldId id="293" r:id="rId17"/>
    <p:sldId id="294" r:id="rId18"/>
    <p:sldId id="295" r:id="rId19"/>
    <p:sldId id="296" r:id="rId20"/>
    <p:sldId id="297" r:id="rId21"/>
    <p:sldId id="298" r:id="rId22"/>
    <p:sldId id="299" r:id="rId23"/>
    <p:sldId id="300" r:id="rId24"/>
    <p:sldId id="301" r:id="rId25"/>
    <p:sldId id="302" r:id="rId26"/>
    <p:sldId id="303" r:id="rId27"/>
    <p:sldId id="304" r:id="rId28"/>
    <p:sldId id="305" r:id="rId29"/>
    <p:sldId id="308" r:id="rId30"/>
    <p:sldId id="309" r:id="rId31"/>
    <p:sldId id="310" r:id="rId32"/>
    <p:sldId id="311" r:id="rId33"/>
    <p:sldId id="312" r:id="rId34"/>
    <p:sldId id="313" r:id="rId35"/>
    <p:sldId id="314" r:id="rId36"/>
    <p:sldId id="315" r:id="rId37"/>
    <p:sldId id="316" r:id="rId38"/>
    <p:sldId id="317" r:id="rId39"/>
    <p:sldId id="318" r:id="rId40"/>
    <p:sldId id="319" r:id="rId41"/>
    <p:sldId id="276" r:id="rId42"/>
    <p:sldId id="277" r:id="rId43"/>
    <p:sldId id="278" r:id="rId44"/>
    <p:sldId id="320" r:id="rId45"/>
    <p:sldId id="324" r:id="rId46"/>
    <p:sldId id="321" r:id="rId47"/>
    <p:sldId id="322" r:id="rId48"/>
    <p:sldId id="323" r:id="rId49"/>
    <p:sldId id="272" r:id="rId50"/>
    <p:sldId id="273" r:id="rId51"/>
    <p:sldId id="330" r:id="rId52"/>
    <p:sldId id="331" r:id="rId53"/>
    <p:sldId id="332" r:id="rId54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Средний стиль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F5AB1C69-6EDB-4FF4-983F-18BD219EF322}" styleName="Средний стиль 2 — акцент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69CF1AB2-1976-4502-BF36-3FF5EA218861}" styleName="Средний стиль 4 — акцент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9" d="100"/>
          <a:sy n="109" d="100"/>
        </p:scale>
        <p:origin x="1674" y="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viewProps" Target="view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EF1252-3BB6-476C-9731-E792886594ED}" type="datetimeFigureOut">
              <a:rPr lang="ru-RU" smtClean="0"/>
              <a:pPr/>
              <a:t>чт 14.09.17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3533DA-338E-4A03-AB42-47977807145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5200378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EF1252-3BB6-476C-9731-E792886594ED}" type="datetimeFigureOut">
              <a:rPr lang="ru-RU" smtClean="0"/>
              <a:pPr/>
              <a:t>чт 14.09.17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3533DA-338E-4A03-AB42-47977807145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1662456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EF1252-3BB6-476C-9731-E792886594ED}" type="datetimeFigureOut">
              <a:rPr lang="ru-RU" smtClean="0"/>
              <a:pPr/>
              <a:t>чт 14.09.17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3533DA-338E-4A03-AB42-47977807145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2130251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EF1252-3BB6-476C-9731-E792886594ED}" type="datetimeFigureOut">
              <a:rPr lang="ru-RU" smtClean="0"/>
              <a:pPr/>
              <a:t>чт 14.09.17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3533DA-338E-4A03-AB42-47977807145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5429779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EF1252-3BB6-476C-9731-E792886594ED}" type="datetimeFigureOut">
              <a:rPr lang="ru-RU" smtClean="0"/>
              <a:pPr/>
              <a:t>чт 14.09.17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3533DA-338E-4A03-AB42-47977807145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8570314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EF1252-3BB6-476C-9731-E792886594ED}" type="datetimeFigureOut">
              <a:rPr lang="ru-RU" smtClean="0"/>
              <a:pPr/>
              <a:t>чт 14.09.17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3533DA-338E-4A03-AB42-47977807145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3202693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EF1252-3BB6-476C-9731-E792886594ED}" type="datetimeFigureOut">
              <a:rPr lang="ru-RU" smtClean="0"/>
              <a:pPr/>
              <a:t>чт 14.09.17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3533DA-338E-4A03-AB42-47977807145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3417917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EF1252-3BB6-476C-9731-E792886594ED}" type="datetimeFigureOut">
              <a:rPr lang="ru-RU" smtClean="0"/>
              <a:pPr/>
              <a:t>чт 14.09.17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3533DA-338E-4A03-AB42-47977807145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6933446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EF1252-3BB6-476C-9731-E792886594ED}" type="datetimeFigureOut">
              <a:rPr lang="ru-RU" smtClean="0"/>
              <a:pPr/>
              <a:t>чт 14.09.17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3533DA-338E-4A03-AB42-47977807145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8258996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EF1252-3BB6-476C-9731-E792886594ED}" type="datetimeFigureOut">
              <a:rPr lang="ru-RU" smtClean="0"/>
              <a:pPr/>
              <a:t>чт 14.09.17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3533DA-338E-4A03-AB42-47977807145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9784760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EF1252-3BB6-476C-9731-E792886594ED}" type="datetimeFigureOut">
              <a:rPr lang="ru-RU" smtClean="0"/>
              <a:pPr/>
              <a:t>чт 14.09.17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3533DA-338E-4A03-AB42-47977807145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2192688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7EF1252-3BB6-476C-9731-E792886594ED}" type="datetimeFigureOut">
              <a:rPr lang="ru-RU" smtClean="0"/>
              <a:pPr/>
              <a:t>чт 14.09.17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53533DA-338E-4A03-AB42-47977807145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2718907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4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6.jpeg"/><Relationship Id="rId4" Type="http://schemas.openxmlformats.org/officeDocument/2006/relationships/image" Target="../media/image15.jpe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eg"/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1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jpeg"/><Relationship Id="rId2" Type="http://schemas.openxmlformats.org/officeDocument/2006/relationships/image" Target="../media/image48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0.jpe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image" Target="../media/image51.jpe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8" Type="http://schemas.openxmlformats.org/officeDocument/2006/relationships/image" Target="../media/image59.png"/><Relationship Id="rId3" Type="http://schemas.openxmlformats.org/officeDocument/2006/relationships/image" Target="../media/image54.png"/><Relationship Id="rId7" Type="http://schemas.openxmlformats.org/officeDocument/2006/relationships/image" Target="../media/image58.png"/><Relationship Id="rId2" Type="http://schemas.openxmlformats.org/officeDocument/2006/relationships/image" Target="../media/image53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7.jpeg"/><Relationship Id="rId5" Type="http://schemas.openxmlformats.org/officeDocument/2006/relationships/image" Target="../media/image56.jpeg"/><Relationship Id="rId10" Type="http://schemas.openxmlformats.org/officeDocument/2006/relationships/image" Target="../media/image61.png"/><Relationship Id="rId4" Type="http://schemas.openxmlformats.org/officeDocument/2006/relationships/image" Target="../media/image55.jpeg"/><Relationship Id="rId9" Type="http://schemas.openxmlformats.org/officeDocument/2006/relationships/image" Target="../media/image60.pn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png"/><Relationship Id="rId2" Type="http://schemas.openxmlformats.org/officeDocument/2006/relationships/image" Target="../media/image6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4.pn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jpeg"/><Relationship Id="rId2" Type="http://schemas.openxmlformats.org/officeDocument/2006/relationships/image" Target="../media/image65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9.png"/><Relationship Id="rId5" Type="http://schemas.openxmlformats.org/officeDocument/2006/relationships/image" Target="../media/image68.png"/><Relationship Id="rId4" Type="http://schemas.openxmlformats.org/officeDocument/2006/relationships/image" Target="../media/image67.jpeg"/></Relationships>
</file>

<file path=ppt/slides/_rels/slide47.xml.rels><?xml version="1.0" encoding="UTF-8" standalone="yes"?>
<Relationships xmlns="http://schemas.openxmlformats.org/package/2006/relationships"><Relationship Id="rId8" Type="http://schemas.openxmlformats.org/officeDocument/2006/relationships/image" Target="../media/image57.jpeg"/><Relationship Id="rId3" Type="http://schemas.openxmlformats.org/officeDocument/2006/relationships/image" Target="../media/image71.png"/><Relationship Id="rId7" Type="http://schemas.openxmlformats.org/officeDocument/2006/relationships/image" Target="../media/image75.png"/><Relationship Id="rId2" Type="http://schemas.openxmlformats.org/officeDocument/2006/relationships/image" Target="../media/image7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4.jpeg"/><Relationship Id="rId11" Type="http://schemas.openxmlformats.org/officeDocument/2006/relationships/image" Target="../media/image78.png"/><Relationship Id="rId5" Type="http://schemas.openxmlformats.org/officeDocument/2006/relationships/image" Target="../media/image73.png"/><Relationship Id="rId10" Type="http://schemas.openxmlformats.org/officeDocument/2006/relationships/image" Target="../media/image77.png"/><Relationship Id="rId4" Type="http://schemas.openxmlformats.org/officeDocument/2006/relationships/image" Target="../media/image72.png"/><Relationship Id="rId9" Type="http://schemas.openxmlformats.org/officeDocument/2006/relationships/image" Target="../media/image76.pn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0.png"/><Relationship Id="rId2" Type="http://schemas.openxmlformats.org/officeDocument/2006/relationships/image" Target="../media/image79.png"/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2.png"/><Relationship Id="rId2" Type="http://schemas.openxmlformats.org/officeDocument/2006/relationships/image" Target="../media/image81.png"/><Relationship Id="rId1" Type="http://schemas.openxmlformats.org/officeDocument/2006/relationships/slideLayout" Target="../slideLayouts/slideLayout4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3.emf"/><Relationship Id="rId1" Type="http://schemas.openxmlformats.org/officeDocument/2006/relationships/slideLayout" Target="../slideLayouts/slideLayout7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4.emf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39552" y="116632"/>
            <a:ext cx="8229600" cy="4525963"/>
          </a:xfrm>
        </p:spPr>
        <p:txBody>
          <a:bodyPr/>
          <a:lstStyle/>
          <a:p>
            <a:pPr marL="0" indent="0">
              <a:buNone/>
            </a:pPr>
            <a:r>
              <a:rPr lang="ru-RU" dirty="0" smtClean="0">
                <a:solidFill>
                  <a:srgbClr val="00B050"/>
                </a:solidFill>
              </a:rPr>
              <a:t>Известны следующие явления: </a:t>
            </a:r>
            <a:r>
              <a:rPr lang="ru-RU" dirty="0" smtClean="0"/>
              <a:t>размягчение стекла при нагревании, кипение воды, горение дров, реакция мрамора с соляной кислотой, свечение электрической лампочки, горение керосина, растворение сахара в воде, замерзание воды, изменение формы куска железа при ковке, образование осадка при смешивании двух растворов, </a:t>
            </a:r>
            <a:endParaRPr lang="ru-RU" dirty="0"/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69898480"/>
              </p:ext>
            </p:extLst>
          </p:nvPr>
        </p:nvGraphicFramePr>
        <p:xfrm>
          <a:off x="1403648" y="4221088"/>
          <a:ext cx="6096000" cy="1854200"/>
        </p:xfrm>
        <a:graphic>
          <a:graphicData uri="http://schemas.openxmlformats.org/drawingml/2006/table">
            <a:tbl>
              <a:tblPr firstRow="1" bandRow="1">
                <a:tableStyleId>{69CF1AB2-1976-4502-BF36-3FF5EA218861}</a:tableStyleId>
              </a:tblPr>
              <a:tblGrid>
                <a:gridCol w="3048000">
                  <a:extLst>
                    <a:ext uri="{9D8B030D-6E8A-4147-A177-3AD203B41FA5}">
                      <a16:colId xmlns:a16="http://schemas.microsoft.com/office/drawing/2014/main" val="859477303"/>
                    </a:ext>
                  </a:extLst>
                </a:gridCol>
                <a:gridCol w="3048000">
                  <a:extLst>
                    <a:ext uri="{9D8B030D-6E8A-4147-A177-3AD203B41FA5}">
                      <a16:colId xmlns:a16="http://schemas.microsoft.com/office/drawing/2014/main" val="240367474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Физические явления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Химические явления</a:t>
                      </a:r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404069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735628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556569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6198592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1981387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5237871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95536" y="116632"/>
            <a:ext cx="8229600" cy="5040560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ru-RU" dirty="0" smtClean="0">
                <a:solidFill>
                  <a:srgbClr val="00B050"/>
                </a:solidFill>
              </a:rPr>
              <a:t>Из приведенного списка выберете те, которые относятся к химическим и укажите их признаки: </a:t>
            </a:r>
          </a:p>
          <a:p>
            <a:pPr marL="0" indent="0">
              <a:buNone/>
            </a:pPr>
            <a:endParaRPr lang="ru-RU" dirty="0"/>
          </a:p>
          <a:p>
            <a:pPr marL="0" indent="0">
              <a:buNone/>
            </a:pPr>
            <a:r>
              <a:rPr lang="ru-RU" sz="4000" dirty="0" smtClean="0"/>
              <a:t>таяние льда, запотевание стекла, плавление парафина, горение леса, замерзание водоемов, ржавление железа, гниение яблока, брожение капусты при квашении</a:t>
            </a:r>
            <a:endParaRPr lang="ru-RU" sz="4000" dirty="0"/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0184165"/>
              </p:ext>
            </p:extLst>
          </p:nvPr>
        </p:nvGraphicFramePr>
        <p:xfrm>
          <a:off x="1691680" y="5013176"/>
          <a:ext cx="4968552" cy="1483360"/>
        </p:xfrm>
        <a:graphic>
          <a:graphicData uri="http://schemas.openxmlformats.org/drawingml/2006/table">
            <a:tbl>
              <a:tblPr firstRow="1" bandRow="1">
                <a:tableStyleId>{69CF1AB2-1976-4502-BF36-3FF5EA218861}</a:tableStyleId>
              </a:tblPr>
              <a:tblGrid>
                <a:gridCol w="2484276">
                  <a:extLst>
                    <a:ext uri="{9D8B030D-6E8A-4147-A177-3AD203B41FA5}">
                      <a16:colId xmlns:a16="http://schemas.microsoft.com/office/drawing/2014/main" val="2891730151"/>
                    </a:ext>
                  </a:extLst>
                </a:gridCol>
                <a:gridCol w="2484276">
                  <a:extLst>
                    <a:ext uri="{9D8B030D-6E8A-4147-A177-3AD203B41FA5}">
                      <a16:colId xmlns:a16="http://schemas.microsoft.com/office/drawing/2014/main" val="120185764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Химическое явление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признак</a:t>
                      </a:r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606341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817299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4100572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981142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4390778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dirty="0" smtClean="0"/>
              <a:t>В химической посуде без этикеток находятся вещества : медь, алюминий, уксусная кислота, подсолнечное масло. По каким свойствам можно распознать эти вещества?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0525116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ru-RU" sz="4000" dirty="0" smtClean="0"/>
              <a:t>Приведите два примера химических явлений, которые можно наблюдать в быту. Назовите признаки химических реакций</a:t>
            </a:r>
            <a:endParaRPr lang="ru-RU" sz="4000" dirty="0"/>
          </a:p>
        </p:txBody>
      </p:sp>
    </p:spTree>
    <p:extLst>
      <p:ext uri="{BB962C8B-B14F-4D97-AF65-F5344CB8AC3E}">
        <p14:creationId xmlns:p14="http://schemas.microsoft.com/office/powerpoint/2010/main" val="26922779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Рисунок 1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03" y="0"/>
            <a:ext cx="9113594" cy="6858000"/>
          </a:xfrm>
          <a:prstGeom prst="rect">
            <a:avLst/>
          </a:prstGeom>
        </p:spPr>
      </p:pic>
      <p:sp>
        <p:nvSpPr>
          <p:cNvPr id="8" name="Заголовок 7"/>
          <p:cNvSpPr>
            <a:spLocks noGrp="1"/>
          </p:cNvSpPr>
          <p:nvPr>
            <p:ph type="title"/>
          </p:nvPr>
        </p:nvSpPr>
        <p:spPr>
          <a:xfrm>
            <a:off x="683568" y="1556792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ru-RU" altLang="ru-RU" sz="3600" b="1" kern="0" dirty="0">
                <a:solidFill>
                  <a:srgbClr val="003366"/>
                </a:solidFill>
                <a:latin typeface="Arial"/>
              </a:rPr>
              <a:t>Атомы, молекулы, химические элементы. Формы существования элементов в природе.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5922335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5"/>
          <p:cNvSpPr txBox="1">
            <a:spLocks/>
          </p:cNvSpPr>
          <p:nvPr/>
        </p:nvSpPr>
        <p:spPr>
          <a:xfrm>
            <a:off x="3810000" y="6172200"/>
            <a:ext cx="1828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algn="ctr" rtl="0" fontAlgn="base">
              <a:spcBef>
                <a:spcPct val="0"/>
              </a:spcBef>
              <a:spcAft>
                <a:spcPct val="0"/>
              </a:spcAft>
              <a:defRPr sz="1200" b="1" kern="1200">
                <a:solidFill>
                  <a:schemeClr val="tx1">
                    <a:lumMod val="50000"/>
                    <a:lumOff val="50000"/>
                  </a:schemeClr>
                </a:solidFill>
                <a:latin typeface="Arial" charset="0"/>
                <a:ea typeface="+mn-ea"/>
                <a:cs typeface="Arial" charset="0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32AB9603-047C-4878-82D3-8FC31A7F53D0}" type="slidenum">
              <a:rPr kumimoji="0" lang="ru-RU" sz="1200" b="1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ru-RU" sz="1200" b="1" i="0" u="none" strike="noStrike" kern="1200" cap="none" spc="0" normalizeH="0" baseline="0" noProof="0">
              <a:ln>
                <a:noFill/>
              </a:ln>
              <a:solidFill>
                <a:prstClr val="black">
                  <a:lumMod val="50000"/>
                  <a:lumOff val="50000"/>
                </a:prstClr>
              </a:solidFill>
              <a:effectLst/>
              <a:uLnTx/>
              <a:uFillTx/>
              <a:latin typeface="Arial" charset="0"/>
              <a:ea typeface="+mn-ea"/>
              <a:cs typeface="Arial" charset="0"/>
            </a:endParaRPr>
          </a:p>
        </p:txBody>
      </p:sp>
      <p:sp>
        <p:nvSpPr>
          <p:cNvPr id="8" name="TextBox 2"/>
          <p:cNvSpPr txBox="1">
            <a:spLocks noChangeArrowheads="1"/>
          </p:cNvSpPr>
          <p:nvPr/>
        </p:nvSpPr>
        <p:spPr bwMode="auto">
          <a:xfrm>
            <a:off x="971550" y="549275"/>
            <a:ext cx="6840538" cy="984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fontAlgn="base">
              <a:spcBef>
                <a:spcPct val="50000"/>
              </a:spcBef>
              <a:spcAft>
                <a:spcPct val="0"/>
              </a:spcAft>
            </a:pPr>
            <a:r>
              <a:rPr lang="ru-RU" sz="2000" u="sng">
                <a:solidFill>
                  <a:srgbClr val="000000"/>
                </a:solidFill>
                <a:latin typeface="Arial" charset="0"/>
                <a:cs typeface="Arial" charset="0"/>
              </a:rPr>
              <a:t>Нас окружают различные </a:t>
            </a:r>
            <a:r>
              <a:rPr lang="ru-RU" sz="2800" b="1" u="sng">
                <a:solidFill>
                  <a:srgbClr val="000000"/>
                </a:solidFill>
                <a:latin typeface="Arial" charset="0"/>
                <a:cs typeface="Arial" charset="0"/>
              </a:rPr>
              <a:t>предметы</a:t>
            </a:r>
            <a:r>
              <a:rPr lang="ru-RU" sz="2800" u="sng">
                <a:solidFill>
                  <a:srgbClr val="000000"/>
                </a:solidFill>
                <a:latin typeface="Arial" charset="0"/>
                <a:cs typeface="Arial" charset="0"/>
              </a:rPr>
              <a:t> </a:t>
            </a:r>
            <a:r>
              <a:rPr lang="ru-RU" sz="2000" u="sng">
                <a:solidFill>
                  <a:srgbClr val="000000"/>
                </a:solidFill>
                <a:latin typeface="Arial" charset="0"/>
                <a:cs typeface="Arial" charset="0"/>
              </a:rPr>
              <a:t>(</a:t>
            </a:r>
            <a:r>
              <a:rPr lang="ru-RU" sz="2400" b="1" u="sng">
                <a:solidFill>
                  <a:srgbClr val="000000"/>
                </a:solidFill>
                <a:latin typeface="Arial" charset="0"/>
                <a:cs typeface="Arial" charset="0"/>
              </a:rPr>
              <a:t>тела</a:t>
            </a:r>
            <a:r>
              <a:rPr lang="ru-RU" sz="2000" u="sng">
                <a:solidFill>
                  <a:srgbClr val="000000"/>
                </a:solidFill>
                <a:latin typeface="Arial" charset="0"/>
                <a:cs typeface="Arial" charset="0"/>
              </a:rPr>
              <a:t>).</a:t>
            </a:r>
            <a:r>
              <a:rPr lang="ru-RU" sz="2000">
                <a:solidFill>
                  <a:srgbClr val="000000"/>
                </a:solidFill>
                <a:latin typeface="Arial" charset="0"/>
                <a:cs typeface="Arial" charset="0"/>
              </a:rPr>
              <a:t> </a:t>
            </a:r>
          </a:p>
          <a:p>
            <a:pPr algn="ctr" fontAlgn="base">
              <a:spcBef>
                <a:spcPct val="50000"/>
              </a:spcBef>
              <a:spcAft>
                <a:spcPct val="0"/>
              </a:spcAft>
            </a:pPr>
            <a:r>
              <a:rPr lang="ru-RU" sz="2000">
                <a:solidFill>
                  <a:srgbClr val="000000"/>
                </a:solidFill>
                <a:latin typeface="Arial" charset="0"/>
                <a:cs typeface="Arial" charset="0"/>
              </a:rPr>
              <a:t>Например:</a:t>
            </a:r>
          </a:p>
        </p:txBody>
      </p:sp>
      <p:pic>
        <p:nvPicPr>
          <p:cNvPr id="9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98863" y="1525588"/>
            <a:ext cx="1584325" cy="1284287"/>
          </a:xfrm>
          <a:prstGeom prst="rect">
            <a:avLst/>
          </a:prstGeom>
          <a:noFill/>
          <a:ln w="9525">
            <a:solidFill>
              <a:srgbClr val="5ECCF3">
                <a:lumMod val="40000"/>
                <a:lumOff val="60000"/>
              </a:srgbClr>
            </a:solidFill>
            <a:miter lim="800000"/>
            <a:headEnd/>
            <a:tailEnd/>
          </a:ln>
          <a:effectLst>
            <a:glow rad="63500">
              <a:srgbClr val="5DCEAF">
                <a:satMod val="175000"/>
                <a:alpha val="40000"/>
              </a:srgbClr>
            </a:glow>
          </a:effectLst>
          <a:scene3d>
            <a:camera prst="orthographicFront"/>
            <a:lightRig rig="threePt" dir="t"/>
          </a:scene3d>
          <a:sp3d>
            <a:bevelT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Рисунок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1913" y="1327150"/>
            <a:ext cx="1273175" cy="1484313"/>
          </a:xfrm>
          <a:prstGeom prst="rect">
            <a:avLst/>
          </a:prstGeom>
          <a:noFill/>
          <a:ln w="9525">
            <a:solidFill>
              <a:srgbClr val="5ECCF3">
                <a:lumMod val="40000"/>
                <a:lumOff val="60000"/>
              </a:srgbClr>
            </a:solidFill>
            <a:miter lim="800000"/>
            <a:headEnd/>
            <a:tailEnd/>
          </a:ln>
          <a:effectLst>
            <a:glow rad="63500">
              <a:srgbClr val="5DCEAF">
                <a:satMod val="175000"/>
                <a:alpha val="40000"/>
              </a:srgbClr>
            </a:glow>
          </a:effectLst>
          <a:scene3d>
            <a:camera prst="orthographicFront"/>
            <a:lightRig rig="threePt" dir="t"/>
          </a:scene3d>
          <a:sp3d>
            <a:bevelT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TextBox 10"/>
          <p:cNvSpPr txBox="1">
            <a:spLocks noChangeArrowheads="1"/>
          </p:cNvSpPr>
          <p:nvPr/>
        </p:nvSpPr>
        <p:spPr bwMode="auto">
          <a:xfrm>
            <a:off x="755650" y="2809875"/>
            <a:ext cx="7848600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fontAlgn="base">
              <a:spcBef>
                <a:spcPct val="50000"/>
              </a:spcBef>
              <a:spcAft>
                <a:spcPct val="0"/>
              </a:spcAft>
            </a:pPr>
            <a:r>
              <a:rPr lang="ru-RU" sz="2000" b="1">
                <a:solidFill>
                  <a:srgbClr val="000000"/>
                </a:solidFill>
                <a:latin typeface="Arial" charset="0"/>
                <a:cs typeface="Arial" charset="0"/>
              </a:rPr>
              <a:t>         стакан                        парта                           линейка</a:t>
            </a:r>
          </a:p>
        </p:txBody>
      </p:sp>
      <p:sp>
        <p:nvSpPr>
          <p:cNvPr id="12" name="TextBox 7"/>
          <p:cNvSpPr txBox="1">
            <a:spLocks noChangeArrowheads="1"/>
          </p:cNvSpPr>
          <p:nvPr/>
        </p:nvSpPr>
        <p:spPr bwMode="auto">
          <a:xfrm>
            <a:off x="2124075" y="3209925"/>
            <a:ext cx="5400675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fontAlgn="base">
              <a:spcBef>
                <a:spcPct val="50000"/>
              </a:spcBef>
              <a:spcAft>
                <a:spcPct val="0"/>
              </a:spcAft>
            </a:pPr>
            <a:r>
              <a:rPr lang="ru-RU" sz="2000" u="sng">
                <a:solidFill>
                  <a:srgbClr val="000000"/>
                </a:solidFill>
                <a:latin typeface="Arial" charset="0"/>
                <a:cs typeface="Arial" charset="0"/>
              </a:rPr>
              <a:t>Эти тела состоят из </a:t>
            </a:r>
            <a:r>
              <a:rPr lang="ru-RU" sz="2800" b="1" u="sng">
                <a:solidFill>
                  <a:srgbClr val="000000"/>
                </a:solidFill>
                <a:latin typeface="Arial" charset="0"/>
                <a:cs typeface="Arial" charset="0"/>
              </a:rPr>
              <a:t>веществ</a:t>
            </a:r>
            <a:r>
              <a:rPr lang="ru-RU" sz="2000">
                <a:solidFill>
                  <a:srgbClr val="000000"/>
                </a:solidFill>
                <a:latin typeface="Arial" charset="0"/>
                <a:cs typeface="Arial" charset="0"/>
              </a:rPr>
              <a:t>:</a:t>
            </a:r>
          </a:p>
        </p:txBody>
      </p:sp>
      <p:sp>
        <p:nvSpPr>
          <p:cNvPr id="13" name="TextBox 12"/>
          <p:cNvSpPr txBox="1">
            <a:spLocks noChangeArrowheads="1"/>
          </p:cNvSpPr>
          <p:nvPr/>
        </p:nvSpPr>
        <p:spPr bwMode="auto">
          <a:xfrm>
            <a:off x="1027113" y="3871913"/>
            <a:ext cx="1728787" cy="461962"/>
          </a:xfrm>
          <a:prstGeom prst="rect">
            <a:avLst/>
          </a:prstGeom>
          <a:solidFill>
            <a:srgbClr val="5DCEAF">
              <a:lumMod val="20000"/>
              <a:lumOff val="80000"/>
            </a:srgbClr>
          </a:solidFill>
          <a:ln w="44450" cap="flat" cmpd="sng" algn="ctr">
            <a:solidFill>
              <a:sysClr val="windowText" lastClr="000000">
                <a:alpha val="80000"/>
                <a:satMod val="110000"/>
              </a:sysClr>
            </a:solidFill>
            <a:prstDash val="solid"/>
            <a:headEnd/>
            <a:tailEnd/>
          </a:ln>
          <a:effectLst/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t>стекло</a:t>
            </a:r>
          </a:p>
        </p:txBody>
      </p:sp>
      <p:sp>
        <p:nvSpPr>
          <p:cNvPr id="14" name="TextBox 13"/>
          <p:cNvSpPr txBox="1">
            <a:spLocks noChangeArrowheads="1"/>
          </p:cNvSpPr>
          <p:nvPr/>
        </p:nvSpPr>
        <p:spPr bwMode="auto">
          <a:xfrm>
            <a:off x="3563938" y="3860800"/>
            <a:ext cx="2087562" cy="501650"/>
          </a:xfrm>
          <a:prstGeom prst="rect">
            <a:avLst/>
          </a:prstGeom>
          <a:solidFill>
            <a:srgbClr val="5DCEAF">
              <a:lumMod val="20000"/>
              <a:lumOff val="80000"/>
            </a:srgbClr>
          </a:solidFill>
          <a:ln w="44450" cap="flat" cmpd="sng" algn="ctr">
            <a:solidFill>
              <a:sysClr val="windowText" lastClr="000000">
                <a:alpha val="80000"/>
                <a:satMod val="110000"/>
              </a:sysClr>
            </a:solidFill>
            <a:prstDash val="solid"/>
            <a:headEnd/>
            <a:tailEnd/>
          </a:ln>
          <a:effectLst/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marL="0" marR="0" lvl="0" indent="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t>древесина</a:t>
            </a:r>
          </a:p>
        </p:txBody>
      </p:sp>
      <p:sp>
        <p:nvSpPr>
          <p:cNvPr id="15" name="TextBox 14"/>
          <p:cNvSpPr txBox="1">
            <a:spLocks noChangeArrowheads="1"/>
          </p:cNvSpPr>
          <p:nvPr/>
        </p:nvSpPr>
        <p:spPr bwMode="auto">
          <a:xfrm>
            <a:off x="6372225" y="3890963"/>
            <a:ext cx="2016125" cy="461962"/>
          </a:xfrm>
          <a:prstGeom prst="rect">
            <a:avLst/>
          </a:prstGeom>
          <a:solidFill>
            <a:srgbClr val="5DCEAF">
              <a:lumMod val="20000"/>
              <a:lumOff val="80000"/>
            </a:srgbClr>
          </a:solidFill>
          <a:ln w="44450" cap="flat" cmpd="sng" algn="ctr">
            <a:solidFill>
              <a:sysClr val="windowText" lastClr="000000">
                <a:alpha val="80000"/>
                <a:satMod val="110000"/>
              </a:sysClr>
            </a:solidFill>
            <a:prstDash val="solid"/>
            <a:headEnd/>
            <a:tailEnd/>
          </a:ln>
          <a:effectLst/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marL="0" marR="0" lvl="0" indent="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t>пластмасса</a:t>
            </a:r>
          </a:p>
        </p:txBody>
      </p:sp>
      <p:sp>
        <p:nvSpPr>
          <p:cNvPr id="16" name="TextBox 16"/>
          <p:cNvSpPr txBox="1">
            <a:spLocks noChangeArrowheads="1"/>
          </p:cNvSpPr>
          <p:nvPr/>
        </p:nvSpPr>
        <p:spPr bwMode="auto">
          <a:xfrm>
            <a:off x="989013" y="4652963"/>
            <a:ext cx="7056437" cy="831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fontAlgn="base">
              <a:spcBef>
                <a:spcPct val="50000"/>
              </a:spcBef>
              <a:spcAft>
                <a:spcPct val="0"/>
              </a:spcAft>
            </a:pPr>
            <a:r>
              <a:rPr lang="ru-RU" sz="2000">
                <a:solidFill>
                  <a:srgbClr val="000000"/>
                </a:solidFill>
                <a:latin typeface="Arial" charset="0"/>
                <a:cs typeface="Arial" charset="0"/>
              </a:rPr>
              <a:t>На свете очень много веществ. И все они состоят из </a:t>
            </a:r>
            <a:r>
              <a:rPr lang="ru-RU" sz="2800" b="1">
                <a:solidFill>
                  <a:srgbClr val="000000"/>
                </a:solidFill>
                <a:latin typeface="Arial" charset="0"/>
                <a:cs typeface="Arial" charset="0"/>
              </a:rPr>
              <a:t>мельчайших частиц: </a:t>
            </a:r>
          </a:p>
        </p:txBody>
      </p:sp>
      <p:sp>
        <p:nvSpPr>
          <p:cNvPr id="17" name="TextBox 16"/>
          <p:cNvSpPr txBox="1">
            <a:spLocks noChangeArrowheads="1"/>
          </p:cNvSpPr>
          <p:nvPr/>
        </p:nvSpPr>
        <p:spPr bwMode="auto">
          <a:xfrm>
            <a:off x="769938" y="5456238"/>
            <a:ext cx="7788275" cy="701674"/>
          </a:xfrm>
          <a:prstGeom prst="rect">
            <a:avLst/>
          </a:prstGeom>
          <a:solidFill>
            <a:srgbClr val="B4DCFA"/>
          </a:solidFill>
          <a:ln>
            <a:solidFill>
              <a:srgbClr val="B4DCFA">
                <a:lumMod val="90000"/>
              </a:srgbClr>
            </a:solidFill>
          </a:ln>
          <a:effectLst>
            <a:glow rad="63500">
              <a:srgbClr val="5DCEAF">
                <a:satMod val="175000"/>
                <a:alpha val="40000"/>
              </a:srgbClr>
            </a:glow>
          </a:effectLst>
          <a:scene3d>
            <a:camera prst="orthographicFront"/>
            <a:lightRig rig="threePt" dir="t"/>
          </a:scene3d>
          <a:sp3d>
            <a:bevelT/>
          </a:sp3d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000" b="1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cs typeface="Arial" charset="0"/>
              </a:rPr>
              <a:t>АТОМОВ        и        МОЛЕКУЛ</a:t>
            </a:r>
          </a:p>
        </p:txBody>
      </p:sp>
      <p:pic>
        <p:nvPicPr>
          <p:cNvPr id="18" name="Рисунок 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3663" y="1300163"/>
            <a:ext cx="1512887" cy="1511300"/>
          </a:xfrm>
          <a:prstGeom prst="rect">
            <a:avLst/>
          </a:prstGeom>
          <a:noFill/>
          <a:ln w="9525">
            <a:solidFill>
              <a:srgbClr val="4E67C8">
                <a:lumMod val="40000"/>
                <a:lumOff val="60000"/>
              </a:srgbClr>
            </a:solidFill>
            <a:miter lim="800000"/>
            <a:headEnd/>
            <a:tailEnd/>
          </a:ln>
          <a:effectLst>
            <a:glow rad="63500">
              <a:srgbClr val="5DCEAF">
                <a:satMod val="175000"/>
                <a:alpha val="40000"/>
              </a:srgbClr>
            </a:glow>
          </a:effectLst>
          <a:scene3d>
            <a:camera prst="orthographicFront"/>
            <a:lightRig rig="threePt" dir="t"/>
          </a:scene3d>
          <a:sp3d>
            <a:bevelT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512905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 txBox="1">
            <a:spLocks noChangeArrowheads="1"/>
          </p:cNvSpPr>
          <p:nvPr/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altLang="ru-RU" sz="4000" b="1" u="sng" dirty="0" smtClean="0">
                <a:solidFill>
                  <a:srgbClr val="008000"/>
                </a:solidFill>
              </a:rPr>
              <a:t>Молекулы</a:t>
            </a:r>
            <a:r>
              <a:rPr lang="ru-RU" altLang="ru-RU" sz="4000" dirty="0" smtClean="0"/>
              <a:t>- это мельчайшие частицы, из которых состоят вещества</a:t>
            </a:r>
            <a:endParaRPr lang="ru-RU" altLang="ru-RU" sz="4000" dirty="0"/>
          </a:p>
        </p:txBody>
      </p:sp>
      <p:sp>
        <p:nvSpPr>
          <p:cNvPr id="3" name="Rectangle 4"/>
          <p:cNvSpPr txBox="1">
            <a:spLocks noChangeArrowheads="1"/>
          </p:cNvSpPr>
          <p:nvPr/>
        </p:nvSpPr>
        <p:spPr>
          <a:xfrm>
            <a:off x="232493" y="2636912"/>
            <a:ext cx="5334000" cy="4449763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ru-RU" altLang="ru-RU" b="1" i="1" dirty="0" smtClean="0">
                <a:solidFill>
                  <a:srgbClr val="008000"/>
                </a:solidFill>
              </a:rPr>
              <a:t>Молекула вещества</a:t>
            </a:r>
            <a:r>
              <a:rPr lang="ru-RU" altLang="ru-RU" b="1" i="1" dirty="0" smtClean="0"/>
              <a:t> – это мельчайшая частица данного вещества</a:t>
            </a:r>
            <a:r>
              <a:rPr lang="ru-RU" altLang="ru-RU" dirty="0" smtClean="0"/>
              <a:t>.. </a:t>
            </a:r>
            <a:endParaRPr lang="en-US" altLang="ru-RU" dirty="0" smtClean="0"/>
          </a:p>
          <a:p>
            <a:pPr>
              <a:lnSpc>
                <a:spcPct val="90000"/>
              </a:lnSpc>
            </a:pPr>
            <a:r>
              <a:rPr lang="ru-RU" altLang="ru-RU" dirty="0" smtClean="0"/>
              <a:t>Самая малая частица воды – молекула воды. </a:t>
            </a:r>
            <a:endParaRPr lang="en-US" altLang="ru-RU" dirty="0" smtClean="0"/>
          </a:p>
          <a:p>
            <a:pPr>
              <a:lnSpc>
                <a:spcPct val="90000"/>
              </a:lnSpc>
            </a:pPr>
            <a:r>
              <a:rPr lang="ru-RU" altLang="ru-RU" dirty="0" smtClean="0"/>
              <a:t>Самая малая частица сахара – молекула сахара</a:t>
            </a:r>
            <a:endParaRPr lang="ru-RU" altLang="ru-RU" dirty="0"/>
          </a:p>
        </p:txBody>
      </p:sp>
      <p:pic>
        <p:nvPicPr>
          <p:cNvPr id="5" name="Picture 8" descr="dnk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2160" y="2132856"/>
            <a:ext cx="1582738" cy="28622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9" descr="saharin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64288" y="4941168"/>
            <a:ext cx="1676400" cy="1828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466029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3810000" y="6172200"/>
            <a:ext cx="1828800" cy="365125"/>
          </a:xfrm>
        </p:spPr>
        <p:txBody>
          <a:bodyPr/>
          <a:lstStyle/>
          <a:p>
            <a:pPr>
              <a:defRPr/>
            </a:pPr>
            <a:fld id="{95E44966-A2D0-4156-A5C5-7C4AEE8415C8}" type="slidenum">
              <a:rPr lang="ru-RU"/>
              <a:pPr>
                <a:defRPr/>
              </a:pPr>
              <a:t>8</a:t>
            </a:fld>
            <a:endParaRPr lang="ru-RU"/>
          </a:p>
        </p:txBody>
      </p:sp>
      <p:sp>
        <p:nvSpPr>
          <p:cNvPr id="8" name="Text Box 4"/>
          <p:cNvSpPr txBox="1">
            <a:spLocks noChangeArrowheads="1"/>
          </p:cNvSpPr>
          <p:nvPr/>
        </p:nvSpPr>
        <p:spPr bwMode="auto">
          <a:xfrm>
            <a:off x="1268412" y="2492896"/>
            <a:ext cx="6911975" cy="41242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ru-RU" sz="3200" dirty="0"/>
          </a:p>
          <a:p>
            <a:pPr algn="ctr">
              <a:spcBef>
                <a:spcPct val="50000"/>
              </a:spcBef>
            </a:pPr>
            <a:r>
              <a:rPr lang="ru-RU" sz="3600" b="1" i="1" dirty="0"/>
              <a:t>АТОМЫ</a:t>
            </a:r>
            <a:r>
              <a:rPr lang="ru-RU" sz="3200" dirty="0"/>
              <a:t> так малы, </a:t>
            </a:r>
          </a:p>
          <a:p>
            <a:pPr algn="ctr">
              <a:spcBef>
                <a:spcPct val="50000"/>
              </a:spcBef>
            </a:pPr>
            <a:r>
              <a:rPr lang="ru-RU" sz="3200" dirty="0"/>
              <a:t>что на </a:t>
            </a:r>
            <a:r>
              <a:rPr lang="ru-RU" sz="3200" dirty="0" smtClean="0"/>
              <a:t>острие иглы  </a:t>
            </a:r>
            <a:endParaRPr lang="ru-RU" sz="3200" dirty="0"/>
          </a:p>
          <a:p>
            <a:pPr>
              <a:spcBef>
                <a:spcPct val="50000"/>
              </a:spcBef>
            </a:pPr>
            <a:endParaRPr lang="ru-RU" sz="3200" dirty="0"/>
          </a:p>
          <a:p>
            <a:pPr algn="ctr">
              <a:spcBef>
                <a:spcPct val="50000"/>
              </a:spcBef>
            </a:pPr>
            <a:r>
              <a:rPr lang="ru-RU" sz="3200" dirty="0"/>
              <a:t>их может поместиться многие </a:t>
            </a:r>
            <a:r>
              <a:rPr lang="ru-RU" sz="3200" b="1" i="1" dirty="0"/>
              <a:t>миллиарды</a:t>
            </a:r>
            <a:r>
              <a:rPr lang="ru-RU" sz="3200" b="1" i="1" dirty="0" smtClean="0"/>
              <a:t>.</a:t>
            </a:r>
            <a:endParaRPr lang="ru-RU" sz="3200" b="1" i="1" dirty="0"/>
          </a:p>
        </p:txBody>
      </p:sp>
      <p:pic>
        <p:nvPicPr>
          <p:cNvPr id="9" name="Picture 8" descr="игл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60320" y="4044416"/>
            <a:ext cx="2087562" cy="15271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scene3d>
            <a:camera prst="orthographicFront"/>
            <a:lightRig rig="threePt" dir="t"/>
          </a:scene3d>
          <a:sp3d>
            <a:bevelT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Line 9"/>
          <p:cNvSpPr>
            <a:spLocks noChangeShapeType="1"/>
          </p:cNvSpPr>
          <p:nvPr/>
        </p:nvSpPr>
        <p:spPr bwMode="auto">
          <a:xfrm>
            <a:off x="6084168" y="4554999"/>
            <a:ext cx="936625" cy="57626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12" name="Заголовок 5"/>
          <p:cNvSpPr txBox="1">
            <a:spLocks/>
          </p:cNvSpPr>
          <p:nvPr/>
        </p:nvSpPr>
        <p:spPr>
          <a:xfrm>
            <a:off x="467544" y="1270119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4000" dirty="0" smtClean="0">
                <a:solidFill>
                  <a:srgbClr val="FF0000"/>
                </a:solidFill>
              </a:rPr>
              <a:t>АТОМ</a:t>
            </a:r>
            <a:r>
              <a:rPr lang="ru-RU" sz="4000" dirty="0" smtClean="0"/>
              <a:t> - наименьшая химически </a:t>
            </a:r>
          </a:p>
          <a:p>
            <a:r>
              <a:rPr lang="ru-RU" sz="4000" dirty="0" smtClean="0"/>
              <a:t>неделимая частица </a:t>
            </a:r>
          </a:p>
          <a:p>
            <a:r>
              <a:rPr lang="ru-RU" sz="4000" dirty="0" smtClean="0"/>
              <a:t>вещества</a:t>
            </a:r>
            <a:endParaRPr lang="ru-RU" sz="4000" dirty="0"/>
          </a:p>
        </p:txBody>
      </p:sp>
    </p:spTree>
    <p:extLst>
      <p:ext uri="{BB962C8B-B14F-4D97-AF65-F5344CB8AC3E}">
        <p14:creationId xmlns:p14="http://schemas.microsoft.com/office/powerpoint/2010/main" val="32074207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"/>
          <p:cNvSpPr txBox="1">
            <a:spLocks noChangeArrowheads="1"/>
          </p:cNvSpPr>
          <p:nvPr/>
        </p:nvSpPr>
        <p:spPr>
          <a:xfrm>
            <a:off x="533400" y="533400"/>
            <a:ext cx="8229600" cy="7620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altLang="ru-RU" sz="4000" b="1" smtClean="0">
                <a:solidFill>
                  <a:srgbClr val="008000"/>
                </a:solidFill>
              </a:rPr>
              <a:t>Размеры молекул</a:t>
            </a:r>
            <a:br>
              <a:rPr lang="ru-RU" altLang="ru-RU" sz="4000" b="1" smtClean="0">
                <a:solidFill>
                  <a:srgbClr val="008000"/>
                </a:solidFill>
              </a:rPr>
            </a:br>
            <a:endParaRPr lang="ru-RU" altLang="ru-RU" sz="4000" b="1">
              <a:solidFill>
                <a:srgbClr val="008000"/>
              </a:solidFill>
            </a:endParaRPr>
          </a:p>
        </p:txBody>
      </p:sp>
      <p:sp>
        <p:nvSpPr>
          <p:cNvPr id="3" name="Rectangle 4"/>
          <p:cNvSpPr>
            <a:spLocks noChangeArrowheads="1"/>
          </p:cNvSpPr>
          <p:nvPr/>
        </p:nvSpPr>
        <p:spPr bwMode="auto">
          <a:xfrm>
            <a:off x="304800" y="2262188"/>
            <a:ext cx="830580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endParaRPr lang="ru-RU" altLang="ru-RU"/>
          </a:p>
        </p:txBody>
      </p:sp>
      <p:sp>
        <p:nvSpPr>
          <p:cNvPr id="4" name="Rectangle 5"/>
          <p:cNvSpPr>
            <a:spLocks noChangeArrowheads="1"/>
          </p:cNvSpPr>
          <p:nvPr/>
        </p:nvSpPr>
        <p:spPr bwMode="auto">
          <a:xfrm>
            <a:off x="136525" y="1617663"/>
            <a:ext cx="6264275" cy="4108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r>
              <a:rPr lang="ru-RU" altLang="ru-RU" sz="2400" b="1"/>
              <a:t>Если бы</a:t>
            </a:r>
            <a:r>
              <a:rPr lang="ru-RU" altLang="ru-RU" sz="2400"/>
              <a:t> </a:t>
            </a:r>
            <a:r>
              <a:rPr lang="ru-RU" altLang="ru-RU" sz="2400" b="1"/>
              <a:t>молекулы стали размером с точку на листе бумаги</a:t>
            </a:r>
            <a:r>
              <a:rPr lang="ru-RU" altLang="ru-RU" sz="2400"/>
              <a:t>. Тогда все бы тела тоже увеличились и верхушка Эйфелевой  башни достала бы до Луны, люди бы были высотой 1700 км, мыши были бы длинной 100 км, а мухи – 7 км, каждый волос был бы толщиной 100 м, красные тельца нашей крови – эритроциты имели бы в поперечнике 7м. </a:t>
            </a:r>
            <a:endParaRPr lang="en-US" altLang="ru-RU" sz="2400"/>
          </a:p>
          <a:p>
            <a:r>
              <a:rPr lang="ru-RU" altLang="ru-RU" sz="2400"/>
              <a:t>Ч</a:t>
            </a:r>
            <a:r>
              <a:rPr lang="ru-RU" altLang="ru-RU" sz="2400" b="1"/>
              <a:t>еловек во столько раз больше атома</a:t>
            </a:r>
            <a:r>
              <a:rPr lang="ru-RU" altLang="ru-RU" sz="2400"/>
              <a:t>, во сколько раз он сам меньше звезды. </a:t>
            </a:r>
          </a:p>
        </p:txBody>
      </p:sp>
      <p:pic>
        <p:nvPicPr>
          <p:cNvPr id="5" name="Picture 6" descr="ei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0" y="1524000"/>
            <a:ext cx="1801813" cy="43576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323949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3"/>
          <p:cNvSpPr txBox="1">
            <a:spLocks noChangeArrowheads="1"/>
          </p:cNvSpPr>
          <p:nvPr/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altLang="ru-RU" smtClean="0"/>
              <a:t>Вот еще пример: </a:t>
            </a:r>
            <a:r>
              <a:rPr lang="ru-RU" altLang="ru-RU" b="1" smtClean="0"/>
              <a:t>одна капля воды содержит</a:t>
            </a:r>
            <a:r>
              <a:rPr lang="ru-RU" altLang="ru-RU" smtClean="0"/>
              <a:t> столько же молекул, сколько таких капель в Черном море </a:t>
            </a:r>
            <a:endParaRPr lang="ru-RU" altLang="ru-RU"/>
          </a:p>
        </p:txBody>
      </p:sp>
      <p:pic>
        <p:nvPicPr>
          <p:cNvPr id="3" name="Picture 4" descr="sea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95800" y="3357563"/>
            <a:ext cx="3352800" cy="31178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579583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 txBox="1">
            <a:spLocks noChangeArrowheads="1"/>
          </p:cNvSpPr>
          <p:nvPr/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altLang="ru-RU" b="1" smtClean="0">
                <a:solidFill>
                  <a:srgbClr val="008000"/>
                </a:solidFill>
              </a:rPr>
              <a:t>Как увидеть молекулу?</a:t>
            </a:r>
            <a:r>
              <a:rPr lang="ru-RU" altLang="ru-RU" b="1" smtClean="0"/>
              <a:t> </a:t>
            </a:r>
            <a:endParaRPr lang="ru-RU" altLang="ru-RU"/>
          </a:p>
        </p:txBody>
      </p:sp>
      <p:sp>
        <p:nvSpPr>
          <p:cNvPr id="3" name="Rectangle 3"/>
          <p:cNvSpPr txBox="1">
            <a:spLocks noChangeArrowheads="1"/>
          </p:cNvSpPr>
          <p:nvPr/>
        </p:nvSpPr>
        <p:spPr>
          <a:xfrm>
            <a:off x="457200" y="1600200"/>
            <a:ext cx="4648200" cy="4525963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ru-RU" altLang="ru-RU" sz="2800" smtClean="0"/>
              <a:t>Такие малые частицы как молекулы нельзя увидеть в простой микроскоп. Однако существуют </a:t>
            </a:r>
            <a:r>
              <a:rPr lang="ru-RU" altLang="ru-RU" sz="2800" b="1" smtClean="0"/>
              <a:t>электронные микроскопы</a:t>
            </a:r>
            <a:r>
              <a:rPr lang="ru-RU" altLang="ru-RU" sz="2800" smtClean="0"/>
              <a:t> и с их помощью стало возможно получить фотографии молекул и даже атомов . </a:t>
            </a:r>
            <a:endParaRPr lang="ru-RU" altLang="ru-RU" sz="2800"/>
          </a:p>
        </p:txBody>
      </p:sp>
      <p:pic>
        <p:nvPicPr>
          <p:cNvPr id="4" name="Picture 6" descr="electronMicroscop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29200" y="1676400"/>
            <a:ext cx="3590925" cy="45434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912709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/>
          </p:cNvSpPr>
          <p:nvPr/>
        </p:nvSpPr>
        <p:spPr>
          <a:xfrm>
            <a:off x="2363590" y="27602"/>
            <a:ext cx="6329362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altLang="ru-RU" b="1" smtClean="0">
                <a:solidFill>
                  <a:srgbClr val="008000"/>
                </a:solidFill>
              </a:rPr>
              <a:t>Электронный микроскоп</a:t>
            </a:r>
            <a:endParaRPr lang="ru-RU" altLang="ru-RU" b="1">
              <a:solidFill>
                <a:srgbClr val="008000"/>
              </a:solidFill>
            </a:endParaRPr>
          </a:p>
        </p:txBody>
      </p:sp>
      <p:pic>
        <p:nvPicPr>
          <p:cNvPr id="3" name="Picture 6" descr="9_6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1844824"/>
            <a:ext cx="3276600" cy="4495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7" descr="lab7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76652" y="1412776"/>
            <a:ext cx="3416300" cy="51879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521220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3"/>
          <p:cNvSpPr txBox="1">
            <a:spLocks noChangeArrowheads="1"/>
          </p:cNvSpPr>
          <p:nvPr/>
        </p:nvSpPr>
        <p:spPr>
          <a:xfrm>
            <a:off x="457200" y="304800"/>
            <a:ext cx="8229600" cy="5821363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Tx/>
              <a:buNone/>
            </a:pPr>
            <a:r>
              <a:rPr lang="en-US" altLang="ru-RU" b="1" smtClean="0"/>
              <a:t>   </a:t>
            </a:r>
            <a:r>
              <a:rPr lang="ru-RU" altLang="ru-RU" b="1" smtClean="0"/>
              <a:t>Атомы можно увидеть в самые современные электронные микроскопы!</a:t>
            </a:r>
          </a:p>
          <a:p>
            <a:endParaRPr lang="ru-RU" altLang="ru-RU"/>
          </a:p>
        </p:txBody>
      </p:sp>
      <p:pic>
        <p:nvPicPr>
          <p:cNvPr id="3" name="Picture 4" descr="nickel_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1828800"/>
            <a:ext cx="2590800" cy="20732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5" descr="platina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81113" y="3994150"/>
            <a:ext cx="3352800" cy="26828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7" descr="molecula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19700" y="3454334"/>
            <a:ext cx="3200400" cy="31480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8" descr="carbon_atom_1_s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33775" y="1484784"/>
            <a:ext cx="2838450" cy="21351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 Box 9"/>
          <p:cNvSpPr txBox="1">
            <a:spLocks noChangeArrowheads="1"/>
          </p:cNvSpPr>
          <p:nvPr/>
        </p:nvSpPr>
        <p:spPr bwMode="auto">
          <a:xfrm>
            <a:off x="136525" y="3925888"/>
            <a:ext cx="1258888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ru-RU" altLang="ru-RU" sz="2400" b="1"/>
              <a:t>никель</a:t>
            </a:r>
          </a:p>
        </p:txBody>
      </p:sp>
      <p:sp>
        <p:nvSpPr>
          <p:cNvPr id="8" name="Text Box 11"/>
          <p:cNvSpPr txBox="1">
            <a:spLocks noChangeArrowheads="1"/>
          </p:cNvSpPr>
          <p:nvPr/>
        </p:nvSpPr>
        <p:spPr bwMode="auto">
          <a:xfrm>
            <a:off x="6613525" y="1563688"/>
            <a:ext cx="14097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ru-RU" altLang="ru-RU" sz="2400" b="1"/>
              <a:t>углерод</a:t>
            </a:r>
          </a:p>
        </p:txBody>
      </p:sp>
      <p:sp>
        <p:nvSpPr>
          <p:cNvPr id="9" name="Text Box 12"/>
          <p:cNvSpPr txBox="1">
            <a:spLocks noChangeArrowheads="1"/>
          </p:cNvSpPr>
          <p:nvPr/>
        </p:nvSpPr>
        <p:spPr bwMode="auto">
          <a:xfrm>
            <a:off x="7451725" y="2935288"/>
            <a:ext cx="1235075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ru-RU" altLang="ru-RU" sz="2400" b="1"/>
              <a:t>золото</a:t>
            </a:r>
          </a:p>
        </p:txBody>
      </p:sp>
    </p:spTree>
    <p:extLst>
      <p:ext uri="{BB962C8B-B14F-4D97-AF65-F5344CB8AC3E}">
        <p14:creationId xmlns:p14="http://schemas.microsoft.com/office/powerpoint/2010/main" val="11144192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832" t="39015" r="17228" b="32936"/>
          <a:stretch/>
        </p:blipFill>
        <p:spPr bwMode="auto">
          <a:xfrm>
            <a:off x="87085" y="2708920"/>
            <a:ext cx="8969829" cy="20517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600" b="1" dirty="0" smtClean="0">
                <a:solidFill>
                  <a:srgbClr val="002060"/>
                </a:solidFill>
              </a:rPr>
              <a:t>Состав молекулы воды</a:t>
            </a:r>
            <a:endParaRPr lang="ru-RU" sz="3600" b="1" dirty="0">
              <a:solidFill>
                <a:srgbClr val="002060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79512" y="5013176"/>
            <a:ext cx="252028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>
                <a:solidFill>
                  <a:srgbClr val="002060"/>
                </a:solidFill>
              </a:rPr>
              <a:t>Молекулы воды</a:t>
            </a:r>
            <a:endParaRPr lang="ru-RU" sz="2400" b="1" dirty="0">
              <a:solidFill>
                <a:srgbClr val="002060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4283968" y="4869160"/>
            <a:ext cx="172819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>
                <a:solidFill>
                  <a:srgbClr val="002060"/>
                </a:solidFill>
              </a:rPr>
              <a:t>Молекулы</a:t>
            </a:r>
          </a:p>
          <a:p>
            <a:r>
              <a:rPr lang="ru-RU" sz="2400" b="1" dirty="0" smtClean="0">
                <a:solidFill>
                  <a:srgbClr val="002060"/>
                </a:solidFill>
              </a:rPr>
              <a:t> водорода</a:t>
            </a:r>
            <a:endParaRPr lang="ru-RU" sz="2400" b="1" dirty="0">
              <a:solidFill>
                <a:srgbClr val="002060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7149590" y="4869160"/>
            <a:ext cx="180020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>
                <a:solidFill>
                  <a:srgbClr val="002060"/>
                </a:solidFill>
              </a:rPr>
              <a:t>Молекулы кислорода</a:t>
            </a:r>
            <a:endParaRPr lang="ru-RU" sz="2400" b="1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801062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3810000" y="6172200"/>
            <a:ext cx="1828800" cy="365125"/>
          </a:xfrm>
        </p:spPr>
        <p:txBody>
          <a:bodyPr/>
          <a:lstStyle/>
          <a:p>
            <a:pPr>
              <a:defRPr/>
            </a:pPr>
            <a:fld id="{A64CB772-51F3-4779-A1AB-A139D0581293}" type="slidenum">
              <a:rPr lang="ru-RU"/>
              <a:pPr>
                <a:defRPr/>
              </a:pPr>
              <a:t>15</a:t>
            </a:fld>
            <a:endParaRPr lang="ru-RU"/>
          </a:p>
        </p:txBody>
      </p:sp>
      <p:sp>
        <p:nvSpPr>
          <p:cNvPr id="3" name="Text Box 4"/>
          <p:cNvSpPr txBox="1">
            <a:spLocks noChangeArrowheads="1"/>
          </p:cNvSpPr>
          <p:nvPr/>
        </p:nvSpPr>
        <p:spPr bwMode="auto">
          <a:xfrm>
            <a:off x="491161" y="476672"/>
            <a:ext cx="8713788" cy="6538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3200" b="1" u="sng" dirty="0"/>
              <a:t>Атом</a:t>
            </a:r>
            <a:r>
              <a:rPr lang="ru-RU" dirty="0"/>
              <a:t> – это мельчайшая химически неделимая частица вещества.</a:t>
            </a:r>
          </a:p>
          <a:p>
            <a:pPr algn="ctr">
              <a:spcBef>
                <a:spcPct val="50000"/>
              </a:spcBef>
            </a:pPr>
            <a:r>
              <a:rPr lang="ru-RU" b="1" dirty="0"/>
              <a:t>Модели атомов:</a:t>
            </a:r>
          </a:p>
          <a:p>
            <a:pPr>
              <a:spcBef>
                <a:spcPct val="50000"/>
              </a:spcBef>
            </a:pPr>
            <a:endParaRPr lang="ru-RU" dirty="0"/>
          </a:p>
          <a:p>
            <a:pPr algn="r">
              <a:spcBef>
                <a:spcPct val="50000"/>
              </a:spcBef>
            </a:pPr>
            <a:endParaRPr lang="ru-RU" dirty="0"/>
          </a:p>
          <a:p>
            <a:pPr>
              <a:spcBef>
                <a:spcPct val="50000"/>
              </a:spcBef>
            </a:pPr>
            <a:endParaRPr lang="ru-RU" dirty="0"/>
          </a:p>
          <a:p>
            <a:pPr>
              <a:spcBef>
                <a:spcPct val="50000"/>
              </a:spcBef>
            </a:pPr>
            <a:r>
              <a:rPr lang="ru-RU" dirty="0"/>
              <a:t>Молекулы – это «компании» (группы) атомов.</a:t>
            </a:r>
          </a:p>
          <a:p>
            <a:pPr>
              <a:spcBef>
                <a:spcPct val="50000"/>
              </a:spcBef>
            </a:pPr>
            <a:r>
              <a:rPr lang="ru-RU" sz="3200" b="1" u="sng" dirty="0"/>
              <a:t>Молекула</a:t>
            </a:r>
            <a:r>
              <a:rPr lang="ru-RU" u="sng" dirty="0"/>
              <a:t> </a:t>
            </a:r>
            <a:r>
              <a:rPr lang="ru-RU" dirty="0"/>
              <a:t>– это мельчайшая частица вещества, сохраняющая его      свойства.</a:t>
            </a:r>
          </a:p>
          <a:p>
            <a:pPr algn="ctr">
              <a:spcBef>
                <a:spcPct val="50000"/>
              </a:spcBef>
            </a:pPr>
            <a:r>
              <a:rPr lang="ru-RU" b="1" dirty="0"/>
              <a:t>Модели молекул:</a:t>
            </a:r>
          </a:p>
          <a:p>
            <a:pPr algn="ctr">
              <a:spcBef>
                <a:spcPct val="50000"/>
              </a:spcBef>
            </a:pPr>
            <a:endParaRPr lang="ru-RU" dirty="0"/>
          </a:p>
          <a:p>
            <a:pPr algn="ctr">
              <a:spcBef>
                <a:spcPct val="50000"/>
              </a:spcBef>
            </a:pPr>
            <a:endParaRPr lang="ru-RU" dirty="0"/>
          </a:p>
          <a:p>
            <a:pPr algn="ctr">
              <a:spcBef>
                <a:spcPct val="50000"/>
              </a:spcBef>
            </a:pPr>
            <a:endParaRPr lang="ru-RU" dirty="0"/>
          </a:p>
          <a:p>
            <a:pPr algn="ctr">
              <a:spcBef>
                <a:spcPct val="50000"/>
              </a:spcBef>
            </a:pPr>
            <a:endParaRPr lang="ru-RU" dirty="0"/>
          </a:p>
          <a:p>
            <a:pPr>
              <a:spcBef>
                <a:spcPct val="50000"/>
              </a:spcBef>
            </a:pPr>
            <a:endParaRPr lang="ru-RU" dirty="0"/>
          </a:p>
          <a:p>
            <a:pPr>
              <a:spcBef>
                <a:spcPct val="50000"/>
              </a:spcBef>
            </a:pPr>
            <a:endParaRPr lang="ru-RU" dirty="0"/>
          </a:p>
        </p:txBody>
      </p:sp>
      <p:pic>
        <p:nvPicPr>
          <p:cNvPr id="4" name="Picture 5" descr="i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8154563">
            <a:off x="684213" y="4221163"/>
            <a:ext cx="1428750" cy="1133475"/>
          </a:xfrm>
          <a:prstGeom prst="rect">
            <a:avLst/>
          </a:prstGeom>
          <a:noFill/>
          <a:ln>
            <a:noFill/>
          </a:ln>
          <a:effectLst>
            <a:reflection blurRad="6350" stA="52000" endA="300" endPos="35000" dir="5400000" sy="-100000" algn="bl" rotWithShape="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6" descr="Piperidine-3D-vdW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84438" y="5229225"/>
            <a:ext cx="1441450" cy="1314450"/>
          </a:xfrm>
          <a:prstGeom prst="rect">
            <a:avLst/>
          </a:prstGeom>
          <a:noFill/>
          <a:ln>
            <a:noFill/>
          </a:ln>
          <a:effectLst>
            <a:reflection blurRad="6350" stA="52000" endA="300" endPos="35000" dir="5400000" sy="-100000" algn="bl" rotWithShape="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7" descr="sulfurdioxide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6059977">
            <a:off x="4557713" y="4595813"/>
            <a:ext cx="1584325" cy="1266825"/>
          </a:xfrm>
          <a:prstGeom prst="rect">
            <a:avLst/>
          </a:prstGeom>
          <a:noFill/>
          <a:ln>
            <a:noFill/>
          </a:ln>
          <a:effectLst>
            <a:reflection blurRad="6350" stA="52000" endA="300" endPos="35000" dir="5400000" sy="-100000" algn="bl" rotWithShape="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9" descr="ацетилен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1183212">
            <a:off x="6618110" y="4290313"/>
            <a:ext cx="1798637" cy="1211263"/>
          </a:xfrm>
          <a:prstGeom prst="rect">
            <a:avLst/>
          </a:prstGeom>
          <a:noFill/>
          <a:ln>
            <a:noFill/>
          </a:ln>
          <a:effectLst>
            <a:reflection blurRad="6350" stA="50000" endA="300" endPos="55000" dir="5400000" sy="-100000" algn="bl" rotWithShape="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Oval 10"/>
          <p:cNvSpPr>
            <a:spLocks noChangeArrowheads="1"/>
          </p:cNvSpPr>
          <p:nvPr/>
        </p:nvSpPr>
        <p:spPr bwMode="auto">
          <a:xfrm>
            <a:off x="2484438" y="1557338"/>
            <a:ext cx="647700" cy="649287"/>
          </a:xfrm>
          <a:prstGeom prst="ellipse">
            <a:avLst/>
          </a:prstGeom>
          <a:solidFill>
            <a:srgbClr val="2911DD"/>
          </a:solidFill>
          <a:ln w="9525">
            <a:solidFill>
              <a:schemeClr val="tx1"/>
            </a:solidFill>
            <a:round/>
            <a:headEnd/>
            <a:tailEnd/>
          </a:ln>
          <a:effectLst>
            <a:outerShdw dist="35921" dir="2700000" algn="ctr" rotWithShape="0">
              <a:schemeClr val="bg2"/>
            </a:outerShdw>
            <a:reflection blurRad="6350" stA="52000" endA="300" endPos="35000" dir="5400000" sy="-100000" algn="bl" rotWithShape="0"/>
          </a:effectLst>
        </p:spPr>
        <p:txBody>
          <a:bodyPr wrap="none" anchor="ctr"/>
          <a:lstStyle/>
          <a:p>
            <a:pPr>
              <a:defRPr/>
            </a:pPr>
            <a:endParaRPr lang="ru-RU"/>
          </a:p>
        </p:txBody>
      </p:sp>
      <p:sp>
        <p:nvSpPr>
          <p:cNvPr id="9" name="Oval 11"/>
          <p:cNvSpPr>
            <a:spLocks noChangeArrowheads="1"/>
          </p:cNvSpPr>
          <p:nvPr/>
        </p:nvSpPr>
        <p:spPr bwMode="auto">
          <a:xfrm>
            <a:off x="4284663" y="1773238"/>
            <a:ext cx="503237" cy="503237"/>
          </a:xfrm>
          <a:prstGeom prst="ellipse">
            <a:avLst/>
          </a:prstGeom>
          <a:solidFill>
            <a:srgbClr val="E92727"/>
          </a:solidFill>
          <a:ln w="9525">
            <a:solidFill>
              <a:schemeClr val="tx1"/>
            </a:solidFill>
            <a:round/>
            <a:headEnd/>
            <a:tailEnd/>
          </a:ln>
          <a:effectLst>
            <a:outerShdw dist="35921" dir="2700000" algn="ctr" rotWithShape="0">
              <a:schemeClr val="bg2"/>
            </a:outerShdw>
            <a:reflection blurRad="6350" stA="52000" endA="300" endPos="35000" dir="5400000" sy="-100000" algn="bl" rotWithShape="0"/>
          </a:effectLst>
        </p:spPr>
        <p:txBody>
          <a:bodyPr wrap="none" anchor="ctr"/>
          <a:lstStyle/>
          <a:p>
            <a:pPr>
              <a:defRPr/>
            </a:pPr>
            <a:endParaRPr lang="ru-RU"/>
          </a:p>
        </p:txBody>
      </p:sp>
      <p:sp>
        <p:nvSpPr>
          <p:cNvPr id="10" name="Oval 12"/>
          <p:cNvSpPr>
            <a:spLocks noChangeArrowheads="1"/>
          </p:cNvSpPr>
          <p:nvPr/>
        </p:nvSpPr>
        <p:spPr bwMode="auto">
          <a:xfrm>
            <a:off x="5003800" y="1628775"/>
            <a:ext cx="503238" cy="504825"/>
          </a:xfrm>
          <a:prstGeom prst="ellipse">
            <a:avLst/>
          </a:prstGeom>
          <a:solidFill>
            <a:srgbClr val="E92727"/>
          </a:solidFill>
          <a:ln w="9525">
            <a:solidFill>
              <a:schemeClr val="tx1"/>
            </a:solidFill>
            <a:round/>
            <a:headEnd/>
            <a:tailEnd/>
          </a:ln>
          <a:effectLst>
            <a:outerShdw dist="35921" dir="2700000" algn="ctr" rotWithShape="0">
              <a:schemeClr val="bg2"/>
            </a:outerShdw>
            <a:reflection blurRad="6350" stA="52000" endA="300" endPos="35000" dir="5400000" sy="-100000" algn="bl" rotWithShape="0"/>
          </a:effectLst>
        </p:spPr>
        <p:txBody>
          <a:bodyPr wrap="none" anchor="ctr"/>
          <a:lstStyle/>
          <a:p>
            <a:pPr>
              <a:defRPr/>
            </a:pPr>
            <a:endParaRPr lang="ru-RU"/>
          </a:p>
        </p:txBody>
      </p:sp>
      <p:sp>
        <p:nvSpPr>
          <p:cNvPr id="11" name="Oval 13"/>
          <p:cNvSpPr>
            <a:spLocks noChangeArrowheads="1"/>
          </p:cNvSpPr>
          <p:nvPr/>
        </p:nvSpPr>
        <p:spPr bwMode="auto">
          <a:xfrm>
            <a:off x="6443663" y="1700213"/>
            <a:ext cx="358775" cy="358775"/>
          </a:xfrm>
          <a:prstGeom prst="ellipse">
            <a:avLst/>
          </a:prstGeom>
          <a:solidFill>
            <a:srgbClr val="DBEF21"/>
          </a:solidFill>
          <a:ln w="9525">
            <a:solidFill>
              <a:schemeClr val="tx1"/>
            </a:solidFill>
            <a:round/>
            <a:headEnd/>
            <a:tailEnd/>
          </a:ln>
          <a:effectLst>
            <a:outerShdw dist="35921" dir="2700000" algn="ctr" rotWithShape="0">
              <a:schemeClr val="bg2"/>
            </a:outerShdw>
            <a:reflection blurRad="6350" stA="52000" endA="300" endPos="35000" dir="5400000" sy="-100000" algn="bl" rotWithShape="0"/>
          </a:effectLst>
        </p:spPr>
        <p:txBody>
          <a:bodyPr wrap="none" anchor="ctr"/>
          <a:lstStyle/>
          <a:p>
            <a:pPr>
              <a:defRPr/>
            </a:pPr>
            <a:endParaRPr lang="ru-RU"/>
          </a:p>
        </p:txBody>
      </p:sp>
      <p:sp>
        <p:nvSpPr>
          <p:cNvPr id="12" name="Oval 14"/>
          <p:cNvSpPr>
            <a:spLocks noChangeArrowheads="1"/>
          </p:cNvSpPr>
          <p:nvPr/>
        </p:nvSpPr>
        <p:spPr bwMode="auto">
          <a:xfrm>
            <a:off x="7667625" y="1700213"/>
            <a:ext cx="358775" cy="358775"/>
          </a:xfrm>
          <a:prstGeom prst="ellipse">
            <a:avLst/>
          </a:prstGeom>
          <a:solidFill>
            <a:srgbClr val="DBEF21"/>
          </a:solidFill>
          <a:ln w="9525">
            <a:solidFill>
              <a:schemeClr val="tx1"/>
            </a:solidFill>
            <a:round/>
            <a:headEnd/>
            <a:tailEnd/>
          </a:ln>
          <a:effectLst>
            <a:outerShdw dist="35921" dir="2700000" algn="ctr" rotWithShape="0">
              <a:schemeClr val="bg2"/>
            </a:outerShdw>
            <a:reflection blurRad="6350" stA="52000" endA="300" endPos="35000" dir="5400000" sy="-100000" algn="bl" rotWithShape="0"/>
          </a:effectLst>
        </p:spPr>
        <p:txBody>
          <a:bodyPr wrap="none" anchor="ctr"/>
          <a:lstStyle/>
          <a:p>
            <a:pPr>
              <a:defRPr/>
            </a:pPr>
            <a:endParaRPr lang="ru-RU"/>
          </a:p>
        </p:txBody>
      </p:sp>
      <p:sp>
        <p:nvSpPr>
          <p:cNvPr id="13" name="Oval 15"/>
          <p:cNvSpPr>
            <a:spLocks noChangeArrowheads="1"/>
          </p:cNvSpPr>
          <p:nvPr/>
        </p:nvSpPr>
        <p:spPr bwMode="auto">
          <a:xfrm>
            <a:off x="1403350" y="1268413"/>
            <a:ext cx="647700" cy="649287"/>
          </a:xfrm>
          <a:prstGeom prst="ellipse">
            <a:avLst/>
          </a:prstGeom>
          <a:solidFill>
            <a:srgbClr val="2911DD"/>
          </a:solidFill>
          <a:ln w="9525">
            <a:solidFill>
              <a:schemeClr val="tx1"/>
            </a:solidFill>
            <a:round/>
            <a:headEnd/>
            <a:tailEnd/>
          </a:ln>
          <a:effectLst>
            <a:outerShdw dist="35921" dir="2700000" algn="ctr" rotWithShape="0">
              <a:schemeClr val="bg2"/>
            </a:outerShdw>
            <a:reflection blurRad="6350" stA="52000" endA="300" endPos="35000" dir="5400000" sy="-100000" algn="bl" rotWithShape="0"/>
          </a:effectLst>
        </p:spPr>
        <p:txBody>
          <a:bodyPr wrap="none" anchor="ctr"/>
          <a:lstStyle/>
          <a:p>
            <a:pPr>
              <a:defRPr/>
            </a:pPr>
            <a:endParaRPr lang="ru-RU"/>
          </a:p>
        </p:txBody>
      </p:sp>
      <p:sp>
        <p:nvSpPr>
          <p:cNvPr id="14" name="Oval 16"/>
          <p:cNvSpPr>
            <a:spLocks noChangeArrowheads="1"/>
          </p:cNvSpPr>
          <p:nvPr/>
        </p:nvSpPr>
        <p:spPr bwMode="auto">
          <a:xfrm>
            <a:off x="7092950" y="1268413"/>
            <a:ext cx="358775" cy="358775"/>
          </a:xfrm>
          <a:prstGeom prst="ellipse">
            <a:avLst/>
          </a:prstGeom>
          <a:solidFill>
            <a:srgbClr val="DBEF21"/>
          </a:solidFill>
          <a:ln w="9525">
            <a:solidFill>
              <a:schemeClr val="tx1"/>
            </a:solidFill>
            <a:round/>
            <a:headEnd/>
            <a:tailEnd/>
          </a:ln>
          <a:effectLst>
            <a:outerShdw dist="35921" dir="2700000" algn="ctr" rotWithShape="0">
              <a:schemeClr val="bg2"/>
            </a:outerShdw>
            <a:reflection blurRad="6350" stA="52000" endA="300" endPos="35000" dir="5400000" sy="-100000" algn="bl" rotWithShape="0"/>
          </a:effectLst>
        </p:spPr>
        <p:txBody>
          <a:bodyPr wrap="none" anchor="ctr"/>
          <a:lstStyle/>
          <a:p>
            <a:pPr>
              <a:defRPr/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733138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5"/>
          <p:cNvSpPr txBox="1">
            <a:spLocks/>
          </p:cNvSpPr>
          <p:nvPr/>
        </p:nvSpPr>
        <p:spPr>
          <a:xfrm>
            <a:off x="3810000" y="6172200"/>
            <a:ext cx="1828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algn="ctr" rtl="0" fontAlgn="base">
              <a:spcBef>
                <a:spcPct val="0"/>
              </a:spcBef>
              <a:spcAft>
                <a:spcPct val="0"/>
              </a:spcAft>
              <a:defRPr sz="1200" b="1" kern="1200">
                <a:solidFill>
                  <a:schemeClr val="tx1">
                    <a:lumMod val="50000"/>
                    <a:lumOff val="50000"/>
                  </a:schemeClr>
                </a:solidFill>
                <a:latin typeface="Arial" charset="0"/>
                <a:ea typeface="+mn-ea"/>
                <a:cs typeface="Arial" charset="0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D6E419DD-D4A5-47B9-90D0-076A546A8D50}" type="slidenum">
              <a:rPr kumimoji="0" lang="ru-RU" sz="1200" b="1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16</a:t>
            </a:fld>
            <a:endParaRPr kumimoji="0" lang="ru-RU" sz="1200" b="1" i="0" u="none" strike="noStrike" kern="1200" cap="none" spc="0" normalizeH="0" baseline="0" noProof="0">
              <a:ln>
                <a:noFill/>
              </a:ln>
              <a:solidFill>
                <a:prstClr val="black">
                  <a:lumMod val="50000"/>
                  <a:lumOff val="50000"/>
                </a:prstClr>
              </a:solidFill>
              <a:effectLst/>
              <a:uLnTx/>
              <a:uFillTx/>
              <a:latin typeface="Arial" charset="0"/>
              <a:ea typeface="+mn-ea"/>
              <a:cs typeface="Arial" charset="0"/>
            </a:endParaRPr>
          </a:p>
        </p:txBody>
      </p:sp>
      <p:sp>
        <p:nvSpPr>
          <p:cNvPr id="3" name="TextBox 2"/>
          <p:cNvSpPr txBox="1">
            <a:spLocks noChangeArrowheads="1"/>
          </p:cNvSpPr>
          <p:nvPr/>
        </p:nvSpPr>
        <p:spPr bwMode="auto">
          <a:xfrm>
            <a:off x="755650" y="4868863"/>
            <a:ext cx="8066088" cy="1508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2000" b="1" dirty="0">
                <a:solidFill>
                  <a:prstClr val="black"/>
                </a:solidFill>
                <a:latin typeface="Arial" charset="0"/>
                <a:cs typeface="Arial" charset="0"/>
              </a:rPr>
              <a:t>Для обозначения различных атомов используются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ru-RU" sz="2000" b="1" dirty="0">
              <a:solidFill>
                <a:prstClr val="black"/>
              </a:solidFill>
              <a:latin typeface="Arial" charset="0"/>
              <a:cs typeface="Arial" charset="0"/>
            </a:endParaRP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2000" b="1" dirty="0">
                <a:solidFill>
                  <a:prstClr val="black"/>
                </a:solidFill>
                <a:latin typeface="Arial" charset="0"/>
                <a:cs typeface="Arial" charset="0"/>
              </a:rPr>
              <a:t> </a:t>
            </a:r>
            <a:r>
              <a:rPr lang="ru-RU" sz="3200" b="1" dirty="0">
                <a:solidFill>
                  <a:srgbClr val="00B050"/>
                </a:solidFill>
                <a:latin typeface="Arial" charset="0"/>
                <a:cs typeface="Arial" charset="0"/>
              </a:rPr>
              <a:t>ХИМИЧЕСКИЕ ЗНАКИ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2000" b="1" dirty="0">
                <a:solidFill>
                  <a:prstClr val="black"/>
                </a:solidFill>
                <a:latin typeface="Arial" charset="0"/>
                <a:cs typeface="Arial" charset="0"/>
              </a:rPr>
              <a:t> (латинские буквы)</a:t>
            </a:r>
          </a:p>
        </p:txBody>
      </p:sp>
      <p:sp>
        <p:nvSpPr>
          <p:cNvPr id="4" name="TextBox 3"/>
          <p:cNvSpPr txBox="1">
            <a:spLocks noChangeArrowheads="1"/>
          </p:cNvSpPr>
          <p:nvPr/>
        </p:nvSpPr>
        <p:spPr bwMode="auto">
          <a:xfrm>
            <a:off x="496888" y="549275"/>
            <a:ext cx="7632700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2000" b="1" dirty="0">
                <a:solidFill>
                  <a:prstClr val="black"/>
                </a:solidFill>
                <a:latin typeface="Arial" charset="0"/>
                <a:cs typeface="Arial" charset="0"/>
              </a:rPr>
              <a:t>Всего существует  </a:t>
            </a:r>
            <a:r>
              <a:rPr lang="ru-RU" sz="3200" b="1" dirty="0" smtClean="0">
                <a:solidFill>
                  <a:prstClr val="black"/>
                </a:solidFill>
                <a:latin typeface="Arial" charset="0"/>
                <a:cs typeface="Arial" charset="0"/>
              </a:rPr>
              <a:t>118 </a:t>
            </a:r>
            <a:r>
              <a:rPr lang="ru-RU" sz="2000" b="1" dirty="0" smtClean="0">
                <a:solidFill>
                  <a:prstClr val="black"/>
                </a:solidFill>
                <a:latin typeface="Arial" charset="0"/>
                <a:cs typeface="Arial" charset="0"/>
              </a:rPr>
              <a:t> </a:t>
            </a:r>
            <a:r>
              <a:rPr lang="ru-RU" sz="2000" b="1" dirty="0">
                <a:solidFill>
                  <a:prstClr val="black"/>
                </a:solidFill>
                <a:latin typeface="Arial" charset="0"/>
                <a:cs typeface="Arial" charset="0"/>
              </a:rPr>
              <a:t>видов </a:t>
            </a:r>
            <a:r>
              <a:rPr lang="ru-RU" sz="2000" b="1" dirty="0" smtClean="0">
                <a:solidFill>
                  <a:prstClr val="black"/>
                </a:solidFill>
                <a:latin typeface="Arial" charset="0"/>
                <a:cs typeface="Arial" charset="0"/>
              </a:rPr>
              <a:t>атомов (89 в природе)</a:t>
            </a:r>
            <a:endParaRPr lang="ru-RU" sz="2000" b="1" dirty="0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501650" y="1341438"/>
            <a:ext cx="7980363" cy="3167062"/>
          </a:xfrm>
          <a:prstGeom prst="rect">
            <a:avLst/>
          </a:prstGeom>
          <a:solidFill>
            <a:srgbClr val="5ECCF3">
              <a:lumMod val="40000"/>
              <a:lumOff val="60000"/>
            </a:srgbClr>
          </a:solidFill>
          <a:ln w="44450" cap="flat" cmpd="sng" algn="ctr">
            <a:solidFill>
              <a:srgbClr val="5ECCF3">
                <a:lumMod val="50000"/>
                <a:alpha val="80000"/>
              </a:srgbClr>
            </a:solidFill>
            <a:prstDash val="solid"/>
          </a:ln>
          <a:effectLst/>
          <a:scene3d>
            <a:camera prst="orthographicFront"/>
            <a:lightRig rig="threePt" dir="t"/>
          </a:scene3d>
          <a:sp3d>
            <a:bevelT prst="angle"/>
          </a:sp3d>
        </p:spPr>
        <p:txBody>
          <a:bodyPr anchor="ctr"/>
          <a:lstStyle/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rebuchet MS"/>
              <a:ea typeface="+mn-ea"/>
              <a:cs typeface="+mn-cs"/>
            </a:endParaRPr>
          </a:p>
        </p:txBody>
      </p:sp>
      <p:sp>
        <p:nvSpPr>
          <p:cNvPr id="6" name="TextBox 5"/>
          <p:cNvSpPr txBox="1">
            <a:spLocks noChangeArrowheads="1"/>
          </p:cNvSpPr>
          <p:nvPr/>
        </p:nvSpPr>
        <p:spPr bwMode="auto">
          <a:xfrm>
            <a:off x="1036638" y="2611438"/>
            <a:ext cx="6480175" cy="1754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5400" b="1">
                <a:solidFill>
                  <a:srgbClr val="000000"/>
                </a:solidFill>
                <a:latin typeface="Arial" charset="0"/>
                <a:cs typeface="Arial" charset="0"/>
              </a:rPr>
              <a:t>ХИМИЧЕСКИМ</a:t>
            </a:r>
            <a:r>
              <a:rPr lang="ru-RU" sz="4000" b="1">
                <a:solidFill>
                  <a:srgbClr val="000000"/>
                </a:solidFill>
                <a:latin typeface="Arial" charset="0"/>
                <a:cs typeface="Arial" charset="0"/>
              </a:rPr>
              <a:t> </a:t>
            </a:r>
            <a:r>
              <a:rPr lang="ru-RU" sz="5400" b="1">
                <a:solidFill>
                  <a:srgbClr val="000000"/>
                </a:solidFill>
                <a:latin typeface="Arial" charset="0"/>
                <a:cs typeface="Arial" charset="0"/>
              </a:rPr>
              <a:t>ЭЛЕМЕНТОМ</a:t>
            </a:r>
            <a:endParaRPr lang="ru-RU" sz="5400" b="1" i="1">
              <a:solidFill>
                <a:srgbClr val="000000"/>
              </a:solidFill>
              <a:latin typeface="Arial" charset="0"/>
              <a:cs typeface="Arial" charset="0"/>
            </a:endParaRPr>
          </a:p>
        </p:txBody>
      </p:sp>
      <p:sp>
        <p:nvSpPr>
          <p:cNvPr id="7" name="TextBox 6"/>
          <p:cNvSpPr txBox="1">
            <a:spLocks noChangeArrowheads="1"/>
          </p:cNvSpPr>
          <p:nvPr/>
        </p:nvSpPr>
        <p:spPr bwMode="auto">
          <a:xfrm>
            <a:off x="1108075" y="1700213"/>
            <a:ext cx="6408738" cy="1015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2000" b="1" dirty="0" smtClean="0">
                <a:solidFill>
                  <a:srgbClr val="000000"/>
                </a:solidFill>
                <a:latin typeface="Arial" charset="0"/>
                <a:cs typeface="Arial" charset="0"/>
              </a:rPr>
              <a:t>Совокупность атомов </a:t>
            </a:r>
            <a:r>
              <a:rPr lang="ru-RU" sz="4000" b="1" dirty="0">
                <a:solidFill>
                  <a:srgbClr val="000000"/>
                </a:solidFill>
                <a:latin typeface="Arial" charset="0"/>
                <a:cs typeface="Arial" charset="0"/>
              </a:rPr>
              <a:t>одного вида </a:t>
            </a:r>
            <a:r>
              <a:rPr lang="ru-RU" sz="2000" b="1" dirty="0">
                <a:solidFill>
                  <a:srgbClr val="000000"/>
                </a:solidFill>
                <a:latin typeface="Arial" charset="0"/>
                <a:cs typeface="Arial" charset="0"/>
              </a:rPr>
              <a:t>называются</a:t>
            </a:r>
          </a:p>
        </p:txBody>
      </p:sp>
    </p:spTree>
    <p:extLst>
      <p:ext uri="{BB962C8B-B14F-4D97-AF65-F5344CB8AC3E}">
        <p14:creationId xmlns:p14="http://schemas.microsoft.com/office/powerpoint/2010/main" val="25328238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/>
      <p:bldP spid="5" grpId="0" animBg="1"/>
      <p:bldP spid="6" grpId="0"/>
      <p:bldP spid="7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299147" cy="6858000"/>
          </a:xfrm>
          <a:prstGeom prst="rect">
            <a:avLst/>
          </a:prstGeom>
        </p:spPr>
      </p:pic>
      <p:sp>
        <p:nvSpPr>
          <p:cNvPr id="2" name="Slide Number Placeholder 5"/>
          <p:cNvSpPr txBox="1">
            <a:spLocks/>
          </p:cNvSpPr>
          <p:nvPr/>
        </p:nvSpPr>
        <p:spPr>
          <a:xfrm>
            <a:off x="7670800" y="5808663"/>
            <a:ext cx="55403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algn="r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2"/>
                </a:solidFill>
                <a:latin typeface="Rage Italic" pitchFamily="66" charset="0"/>
                <a:ea typeface="+mn-ea"/>
                <a:cs typeface="Arial" charset="0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E7A91944-76ED-4B10-9E26-690B0DB669CA}" type="slidenum">
              <a:rPr kumimoji="0" lang="ru-RU" sz="1400" b="0" i="0" u="none" strike="noStrike" kern="1200" cap="none" spc="0" normalizeH="0" baseline="0" noProof="0" smtClean="0">
                <a:ln>
                  <a:noFill/>
                </a:ln>
                <a:solidFill>
                  <a:srgbClr val="465E9C"/>
                </a:solidFill>
                <a:effectLst/>
                <a:uLnTx/>
                <a:uFillTx/>
                <a:ea typeface="+mn-ea"/>
                <a:cs typeface="Arial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17</a:t>
            </a:fld>
            <a:endParaRPr kumimoji="0" lang="ru-RU" sz="1400" b="0" i="0" u="none" strike="noStrike" kern="1200" cap="none" spc="0" normalizeH="0" baseline="0" noProof="0">
              <a:ln>
                <a:noFill/>
              </a:ln>
              <a:solidFill>
                <a:srgbClr val="465E9C"/>
              </a:solidFill>
              <a:effectLst/>
              <a:uLnTx/>
              <a:uFillTx/>
              <a:ea typeface="+mn-ea"/>
              <a:cs typeface="Arial" charset="0"/>
            </a:endParaRPr>
          </a:p>
        </p:txBody>
      </p:sp>
      <p:sp>
        <p:nvSpPr>
          <p:cNvPr id="3" name="TextBox 2"/>
          <p:cNvSpPr txBox="1">
            <a:spLocks noChangeArrowheads="1"/>
          </p:cNvSpPr>
          <p:nvPr/>
        </p:nvSpPr>
        <p:spPr bwMode="auto">
          <a:xfrm rot="21073443">
            <a:off x="1106744" y="916895"/>
            <a:ext cx="4857029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7200" b="1" dirty="0">
                <a:solidFill>
                  <a:prstClr val="black"/>
                </a:solidFill>
                <a:latin typeface="Arial" charset="0"/>
                <a:cs typeface="Arial" charset="0"/>
              </a:rPr>
              <a:t>Знаки</a:t>
            </a:r>
          </a:p>
        </p:txBody>
      </p:sp>
      <p:sp>
        <p:nvSpPr>
          <p:cNvPr id="4" name="TextBox 3"/>
          <p:cNvSpPr txBox="1">
            <a:spLocks noChangeArrowheads="1"/>
          </p:cNvSpPr>
          <p:nvPr/>
        </p:nvSpPr>
        <p:spPr bwMode="auto">
          <a:xfrm rot="20779953">
            <a:off x="1608493" y="2331818"/>
            <a:ext cx="5616575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7200" b="1" dirty="0">
                <a:solidFill>
                  <a:prstClr val="black"/>
                </a:solidFill>
                <a:latin typeface="Arial" charset="0"/>
                <a:cs typeface="Arial" charset="0"/>
              </a:rPr>
              <a:t>химических </a:t>
            </a:r>
          </a:p>
        </p:txBody>
      </p:sp>
      <p:sp>
        <p:nvSpPr>
          <p:cNvPr id="5" name="TextBox 4"/>
          <p:cNvSpPr txBox="1">
            <a:spLocks noChangeArrowheads="1"/>
          </p:cNvSpPr>
          <p:nvPr/>
        </p:nvSpPr>
        <p:spPr bwMode="auto">
          <a:xfrm rot="20995815">
            <a:off x="2138157" y="4189383"/>
            <a:ext cx="5400675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7200" b="1" dirty="0">
                <a:solidFill>
                  <a:prstClr val="black"/>
                </a:solidFill>
                <a:latin typeface="Arial" charset="0"/>
                <a:cs typeface="Arial" charset="0"/>
              </a:rPr>
              <a:t>элементов</a:t>
            </a:r>
          </a:p>
        </p:txBody>
      </p:sp>
    </p:spTree>
    <p:extLst>
      <p:ext uri="{BB962C8B-B14F-4D97-AF65-F5344CB8AC3E}">
        <p14:creationId xmlns:p14="http://schemas.microsoft.com/office/powerpoint/2010/main" val="32125098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 txBox="1">
            <a:spLocks noChangeArrowheads="1"/>
          </p:cNvSpPr>
          <p:nvPr/>
        </p:nvSpPr>
        <p:spPr>
          <a:xfrm>
            <a:off x="762000" y="762000"/>
            <a:ext cx="7924800" cy="1143000"/>
          </a:xfrm>
          <a:prstGeom prst="roundRect">
            <a:avLst>
              <a:gd name="adj" fmla="val 21667"/>
            </a:avLst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altLang="ru-RU" b="1" dirty="0" smtClean="0"/>
              <a:t>Знаки химических элементов</a:t>
            </a:r>
          </a:p>
        </p:txBody>
      </p:sp>
      <p:graphicFrame>
        <p:nvGraphicFramePr>
          <p:cNvPr id="3" name="Group 42"/>
          <p:cNvGraphicFramePr>
            <a:graphicFrameLocks/>
          </p:cNvGraphicFramePr>
          <p:nvPr/>
        </p:nvGraphicFramePr>
        <p:xfrm>
          <a:off x="838200" y="2362200"/>
          <a:ext cx="7745413" cy="3724276"/>
        </p:xfrm>
        <a:graphic>
          <a:graphicData uri="http://schemas.openxmlformats.org/drawingml/2006/table">
            <a:tbl>
              <a:tblPr/>
              <a:tblGrid>
                <a:gridCol w="9906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5146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18598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05422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93186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Хим.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знак 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Русское название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Произноше-ние знака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Латинское название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9302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N</a:t>
                      </a:r>
                      <a:endParaRPr kumimoji="0" lang="ru-RU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азот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эн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Nitrogenium</a:t>
                      </a:r>
                      <a:endParaRPr kumimoji="0" lang="ru-RU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93186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Al</a:t>
                      </a:r>
                      <a:endParaRPr kumimoji="0" lang="ru-RU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алюминий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алюминий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Aluminium</a:t>
                      </a:r>
                      <a:endParaRPr kumimoji="0" lang="ru-RU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9302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Ag</a:t>
                      </a:r>
                      <a:endParaRPr kumimoji="0" lang="ru-RU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серебро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аргентум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Argentum</a:t>
                      </a:r>
                      <a:endParaRPr kumimoji="0" lang="ru-RU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614200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37"/>
          <p:cNvSpPr txBox="1">
            <a:spLocks noChangeArrowheads="1"/>
          </p:cNvSpPr>
          <p:nvPr/>
        </p:nvSpPr>
        <p:spPr>
          <a:xfrm>
            <a:off x="762000" y="762000"/>
            <a:ext cx="7924800" cy="1143000"/>
          </a:xfrm>
          <a:prstGeom prst="roundRect">
            <a:avLst>
              <a:gd name="adj" fmla="val 21667"/>
            </a:avLst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altLang="ru-RU" b="1" dirty="0" smtClean="0"/>
              <a:t>Знаки химических элементов</a:t>
            </a:r>
          </a:p>
        </p:txBody>
      </p:sp>
      <p:graphicFrame>
        <p:nvGraphicFramePr>
          <p:cNvPr id="3" name="Group 42"/>
          <p:cNvGraphicFramePr>
            <a:graphicFrameLocks/>
          </p:cNvGraphicFramePr>
          <p:nvPr/>
        </p:nvGraphicFramePr>
        <p:xfrm>
          <a:off x="838200" y="2362200"/>
          <a:ext cx="8077200" cy="3724277"/>
        </p:xfrm>
        <a:graphic>
          <a:graphicData uri="http://schemas.openxmlformats.org/drawingml/2006/table">
            <a:tbl>
              <a:tblPr/>
              <a:tblGrid>
                <a:gridCol w="1143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70351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71608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5146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74453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А</a:t>
                      </a: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u</a:t>
                      </a:r>
                      <a:endParaRPr kumimoji="0" lang="ru-RU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золото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аурум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Aurum</a:t>
                      </a:r>
                      <a:endParaRPr kumimoji="0" lang="ru-RU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4453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H</a:t>
                      </a:r>
                      <a:endParaRPr kumimoji="0" lang="ru-RU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водород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аш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Hydrogenium</a:t>
                      </a:r>
                      <a:endParaRPr kumimoji="0" lang="ru-RU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4612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C</a:t>
                      </a:r>
                      <a:endParaRPr kumimoji="0" lang="ru-RU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углерод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цэ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Carbonium</a:t>
                      </a:r>
                      <a:endParaRPr kumimoji="0" lang="ru-RU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4453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S</a:t>
                      </a:r>
                      <a:endParaRPr kumimoji="0" lang="ru-RU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сера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эс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Sulfur</a:t>
                      </a:r>
                      <a:endParaRPr kumimoji="0" lang="ru-RU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74453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O</a:t>
                      </a:r>
                      <a:endParaRPr kumimoji="0" lang="ru-RU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кислород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о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Oxigenium</a:t>
                      </a:r>
                      <a:endParaRPr kumimoji="0" lang="ru-RU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7879252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 txBox="1">
            <a:spLocks noChangeArrowheads="1"/>
          </p:cNvSpPr>
          <p:nvPr/>
        </p:nvSpPr>
        <p:spPr>
          <a:xfrm>
            <a:off x="762000" y="762000"/>
            <a:ext cx="7924800" cy="1143000"/>
          </a:xfrm>
          <a:prstGeom prst="roundRect">
            <a:avLst>
              <a:gd name="adj" fmla="val 21667"/>
            </a:avLst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altLang="ru-RU" smtClean="0"/>
              <a:t>Знаки химических элементов</a:t>
            </a:r>
          </a:p>
        </p:txBody>
      </p:sp>
      <p:graphicFrame>
        <p:nvGraphicFramePr>
          <p:cNvPr id="3" name="Group 48"/>
          <p:cNvGraphicFramePr>
            <a:graphicFrameLocks/>
          </p:cNvGraphicFramePr>
          <p:nvPr/>
        </p:nvGraphicFramePr>
        <p:xfrm>
          <a:off x="838200" y="2362200"/>
          <a:ext cx="7543800" cy="3724277"/>
        </p:xfrm>
        <a:graphic>
          <a:graphicData uri="http://schemas.openxmlformats.org/drawingml/2006/table">
            <a:tbl>
              <a:tblPr/>
              <a:tblGrid>
                <a:gridCol w="10668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2098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0574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2098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74453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B</a:t>
                      </a:r>
                      <a:endParaRPr kumimoji="0" lang="ru-RU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бор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бор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Borum</a:t>
                      </a:r>
                      <a:endParaRPr kumimoji="0" lang="ru-RU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4453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Ba</a:t>
                      </a:r>
                      <a:endParaRPr kumimoji="0" lang="ru-RU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барий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барий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Barium</a:t>
                      </a:r>
                      <a:endParaRPr kumimoji="0" lang="ru-RU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4612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Be</a:t>
                      </a:r>
                      <a:endParaRPr kumimoji="0" lang="ru-RU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бериллий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бериллий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Berillium</a:t>
                      </a:r>
                      <a:endParaRPr kumimoji="0" lang="ru-RU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4453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Br</a:t>
                      </a:r>
                      <a:endParaRPr kumimoji="0" lang="ru-RU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бром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бром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Bromum </a:t>
                      </a:r>
                      <a:endParaRPr kumimoji="0" lang="ru-RU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74453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Cl</a:t>
                      </a:r>
                      <a:endParaRPr kumimoji="0" lang="ru-RU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хлор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хлор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Chlorum </a:t>
                      </a:r>
                      <a:endParaRPr kumimoji="0" lang="ru-RU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1141220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 txBox="1">
            <a:spLocks noChangeArrowheads="1"/>
          </p:cNvSpPr>
          <p:nvPr/>
        </p:nvSpPr>
        <p:spPr>
          <a:xfrm>
            <a:off x="762000" y="762000"/>
            <a:ext cx="7924800" cy="1143000"/>
          </a:xfrm>
          <a:prstGeom prst="roundRect">
            <a:avLst>
              <a:gd name="adj" fmla="val 21667"/>
            </a:avLst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altLang="ru-RU" smtClean="0"/>
              <a:t>Знаки химических элементов</a:t>
            </a:r>
          </a:p>
        </p:txBody>
      </p:sp>
      <p:graphicFrame>
        <p:nvGraphicFramePr>
          <p:cNvPr id="3" name="Group 40"/>
          <p:cNvGraphicFramePr>
            <a:graphicFrameLocks/>
          </p:cNvGraphicFramePr>
          <p:nvPr/>
        </p:nvGraphicFramePr>
        <p:xfrm>
          <a:off x="838200" y="2362200"/>
          <a:ext cx="7693025" cy="3724277"/>
        </p:xfrm>
        <a:graphic>
          <a:graphicData uri="http://schemas.openxmlformats.org/drawingml/2006/table">
            <a:tbl>
              <a:tblPr/>
              <a:tblGrid>
                <a:gridCol w="1143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2098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9812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35902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74453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K</a:t>
                      </a:r>
                      <a:endParaRPr kumimoji="0" lang="ru-RU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калий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калий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Kalium</a:t>
                      </a:r>
                      <a:endParaRPr kumimoji="0" lang="ru-RU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4453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Ca</a:t>
                      </a:r>
                      <a:endParaRPr kumimoji="0" lang="ru-RU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кальций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кальций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Calcium</a:t>
                      </a:r>
                      <a:endParaRPr kumimoji="0" lang="ru-RU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4612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Mg </a:t>
                      </a:r>
                      <a:endParaRPr kumimoji="0" lang="ru-RU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магний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магний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Magnium</a:t>
                      </a:r>
                      <a:endParaRPr kumimoji="0" lang="ru-RU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4453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Mn</a:t>
                      </a:r>
                      <a:endParaRPr kumimoji="0" lang="ru-RU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марганец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марганец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Manganium</a:t>
                      </a:r>
                      <a:endParaRPr kumimoji="0" lang="ru-RU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74453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Cr </a:t>
                      </a:r>
                      <a:endParaRPr kumimoji="0" lang="ru-RU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хром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хром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Chromum</a:t>
                      </a:r>
                      <a:endParaRPr kumimoji="0" lang="ru-RU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3455063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 txBox="1">
            <a:spLocks noChangeArrowheads="1"/>
          </p:cNvSpPr>
          <p:nvPr/>
        </p:nvSpPr>
        <p:spPr>
          <a:xfrm>
            <a:off x="762000" y="762000"/>
            <a:ext cx="7924800" cy="1143000"/>
          </a:xfrm>
          <a:prstGeom prst="roundRect">
            <a:avLst>
              <a:gd name="adj" fmla="val 21667"/>
            </a:avLst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altLang="ru-RU" smtClean="0"/>
              <a:t>Знаки химических элементов</a:t>
            </a:r>
          </a:p>
        </p:txBody>
      </p:sp>
      <p:graphicFrame>
        <p:nvGraphicFramePr>
          <p:cNvPr id="3" name="Group 40"/>
          <p:cNvGraphicFramePr>
            <a:graphicFrameLocks/>
          </p:cNvGraphicFramePr>
          <p:nvPr/>
        </p:nvGraphicFramePr>
        <p:xfrm>
          <a:off x="838200" y="2362200"/>
          <a:ext cx="7693025" cy="3724277"/>
        </p:xfrm>
        <a:graphic>
          <a:graphicData uri="http://schemas.openxmlformats.org/drawingml/2006/table">
            <a:tbl>
              <a:tblPr/>
              <a:tblGrid>
                <a:gridCol w="9906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905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0574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74002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74453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Na</a:t>
                      </a:r>
                      <a:endParaRPr kumimoji="0" lang="ru-RU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натрий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натрий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Natrium</a:t>
                      </a:r>
                      <a:endParaRPr kumimoji="0" lang="ru-RU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4453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Li</a:t>
                      </a:r>
                      <a:endParaRPr kumimoji="0" lang="ru-RU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литий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литий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Litium</a:t>
                      </a:r>
                      <a:endParaRPr kumimoji="0" lang="ru-RU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4612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Cu</a:t>
                      </a:r>
                      <a:endParaRPr kumimoji="0" lang="ru-RU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медь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купрум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Cuprum</a:t>
                      </a:r>
                      <a:endParaRPr kumimoji="0" lang="ru-RU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4453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Zn</a:t>
                      </a:r>
                      <a:endParaRPr kumimoji="0" lang="ru-RU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цинк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цинк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Zincum</a:t>
                      </a:r>
                      <a:endParaRPr kumimoji="0" lang="ru-RU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74453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Hg</a:t>
                      </a:r>
                      <a:endParaRPr kumimoji="0" lang="ru-RU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ртуть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гидраргирум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Hydrargirum</a:t>
                      </a:r>
                      <a:endParaRPr kumimoji="0" lang="ru-RU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8238749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 txBox="1">
            <a:spLocks noChangeArrowheads="1"/>
          </p:cNvSpPr>
          <p:nvPr/>
        </p:nvSpPr>
        <p:spPr>
          <a:xfrm>
            <a:off x="762000" y="762000"/>
            <a:ext cx="7924800" cy="1143000"/>
          </a:xfrm>
          <a:prstGeom prst="roundRect">
            <a:avLst>
              <a:gd name="adj" fmla="val 21667"/>
            </a:avLst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altLang="ru-RU" smtClean="0"/>
              <a:t>Знаки химических элементов</a:t>
            </a:r>
          </a:p>
        </p:txBody>
      </p:sp>
      <p:graphicFrame>
        <p:nvGraphicFramePr>
          <p:cNvPr id="3" name="Group 40"/>
          <p:cNvGraphicFramePr>
            <a:graphicFrameLocks/>
          </p:cNvGraphicFramePr>
          <p:nvPr/>
        </p:nvGraphicFramePr>
        <p:xfrm>
          <a:off x="838200" y="2362200"/>
          <a:ext cx="7693025" cy="3724277"/>
        </p:xfrm>
        <a:graphic>
          <a:graphicData uri="http://schemas.openxmlformats.org/drawingml/2006/table">
            <a:tbl>
              <a:tblPr/>
              <a:tblGrid>
                <a:gridCol w="1143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0574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35902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74453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F</a:t>
                      </a:r>
                      <a:endParaRPr kumimoji="0" lang="ru-RU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фтор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фтор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Fluor</a:t>
                      </a:r>
                      <a:endParaRPr kumimoji="0" lang="ru-RU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4453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I</a:t>
                      </a:r>
                      <a:endParaRPr kumimoji="0" lang="ru-RU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йод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йод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Iodum</a:t>
                      </a:r>
                      <a:endParaRPr kumimoji="0" lang="ru-RU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4612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P</a:t>
                      </a:r>
                      <a:endParaRPr kumimoji="0" lang="ru-RU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фосфор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4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пэ</a:t>
                      </a:r>
                      <a:endParaRPr kumimoji="0" lang="ru-RU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Phosphorus</a:t>
                      </a:r>
                      <a:endParaRPr kumimoji="0" lang="ru-RU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4453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Si</a:t>
                      </a:r>
                      <a:endParaRPr kumimoji="0" lang="ru-RU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кремний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силициум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Silicium</a:t>
                      </a:r>
                      <a:endParaRPr kumimoji="0" lang="ru-RU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74453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Fe</a:t>
                      </a:r>
                      <a:endParaRPr kumimoji="0" lang="ru-RU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железо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феррум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Ferrum</a:t>
                      </a:r>
                      <a:endParaRPr kumimoji="0" lang="ru-RU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0888775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 txBox="1">
            <a:spLocks noChangeArrowheads="1"/>
          </p:cNvSpPr>
          <p:nvPr/>
        </p:nvSpPr>
        <p:spPr>
          <a:xfrm>
            <a:off x="762000" y="762000"/>
            <a:ext cx="7924800" cy="1143000"/>
          </a:xfrm>
          <a:prstGeom prst="roundRect">
            <a:avLst>
              <a:gd name="adj" fmla="val 21667"/>
            </a:avLst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altLang="ru-RU" smtClean="0"/>
              <a:t>Знаки химических элементов</a:t>
            </a:r>
          </a:p>
        </p:txBody>
      </p:sp>
      <p:graphicFrame>
        <p:nvGraphicFramePr>
          <p:cNvPr id="3" name="Group 40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269300289"/>
              </p:ext>
            </p:extLst>
          </p:nvPr>
        </p:nvGraphicFramePr>
        <p:xfrm>
          <a:off x="838200" y="2362200"/>
          <a:ext cx="7693025" cy="2233614"/>
        </p:xfrm>
        <a:graphic>
          <a:graphicData uri="http://schemas.openxmlformats.org/drawingml/2006/table">
            <a:tbl>
              <a:tblPr/>
              <a:tblGrid>
                <a:gridCol w="1143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0574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0574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43522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74453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Sn</a:t>
                      </a:r>
                      <a:endParaRPr kumimoji="0" lang="ru-RU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олово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станнум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Stannum</a:t>
                      </a:r>
                      <a:endParaRPr kumimoji="0" lang="ru-RU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4453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Pb</a:t>
                      </a:r>
                      <a:endParaRPr kumimoji="0" lang="ru-RU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свинец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плюмбум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Plumbum</a:t>
                      </a:r>
                      <a:endParaRPr kumimoji="0" lang="ru-RU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4453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He</a:t>
                      </a:r>
                      <a:endParaRPr kumimoji="0" lang="ru-RU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гелий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гелий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Helium</a:t>
                      </a:r>
                      <a:endParaRPr kumimoji="0" lang="ru-RU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1003978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>
            <a:spLocks noChangeArrowheads="1"/>
          </p:cNvSpPr>
          <p:nvPr/>
        </p:nvSpPr>
        <p:spPr bwMode="auto">
          <a:xfrm>
            <a:off x="755650" y="404813"/>
            <a:ext cx="7848600" cy="101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b="1">
                <a:solidFill>
                  <a:prstClr val="black"/>
                </a:solidFill>
                <a:latin typeface="Arial" charset="0"/>
                <a:cs typeface="Arial" charset="0"/>
              </a:rPr>
              <a:t>Все известные элементы размещены в таблице, которую создал великий русский ученый 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2400" b="1">
                <a:solidFill>
                  <a:prstClr val="black"/>
                </a:solidFill>
                <a:latin typeface="Arial" charset="0"/>
                <a:cs typeface="Arial" charset="0"/>
              </a:rPr>
              <a:t>Дмитрий Иванович Менделеев</a:t>
            </a:r>
            <a:r>
              <a:rPr lang="ru-RU" b="1">
                <a:solidFill>
                  <a:prstClr val="black"/>
                </a:solidFill>
                <a:latin typeface="Arial" charset="0"/>
                <a:cs typeface="Arial" charset="0"/>
              </a:rPr>
              <a:t>: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5113" y="2205038"/>
            <a:ext cx="1912937" cy="3084512"/>
          </a:xfrm>
          <a:prstGeom prst="rect">
            <a:avLst/>
          </a:prstGeom>
          <a:solidFill>
            <a:srgbClr val="5ECCF3"/>
          </a:solidFill>
          <a:ln w="44450" cap="flat" cmpd="sng" algn="ctr">
            <a:solidFill>
              <a:srgbClr val="5ECCF3">
                <a:shade val="50000"/>
                <a:alpha val="80000"/>
                <a:satMod val="110000"/>
              </a:srgbClr>
            </a:solidFill>
            <a:prstDash val="solid"/>
          </a:ln>
          <a:effectLst/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82875" y="1974850"/>
            <a:ext cx="5795963" cy="3979863"/>
          </a:xfrm>
          <a:prstGeom prst="rect">
            <a:avLst/>
          </a:prstGeom>
          <a:solidFill>
            <a:sysClr val="windowText" lastClr="000000"/>
          </a:solidFill>
          <a:ln w="44450" cap="flat" cmpd="sng" algn="ctr">
            <a:solidFill>
              <a:sysClr val="windowText" lastClr="000000">
                <a:shade val="50000"/>
                <a:alpha val="80000"/>
                <a:satMod val="110000"/>
              </a:sysClr>
            </a:solidFill>
            <a:prstDash val="solid"/>
          </a:ln>
          <a:effectLst/>
        </p:spPr>
      </p:pic>
    </p:spTree>
    <p:extLst>
      <p:ext uri="{BB962C8B-B14F-4D97-AF65-F5344CB8AC3E}">
        <p14:creationId xmlns:p14="http://schemas.microsoft.com/office/powerpoint/2010/main" val="28373626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536" y="188640"/>
            <a:ext cx="8425379" cy="61206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38421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10906"/>
            <a:ext cx="9129459" cy="68470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517713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963976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/>
          </p:cNvSpPr>
          <p:nvPr/>
        </p:nvSpPr>
        <p:spPr bwMode="auto">
          <a:xfrm>
            <a:off x="990600" y="457200"/>
            <a:ext cx="77724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Times New Roman" pitchFamily="18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Times New Roman" pitchFamily="18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Times New Roman" pitchFamily="18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Times New Roman" pitchFamily="18" charset="0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Times New Roman" pitchFamily="18" charset="0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Times New Roman" pitchFamily="18" charset="0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Times New Roman" pitchFamily="18" charset="0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Times New Roman" pitchFamily="18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ru-RU" altLang="ru-RU" sz="3600" b="1" i="0" u="none" strike="noStrike" kern="0" cap="none" spc="0" normalizeH="0" baseline="0" noProof="0" smtClean="0">
                <a:ln>
                  <a:noFill/>
                </a:ln>
                <a:solidFill>
                  <a:srgbClr val="996633"/>
                </a:solidFill>
                <a:effectLst/>
                <a:uLnTx/>
                <a:uFillTx/>
                <a:latin typeface="Times New Roman"/>
                <a:ea typeface="+mj-ea"/>
                <a:cs typeface="+mj-cs"/>
              </a:rPr>
              <a:t>Мифы древних греков</a:t>
            </a:r>
          </a:p>
        </p:txBody>
      </p:sp>
      <p:sp>
        <p:nvSpPr>
          <p:cNvPr id="3" name="Объект 2"/>
          <p:cNvSpPr txBox="1">
            <a:spLocks/>
          </p:cNvSpPr>
          <p:nvPr/>
        </p:nvSpPr>
        <p:spPr bwMode="auto">
          <a:xfrm>
            <a:off x="1089025" y="1916113"/>
            <a:ext cx="4059238" cy="284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 fontScale="92500" lnSpcReduction="10000"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90000"/>
              <a:buFont typeface="Monotype Sorts"/>
              <a:buChar char="4"/>
              <a:defRPr kumimoji="1"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–"/>
              <a:defRPr kumimoji="1"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•"/>
              <a:defRPr kumimoji="1"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–"/>
              <a:defRPr kumimoji="1"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»"/>
              <a:defRPr kumimoji="1"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»"/>
              <a:defRPr kumimoji="1"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»"/>
              <a:defRPr kumimoji="1"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»"/>
              <a:defRPr kumimoji="1"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Char char="»"/>
              <a:defRPr kumimoji="1"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CE9964"/>
              </a:buClr>
              <a:buSzPct val="90000"/>
              <a:buFont typeface="Monotype Sorts" pitchFamily="2" charset="2"/>
              <a:buNone/>
              <a:tabLst/>
              <a:defRPr/>
            </a:pPr>
            <a:r>
              <a:rPr kumimoji="1" lang="ru-RU" sz="4800" b="0" i="0" u="none" strike="noStrike" kern="0" cap="none" spc="0" normalizeH="0" baseline="0" noProof="0" dirty="0" smtClean="0">
                <a:ln>
                  <a:noFill/>
                </a:ln>
                <a:solidFill>
                  <a:srgbClr val="996633"/>
                </a:solidFill>
                <a:effectLst/>
                <a:uLnTx/>
                <a:uFillTx/>
                <a:latin typeface="Times New Roman"/>
                <a:ea typeface="+mn-ea"/>
                <a:cs typeface="+mn-cs"/>
              </a:rPr>
              <a:t>Титан – Т</a:t>
            </a:r>
            <a:r>
              <a:rPr kumimoji="1" lang="en-US" sz="4800" b="0" i="0" u="none" strike="noStrike" kern="0" cap="none" spc="0" normalizeH="0" baseline="0" noProof="0" dirty="0" err="1" smtClean="0">
                <a:ln>
                  <a:noFill/>
                </a:ln>
                <a:solidFill>
                  <a:srgbClr val="996633"/>
                </a:solidFill>
                <a:effectLst/>
                <a:uLnTx/>
                <a:uFillTx/>
                <a:latin typeface="Times New Roman"/>
                <a:ea typeface="+mn-ea"/>
                <a:cs typeface="+mn-cs"/>
              </a:rPr>
              <a:t>i</a:t>
            </a:r>
            <a:endParaRPr kumimoji="1" lang="ru-RU" sz="4800" b="0" i="0" u="none" strike="noStrike" kern="0" cap="none" spc="0" normalizeH="0" baseline="0" noProof="0" dirty="0" smtClean="0">
              <a:ln>
                <a:noFill/>
              </a:ln>
              <a:solidFill>
                <a:srgbClr val="996633"/>
              </a:solidFill>
              <a:effectLst/>
              <a:uLnTx/>
              <a:uFillTx/>
              <a:latin typeface="Times New Roman"/>
              <a:ea typeface="+mn-ea"/>
              <a:cs typeface="+mn-cs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CE9964"/>
              </a:buClr>
              <a:buSzPct val="90000"/>
              <a:buFont typeface="Monotype Sorts" pitchFamily="2" charset="2"/>
              <a:buNone/>
              <a:tabLst/>
              <a:defRPr/>
            </a:pPr>
            <a:r>
              <a:rPr kumimoji="1" lang="ru-RU" sz="3200" b="0" i="0" u="none" strike="noStrike" kern="0" cap="none" spc="0" normalizeH="0" baseline="0" noProof="0" dirty="0" smtClean="0">
                <a:ln>
                  <a:noFill/>
                </a:ln>
                <a:solidFill>
                  <a:srgbClr val="402000"/>
                </a:solidFill>
                <a:effectLst/>
                <a:uLnTx/>
                <a:uFillTx/>
                <a:latin typeface="Times New Roman"/>
                <a:ea typeface="+mn-ea"/>
                <a:cs typeface="+mn-cs"/>
              </a:rPr>
              <a:t>Металл получил своё название в честь титанов, персонажей древнегреческой мифологии</a:t>
            </a:r>
            <a:endParaRPr kumimoji="1" lang="ru-RU" sz="3200" b="0" i="0" u="none" strike="noStrike" kern="0" cap="none" spc="0" normalizeH="0" baseline="0" noProof="0" dirty="0">
              <a:ln>
                <a:noFill/>
              </a:ln>
              <a:solidFill>
                <a:srgbClr val="402000"/>
              </a:solidFill>
              <a:effectLst/>
              <a:uLnTx/>
              <a:uFillTx/>
              <a:latin typeface="Times New Roman"/>
              <a:ea typeface="+mn-ea"/>
              <a:cs typeface="+mn-cs"/>
            </a:endParaRPr>
          </a:p>
        </p:txBody>
      </p:sp>
      <p:pic>
        <p:nvPicPr>
          <p:cNvPr id="4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48263" y="1700213"/>
            <a:ext cx="3454400" cy="47640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38335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 txBox="1">
            <a:spLocks noChangeArrowheads="1"/>
          </p:cNvSpPr>
          <p:nvPr/>
        </p:nvSpPr>
        <p:spPr bwMode="auto">
          <a:xfrm>
            <a:off x="1258888" y="2492375"/>
            <a:ext cx="7200900" cy="649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Times New Roman" pitchFamily="18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Times New Roman" pitchFamily="18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Times New Roman" pitchFamily="18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Times New Roman" pitchFamily="18" charset="0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Times New Roman" pitchFamily="18" charset="0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Times New Roman" pitchFamily="18" charset="0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Times New Roman" pitchFamily="18" charset="0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Times New Roman" pitchFamily="18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ru-RU" altLang="ru-RU" sz="4000" b="0" i="0" u="none" strike="noStrike" kern="0" cap="none" spc="0" normalizeH="0" baseline="0" noProof="0" smtClean="0">
                <a:ln>
                  <a:noFill/>
                </a:ln>
                <a:solidFill>
                  <a:srgbClr val="996633"/>
                </a:solidFill>
                <a:effectLst/>
                <a:uLnTx/>
                <a:uFillTx/>
                <a:latin typeface="Times New Roman"/>
                <a:ea typeface="+mj-ea"/>
                <a:cs typeface="+mj-cs"/>
              </a:rPr>
              <a:t>      Селен (</a:t>
            </a:r>
            <a:r>
              <a:rPr kumimoji="1" lang="en-US" altLang="ru-RU" sz="4000" b="0" i="0" u="none" strike="noStrike" kern="0" cap="none" spc="0" normalizeH="0" baseline="0" noProof="0" smtClean="0">
                <a:ln>
                  <a:noFill/>
                </a:ln>
                <a:solidFill>
                  <a:srgbClr val="FF3300"/>
                </a:solidFill>
                <a:effectLst/>
                <a:uLnTx/>
                <a:uFillTx/>
                <a:latin typeface="Times New Roman"/>
                <a:ea typeface="+mj-ea"/>
                <a:cs typeface="+mj-cs"/>
              </a:rPr>
              <a:t>Se</a:t>
            </a:r>
            <a:r>
              <a:rPr kumimoji="1" lang="en-US" altLang="ru-RU" sz="4000" b="0" i="0" u="none" strike="noStrike" kern="0" cap="none" spc="0" normalizeH="0" baseline="0" noProof="0" smtClean="0">
                <a:ln>
                  <a:noFill/>
                </a:ln>
                <a:solidFill>
                  <a:srgbClr val="996633"/>
                </a:solidFill>
                <a:effectLst/>
                <a:uLnTx/>
                <a:uFillTx/>
                <a:latin typeface="Times New Roman"/>
                <a:ea typeface="+mj-ea"/>
                <a:cs typeface="+mj-cs"/>
              </a:rPr>
              <a:t>)</a:t>
            </a:r>
            <a:r>
              <a:rPr kumimoji="1" lang="ru-RU" altLang="ru-RU" sz="4000" b="0" i="0" u="none" strike="noStrike" kern="0" cap="none" spc="0" normalizeH="0" baseline="0" noProof="0" smtClean="0">
                <a:ln>
                  <a:noFill/>
                </a:ln>
                <a:solidFill>
                  <a:srgbClr val="996633"/>
                </a:solidFill>
                <a:effectLst/>
                <a:uLnTx/>
                <a:uFillTx/>
                <a:latin typeface="Times New Roman"/>
                <a:ea typeface="+mj-ea"/>
                <a:cs typeface="+mj-cs"/>
              </a:rPr>
              <a:t> – в честь Луны.</a:t>
            </a:r>
            <a:br>
              <a:rPr kumimoji="1" lang="ru-RU" altLang="ru-RU" sz="4000" b="0" i="0" u="none" strike="noStrike" kern="0" cap="none" spc="0" normalizeH="0" baseline="0" noProof="0" smtClean="0">
                <a:ln>
                  <a:noFill/>
                </a:ln>
                <a:solidFill>
                  <a:srgbClr val="996633"/>
                </a:solidFill>
                <a:effectLst/>
                <a:uLnTx/>
                <a:uFillTx/>
                <a:latin typeface="Times New Roman"/>
                <a:ea typeface="+mj-ea"/>
                <a:cs typeface="+mj-cs"/>
              </a:rPr>
            </a:br>
            <a:endParaRPr kumimoji="1" lang="ru-RU" altLang="ru-RU" sz="4000" b="0" i="0" u="none" strike="noStrike" kern="0" cap="none" spc="0" normalizeH="0" baseline="0" noProof="0" smtClean="0">
              <a:ln>
                <a:noFill/>
              </a:ln>
              <a:solidFill>
                <a:srgbClr val="996633"/>
              </a:solidFill>
              <a:effectLst/>
              <a:uLnTx/>
              <a:uFillTx/>
              <a:latin typeface="Times New Roman"/>
              <a:ea typeface="+mj-ea"/>
              <a:cs typeface="+mj-cs"/>
            </a:endParaRPr>
          </a:p>
        </p:txBody>
      </p:sp>
      <p:pic>
        <p:nvPicPr>
          <p:cNvPr id="3" name="Picture 8" descr="Луна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87675" y="3141663"/>
            <a:ext cx="3854450" cy="304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971550" y="246063"/>
            <a:ext cx="8172450" cy="147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/>
            <a:r>
              <a:rPr lang="ru-RU" altLang="ru-RU" sz="3600" b="1" dirty="0">
                <a:solidFill>
                  <a:schemeClr val="tx2"/>
                </a:solidFill>
              </a:rPr>
              <a:t>Элементы, названные в честь небесных тел или планет </a:t>
            </a:r>
          </a:p>
          <a:p>
            <a:pPr algn="ctr"/>
            <a:r>
              <a:rPr lang="ru-RU" altLang="ru-RU" sz="3600" b="1" dirty="0">
                <a:solidFill>
                  <a:schemeClr val="tx2"/>
                </a:solidFill>
              </a:rPr>
              <a:t>Солнечной системы</a:t>
            </a:r>
          </a:p>
        </p:txBody>
      </p:sp>
    </p:spTree>
    <p:extLst>
      <p:ext uri="{BB962C8B-B14F-4D97-AF65-F5344CB8AC3E}">
        <p14:creationId xmlns:p14="http://schemas.microsoft.com/office/powerpoint/2010/main" val="14736557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 descr="PPTURAN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300192" y="2420776"/>
            <a:ext cx="2552384" cy="2592512"/>
          </a:xfrm>
          <a:prstGeom prst="rect">
            <a:avLst/>
          </a:prstGeom>
        </p:spPr>
      </p:pic>
      <p:sp>
        <p:nvSpPr>
          <p:cNvPr id="5" name="Rectangle 2"/>
          <p:cNvSpPr txBox="1">
            <a:spLocks noChangeArrowheads="1"/>
          </p:cNvSpPr>
          <p:nvPr/>
        </p:nvSpPr>
        <p:spPr>
          <a:xfrm>
            <a:off x="4211960" y="913284"/>
            <a:ext cx="5470376" cy="1719064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altLang="ru-RU" dirty="0" smtClean="0"/>
              <a:t>Уран(</a:t>
            </a:r>
            <a:r>
              <a:rPr lang="en-US" altLang="ru-RU" dirty="0" smtClean="0">
                <a:solidFill>
                  <a:srgbClr val="FF3300"/>
                </a:solidFill>
              </a:rPr>
              <a:t>U</a:t>
            </a:r>
            <a:r>
              <a:rPr lang="en-US" altLang="ru-RU" dirty="0" smtClean="0"/>
              <a:t>)</a:t>
            </a:r>
            <a:r>
              <a:rPr lang="ru-RU" altLang="ru-RU" dirty="0" smtClean="0"/>
              <a:t>– в честь Урана</a:t>
            </a:r>
          </a:p>
        </p:txBody>
      </p:sp>
      <p:sp>
        <p:nvSpPr>
          <p:cNvPr id="6" name="Rectangle 4"/>
          <p:cNvSpPr txBox="1">
            <a:spLocks noChangeArrowheads="1"/>
          </p:cNvSpPr>
          <p:nvPr/>
        </p:nvSpPr>
        <p:spPr>
          <a:xfrm>
            <a:off x="0" y="3319696"/>
            <a:ext cx="6403721" cy="1060426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altLang="ru-RU" sz="4000" dirty="0" smtClean="0"/>
              <a:t>Нептуний (</a:t>
            </a:r>
            <a:r>
              <a:rPr lang="en-US" altLang="ru-RU" sz="4000" dirty="0" smtClean="0">
                <a:solidFill>
                  <a:srgbClr val="FF3300"/>
                </a:solidFill>
              </a:rPr>
              <a:t>Np</a:t>
            </a:r>
            <a:r>
              <a:rPr lang="en-US" altLang="ru-RU" sz="4000" dirty="0" smtClean="0"/>
              <a:t>)</a:t>
            </a:r>
            <a:r>
              <a:rPr lang="ru-RU" altLang="ru-RU" sz="4000" dirty="0" smtClean="0"/>
              <a:t>– в честь Нептуна</a:t>
            </a: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0783" y="4581128"/>
            <a:ext cx="1973722" cy="20022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50283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 txBox="1">
            <a:spLocks noChangeArrowheads="1"/>
          </p:cNvSpPr>
          <p:nvPr/>
        </p:nvSpPr>
        <p:spPr bwMode="auto">
          <a:xfrm>
            <a:off x="971550" y="1714500"/>
            <a:ext cx="77724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Times New Roman" pitchFamily="18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Times New Roman" pitchFamily="18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Times New Roman" pitchFamily="18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Times New Roman" pitchFamily="18" charset="0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Times New Roman" pitchFamily="18" charset="0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Times New Roman" pitchFamily="18" charset="0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Times New Roman" pitchFamily="18" charset="0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Times New Roman" pitchFamily="18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ru-RU" altLang="ru-RU" sz="4000" b="0" i="0" u="none" strike="noStrike" kern="0" cap="none" spc="0" normalizeH="0" baseline="0" noProof="0" smtClean="0">
                <a:ln>
                  <a:noFill/>
                </a:ln>
                <a:solidFill>
                  <a:srgbClr val="996633"/>
                </a:solidFill>
                <a:effectLst/>
                <a:uLnTx/>
                <a:uFillTx/>
                <a:latin typeface="Times New Roman"/>
                <a:ea typeface="+mj-ea"/>
                <a:cs typeface="+mj-cs"/>
              </a:rPr>
              <a:t>Германий (</a:t>
            </a:r>
            <a:r>
              <a:rPr kumimoji="1" lang="en-US" altLang="ru-RU" sz="4000" b="0" i="0" u="none" strike="noStrike" kern="0" cap="none" spc="0" normalizeH="0" baseline="0" noProof="0" smtClean="0">
                <a:ln>
                  <a:noFill/>
                </a:ln>
                <a:solidFill>
                  <a:srgbClr val="FF3300"/>
                </a:solidFill>
                <a:effectLst/>
                <a:uLnTx/>
                <a:uFillTx/>
                <a:latin typeface="Times New Roman"/>
                <a:ea typeface="+mj-ea"/>
                <a:cs typeface="+mj-cs"/>
              </a:rPr>
              <a:t>Ge</a:t>
            </a:r>
            <a:r>
              <a:rPr kumimoji="1" lang="en-US" altLang="ru-RU" sz="4000" b="0" i="0" u="none" strike="noStrike" kern="0" cap="none" spc="0" normalizeH="0" baseline="0" noProof="0" smtClean="0">
                <a:ln>
                  <a:noFill/>
                </a:ln>
                <a:solidFill>
                  <a:srgbClr val="996633"/>
                </a:solidFill>
                <a:effectLst/>
                <a:uLnTx/>
                <a:uFillTx/>
                <a:latin typeface="Times New Roman"/>
                <a:ea typeface="+mj-ea"/>
                <a:cs typeface="+mj-cs"/>
              </a:rPr>
              <a:t>)</a:t>
            </a:r>
            <a:r>
              <a:rPr kumimoji="1" lang="ru-RU" altLang="ru-RU" sz="4000" b="0" i="0" u="none" strike="noStrike" kern="0" cap="none" spc="0" normalizeH="0" baseline="0" noProof="0" smtClean="0">
                <a:ln>
                  <a:noFill/>
                </a:ln>
                <a:solidFill>
                  <a:srgbClr val="996633"/>
                </a:solidFill>
                <a:effectLst/>
                <a:uLnTx/>
                <a:uFillTx/>
                <a:latin typeface="Times New Roman"/>
                <a:ea typeface="+mj-ea"/>
                <a:cs typeface="+mj-cs"/>
              </a:rPr>
              <a:t>– в честь Германии</a:t>
            </a:r>
          </a:p>
        </p:txBody>
      </p:sp>
      <p:pic>
        <p:nvPicPr>
          <p:cNvPr id="3" name="Picture 6" descr="Бранденбургские ворота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40200" y="2806700"/>
            <a:ext cx="4325938" cy="2843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Picture 8" descr="Флаг Германии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7450" y="2852738"/>
            <a:ext cx="2441575" cy="27162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 Box 9"/>
          <p:cNvSpPr txBox="1">
            <a:spLocks noChangeArrowheads="1"/>
          </p:cNvSpPr>
          <p:nvPr/>
        </p:nvSpPr>
        <p:spPr bwMode="auto">
          <a:xfrm>
            <a:off x="4932363" y="5670550"/>
            <a:ext cx="282575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altLang="ru-RU" sz="2400" b="0" i="0" u="none" strike="noStrike" kern="0" cap="none" spc="0" normalizeH="0" baseline="0" noProof="0" smtClean="0">
                <a:ln>
                  <a:noFill/>
                </a:ln>
                <a:solidFill>
                  <a:srgbClr val="402000"/>
                </a:solidFill>
                <a:effectLst/>
                <a:uLnTx/>
                <a:uFillTx/>
                <a:latin typeface="Times New Roman" panose="02020603050405020304" pitchFamily="18" charset="0"/>
              </a:rPr>
              <a:t>Бранденбургские ворота</a:t>
            </a:r>
          </a:p>
        </p:txBody>
      </p:sp>
      <p:sp>
        <p:nvSpPr>
          <p:cNvPr id="6" name="Rectangle 2"/>
          <p:cNvSpPr>
            <a:spLocks noChangeArrowheads="1"/>
          </p:cNvSpPr>
          <p:nvPr/>
        </p:nvSpPr>
        <p:spPr bwMode="auto">
          <a:xfrm>
            <a:off x="971550" y="246063"/>
            <a:ext cx="8172450" cy="147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/>
            <a:r>
              <a:rPr lang="ru-RU" altLang="ru-RU" sz="3600" b="1" dirty="0">
                <a:solidFill>
                  <a:schemeClr val="tx2"/>
                </a:solidFill>
              </a:rPr>
              <a:t>Элементы, названные в честь государств</a:t>
            </a:r>
          </a:p>
        </p:txBody>
      </p:sp>
    </p:spTree>
    <p:extLst>
      <p:ext uri="{BB962C8B-B14F-4D97-AF65-F5344CB8AC3E}">
        <p14:creationId xmlns:p14="http://schemas.microsoft.com/office/powerpoint/2010/main" val="14249292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 txBox="1">
            <a:spLocks noChangeArrowheads="1"/>
          </p:cNvSpPr>
          <p:nvPr/>
        </p:nvSpPr>
        <p:spPr bwMode="auto">
          <a:xfrm>
            <a:off x="990600" y="457200"/>
            <a:ext cx="77724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Times New Roman" pitchFamily="18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Times New Roman" pitchFamily="18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Times New Roman" pitchFamily="18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Times New Roman" pitchFamily="18" charset="0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Times New Roman" pitchFamily="18" charset="0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Times New Roman" pitchFamily="18" charset="0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Times New Roman" pitchFamily="18" charset="0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Times New Roman" pitchFamily="18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ru-RU" altLang="ru-RU" sz="4000" b="0" i="0" u="none" strike="noStrike" kern="0" cap="none" spc="0" normalizeH="0" baseline="0" noProof="0" smtClean="0">
                <a:ln>
                  <a:noFill/>
                </a:ln>
                <a:solidFill>
                  <a:srgbClr val="996633"/>
                </a:solidFill>
                <a:effectLst/>
                <a:uLnTx/>
                <a:uFillTx/>
                <a:latin typeface="Times New Roman"/>
                <a:ea typeface="+mj-ea"/>
                <a:cs typeface="+mj-cs"/>
              </a:rPr>
              <a:t>Галлий (</a:t>
            </a:r>
            <a:r>
              <a:rPr kumimoji="1" lang="en-US" altLang="ru-RU" sz="4000" b="0" i="0" u="none" strike="noStrike" kern="0" cap="none" spc="0" normalizeH="0" baseline="0" noProof="0" smtClean="0">
                <a:ln>
                  <a:noFill/>
                </a:ln>
                <a:solidFill>
                  <a:srgbClr val="FF3300"/>
                </a:solidFill>
                <a:effectLst/>
                <a:uLnTx/>
                <a:uFillTx/>
                <a:latin typeface="Times New Roman"/>
                <a:ea typeface="+mj-ea"/>
                <a:cs typeface="+mj-cs"/>
              </a:rPr>
              <a:t>Ga</a:t>
            </a:r>
            <a:r>
              <a:rPr kumimoji="1" lang="en-US" altLang="ru-RU" sz="4000" b="0" i="0" u="none" strike="noStrike" kern="0" cap="none" spc="0" normalizeH="0" baseline="0" noProof="0" smtClean="0">
                <a:ln>
                  <a:noFill/>
                </a:ln>
                <a:solidFill>
                  <a:srgbClr val="996633"/>
                </a:solidFill>
                <a:effectLst/>
                <a:uLnTx/>
                <a:uFillTx/>
                <a:latin typeface="Times New Roman"/>
                <a:ea typeface="+mj-ea"/>
                <a:cs typeface="+mj-cs"/>
              </a:rPr>
              <a:t>)</a:t>
            </a:r>
            <a:r>
              <a:rPr kumimoji="1" lang="ru-RU" altLang="ru-RU" sz="4000" b="0" i="0" u="none" strike="noStrike" kern="0" cap="none" spc="0" normalizeH="0" baseline="0" noProof="0" smtClean="0">
                <a:ln>
                  <a:noFill/>
                </a:ln>
                <a:solidFill>
                  <a:srgbClr val="996633"/>
                </a:solidFill>
                <a:effectLst/>
                <a:uLnTx/>
                <a:uFillTx/>
                <a:latin typeface="Times New Roman"/>
                <a:ea typeface="+mj-ea"/>
                <a:cs typeface="+mj-cs"/>
              </a:rPr>
              <a:t>, франций (</a:t>
            </a:r>
            <a:r>
              <a:rPr kumimoji="1" lang="en-US" altLang="ru-RU" sz="4000" b="0" i="0" u="none" strike="noStrike" kern="0" cap="none" spc="0" normalizeH="0" baseline="0" noProof="0" smtClean="0">
                <a:ln>
                  <a:noFill/>
                </a:ln>
                <a:solidFill>
                  <a:srgbClr val="FF3300"/>
                </a:solidFill>
                <a:effectLst/>
                <a:uLnTx/>
                <a:uFillTx/>
                <a:latin typeface="Times New Roman"/>
                <a:ea typeface="+mj-ea"/>
                <a:cs typeface="+mj-cs"/>
              </a:rPr>
              <a:t>Fr</a:t>
            </a:r>
            <a:r>
              <a:rPr kumimoji="1" lang="en-US" altLang="ru-RU" sz="4000" b="0" i="0" u="none" strike="noStrike" kern="0" cap="none" spc="0" normalizeH="0" baseline="0" noProof="0" smtClean="0">
                <a:ln>
                  <a:noFill/>
                </a:ln>
                <a:solidFill>
                  <a:srgbClr val="996633"/>
                </a:solidFill>
                <a:effectLst/>
                <a:uLnTx/>
                <a:uFillTx/>
                <a:latin typeface="Times New Roman"/>
                <a:ea typeface="+mj-ea"/>
                <a:cs typeface="+mj-cs"/>
              </a:rPr>
              <a:t>)</a:t>
            </a:r>
            <a:r>
              <a:rPr kumimoji="1" lang="ru-RU" altLang="ru-RU" sz="4000" b="0" i="0" u="none" strike="noStrike" kern="0" cap="none" spc="0" normalizeH="0" baseline="0" noProof="0" smtClean="0">
                <a:ln>
                  <a:noFill/>
                </a:ln>
                <a:solidFill>
                  <a:srgbClr val="996633"/>
                </a:solidFill>
                <a:effectLst/>
                <a:uLnTx/>
                <a:uFillTx/>
                <a:latin typeface="Times New Roman"/>
                <a:ea typeface="+mj-ea"/>
                <a:cs typeface="+mj-cs"/>
              </a:rPr>
              <a:t> – </a:t>
            </a:r>
            <a:br>
              <a:rPr kumimoji="1" lang="ru-RU" altLang="ru-RU" sz="4000" b="0" i="0" u="none" strike="noStrike" kern="0" cap="none" spc="0" normalizeH="0" baseline="0" noProof="0" smtClean="0">
                <a:ln>
                  <a:noFill/>
                </a:ln>
                <a:solidFill>
                  <a:srgbClr val="996633"/>
                </a:solidFill>
                <a:effectLst/>
                <a:uLnTx/>
                <a:uFillTx/>
                <a:latin typeface="Times New Roman"/>
                <a:ea typeface="+mj-ea"/>
                <a:cs typeface="+mj-cs"/>
              </a:rPr>
            </a:br>
            <a:r>
              <a:rPr kumimoji="1" lang="ru-RU" altLang="ru-RU" sz="4000" b="0" i="0" u="none" strike="noStrike" kern="0" cap="none" spc="0" normalizeH="0" baseline="0" noProof="0" smtClean="0">
                <a:ln>
                  <a:noFill/>
                </a:ln>
                <a:solidFill>
                  <a:srgbClr val="996633"/>
                </a:solidFill>
                <a:effectLst/>
                <a:uLnTx/>
                <a:uFillTx/>
                <a:latin typeface="Times New Roman"/>
                <a:ea typeface="+mj-ea"/>
                <a:cs typeface="+mj-cs"/>
              </a:rPr>
              <a:t>в честь Франции</a:t>
            </a:r>
          </a:p>
        </p:txBody>
      </p:sp>
      <p:pic>
        <p:nvPicPr>
          <p:cNvPr id="3" name="Picture 6" descr="Эйфелева башня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76825" y="1773238"/>
            <a:ext cx="3111500" cy="3660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Picture 7" descr="Флаг Франции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7450" y="2420938"/>
            <a:ext cx="2438400" cy="2714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 Box 9"/>
          <p:cNvSpPr txBox="1">
            <a:spLocks noChangeArrowheads="1"/>
          </p:cNvSpPr>
          <p:nvPr/>
        </p:nvSpPr>
        <p:spPr bwMode="auto">
          <a:xfrm>
            <a:off x="5724525" y="5670550"/>
            <a:ext cx="2370138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altLang="ru-RU" sz="2400" b="0" i="0" u="none" strike="noStrike" kern="0" cap="none" spc="0" normalizeH="0" baseline="0" noProof="0" smtClean="0">
                <a:ln>
                  <a:noFill/>
                </a:ln>
                <a:solidFill>
                  <a:srgbClr val="402000"/>
                </a:solidFill>
                <a:effectLst/>
                <a:uLnTx/>
                <a:uFillTx/>
                <a:latin typeface="Times New Roman" panose="02020603050405020304" pitchFamily="18" charset="0"/>
              </a:rPr>
              <a:t>Эйфелева башня</a:t>
            </a:r>
          </a:p>
        </p:txBody>
      </p:sp>
    </p:spTree>
    <p:extLst>
      <p:ext uri="{BB962C8B-B14F-4D97-AF65-F5344CB8AC3E}">
        <p14:creationId xmlns:p14="http://schemas.microsoft.com/office/powerpoint/2010/main" val="19948158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4" descr="Флаг России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1913" y="2622550"/>
            <a:ext cx="2387600" cy="2659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Picture 2" descr="http://oboi.kards.qip.ru/images/wallpaper/1d/9d/40221_prev_425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35488" y="2447925"/>
            <a:ext cx="4048125" cy="3009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 Box 9"/>
          <p:cNvSpPr txBox="1">
            <a:spLocks noChangeArrowheads="1"/>
          </p:cNvSpPr>
          <p:nvPr/>
        </p:nvSpPr>
        <p:spPr bwMode="auto">
          <a:xfrm>
            <a:off x="4833938" y="5457825"/>
            <a:ext cx="3714750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altLang="ru-RU" sz="2400" b="0" i="0" u="none" strike="noStrike" kern="0" cap="none" spc="0" normalizeH="0" baseline="0" noProof="0" smtClean="0">
                <a:ln>
                  <a:noFill/>
                </a:ln>
                <a:solidFill>
                  <a:srgbClr val="402000"/>
                </a:solidFill>
                <a:effectLst/>
                <a:uLnTx/>
                <a:uFillTx/>
                <a:latin typeface="Times New Roman" panose="02020603050405020304" pitchFamily="18" charset="0"/>
              </a:rPr>
              <a:t>Храм Василия Блаженного</a:t>
            </a:r>
          </a:p>
        </p:txBody>
      </p:sp>
      <p:sp>
        <p:nvSpPr>
          <p:cNvPr id="5" name="Rectangle 2"/>
          <p:cNvSpPr txBox="1">
            <a:spLocks noChangeArrowheads="1"/>
          </p:cNvSpPr>
          <p:nvPr/>
        </p:nvSpPr>
        <p:spPr bwMode="auto">
          <a:xfrm>
            <a:off x="990600" y="457200"/>
            <a:ext cx="81534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Times New Roman" pitchFamily="18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Times New Roman" pitchFamily="18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Times New Roman" pitchFamily="18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Times New Roman" pitchFamily="18" charset="0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Times New Roman" pitchFamily="18" charset="0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Times New Roman" pitchFamily="18" charset="0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Times New Roman" pitchFamily="18" charset="0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Times New Roman" pitchFamily="18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ru-RU" altLang="ru-RU" sz="4000" b="0" i="0" u="none" strike="noStrike" kern="0" cap="none" spc="0" normalizeH="0" baseline="0" noProof="0" smtClean="0">
                <a:ln>
                  <a:noFill/>
                </a:ln>
                <a:solidFill>
                  <a:srgbClr val="996633"/>
                </a:solidFill>
                <a:effectLst/>
                <a:uLnTx/>
                <a:uFillTx/>
                <a:latin typeface="Times New Roman"/>
                <a:ea typeface="+mj-ea"/>
                <a:cs typeface="+mj-cs"/>
              </a:rPr>
              <a:t>Рутений (</a:t>
            </a:r>
            <a:r>
              <a:rPr kumimoji="1" lang="en-US" altLang="ru-RU" sz="4000" b="0" i="0" u="none" strike="noStrike" kern="0" cap="none" spc="0" normalizeH="0" baseline="0" noProof="0" smtClean="0">
                <a:ln>
                  <a:noFill/>
                </a:ln>
                <a:solidFill>
                  <a:srgbClr val="FF3300"/>
                </a:solidFill>
                <a:effectLst/>
                <a:uLnTx/>
                <a:uFillTx/>
                <a:latin typeface="Times New Roman"/>
                <a:ea typeface="+mj-ea"/>
                <a:cs typeface="+mj-cs"/>
              </a:rPr>
              <a:t>Ru</a:t>
            </a:r>
            <a:r>
              <a:rPr kumimoji="1" lang="ru-RU" altLang="ru-RU" sz="4000" b="0" i="0" u="none" strike="noStrike" kern="0" cap="none" spc="0" normalizeH="0" baseline="0" noProof="0" smtClean="0">
                <a:ln>
                  <a:noFill/>
                </a:ln>
                <a:solidFill>
                  <a:srgbClr val="996633"/>
                </a:solidFill>
                <a:effectLst/>
                <a:uLnTx/>
                <a:uFillTx/>
                <a:latin typeface="Times New Roman"/>
                <a:ea typeface="+mj-ea"/>
                <a:cs typeface="+mj-cs"/>
              </a:rPr>
              <a:t>) № 44 – в честь России</a:t>
            </a:r>
            <a:endParaRPr kumimoji="1" lang="ru-RU" altLang="ru-RU" sz="4000" b="0" i="0" u="none" strike="noStrike" kern="0" cap="none" spc="0" normalizeH="0" baseline="0" noProof="0" dirty="0" smtClean="0">
              <a:ln>
                <a:noFill/>
              </a:ln>
              <a:solidFill>
                <a:srgbClr val="996633"/>
              </a:solidFill>
              <a:effectLst/>
              <a:uLnTx/>
              <a:uFillTx/>
              <a:latin typeface="Times New Roman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590867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 txBox="1">
            <a:spLocks noChangeArrowheads="1"/>
          </p:cNvSpPr>
          <p:nvPr/>
        </p:nvSpPr>
        <p:spPr bwMode="auto">
          <a:xfrm>
            <a:off x="990600" y="457200"/>
            <a:ext cx="81534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Times New Roman" pitchFamily="18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Times New Roman" pitchFamily="18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Times New Roman" pitchFamily="18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Times New Roman" pitchFamily="18" charset="0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Times New Roman" pitchFamily="18" charset="0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Times New Roman" pitchFamily="18" charset="0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Times New Roman" pitchFamily="18" charset="0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Times New Roman" pitchFamily="18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ru-RU" altLang="ru-RU" sz="4000" b="0" i="0" u="none" strike="noStrike" kern="0" cap="none" spc="0" normalizeH="0" baseline="0" noProof="0" smtClean="0">
                <a:ln>
                  <a:noFill/>
                </a:ln>
                <a:solidFill>
                  <a:srgbClr val="996633"/>
                </a:solidFill>
                <a:effectLst/>
                <a:uLnTx/>
                <a:uFillTx/>
                <a:latin typeface="Times New Roman"/>
                <a:ea typeface="+mj-ea"/>
                <a:cs typeface="+mj-cs"/>
              </a:rPr>
              <a:t>Америций (</a:t>
            </a:r>
            <a:r>
              <a:rPr kumimoji="1" lang="en-US" altLang="ru-RU" sz="4000" b="0" i="0" u="none" strike="noStrike" kern="0" cap="none" spc="0" normalizeH="0" baseline="0" noProof="0" smtClean="0">
                <a:ln>
                  <a:noFill/>
                </a:ln>
                <a:solidFill>
                  <a:srgbClr val="FF3300"/>
                </a:solidFill>
                <a:effectLst/>
                <a:uLnTx/>
                <a:uFillTx/>
                <a:latin typeface="Times New Roman"/>
                <a:ea typeface="+mj-ea"/>
                <a:cs typeface="+mj-cs"/>
              </a:rPr>
              <a:t>Am</a:t>
            </a:r>
            <a:r>
              <a:rPr kumimoji="1" lang="en-US" altLang="ru-RU" sz="4000" b="0" i="0" u="none" strike="noStrike" kern="0" cap="none" spc="0" normalizeH="0" baseline="0" noProof="0" smtClean="0">
                <a:ln>
                  <a:noFill/>
                </a:ln>
                <a:solidFill>
                  <a:srgbClr val="996633"/>
                </a:solidFill>
                <a:effectLst/>
                <a:uLnTx/>
                <a:uFillTx/>
                <a:latin typeface="Times New Roman"/>
                <a:ea typeface="+mj-ea"/>
                <a:cs typeface="+mj-cs"/>
              </a:rPr>
              <a:t>)</a:t>
            </a:r>
            <a:r>
              <a:rPr kumimoji="1" lang="ru-RU" altLang="ru-RU" sz="4000" b="0" i="0" u="none" strike="noStrike" kern="0" cap="none" spc="0" normalizeH="0" baseline="0" noProof="0" smtClean="0">
                <a:ln>
                  <a:noFill/>
                </a:ln>
                <a:solidFill>
                  <a:srgbClr val="996633"/>
                </a:solidFill>
                <a:effectLst/>
                <a:uLnTx/>
                <a:uFillTx/>
                <a:latin typeface="Times New Roman"/>
                <a:ea typeface="+mj-ea"/>
                <a:cs typeface="+mj-cs"/>
              </a:rPr>
              <a:t> – в честь Америки</a:t>
            </a:r>
          </a:p>
        </p:txBody>
      </p:sp>
      <p:pic>
        <p:nvPicPr>
          <p:cNvPr id="3" name="Picture 6" descr="Статуя Свободы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79838" y="1989138"/>
            <a:ext cx="4903787" cy="32305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Picture 7" descr="Флаг Америки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7450" y="2349500"/>
            <a:ext cx="2376488" cy="2643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 Box 9"/>
          <p:cNvSpPr txBox="1">
            <a:spLocks noChangeArrowheads="1"/>
          </p:cNvSpPr>
          <p:nvPr/>
        </p:nvSpPr>
        <p:spPr bwMode="auto">
          <a:xfrm>
            <a:off x="5230813" y="5337175"/>
            <a:ext cx="2316162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altLang="ru-RU" sz="2400" b="0" i="0" u="none" strike="noStrike" kern="0" cap="none" spc="0" normalizeH="0" baseline="0" noProof="0" smtClean="0">
                <a:ln>
                  <a:noFill/>
                </a:ln>
                <a:solidFill>
                  <a:srgbClr val="402000"/>
                </a:solidFill>
                <a:effectLst/>
                <a:uLnTx/>
                <a:uFillTx/>
                <a:latin typeface="Times New Roman" panose="02020603050405020304" pitchFamily="18" charset="0"/>
              </a:rPr>
              <a:t>Статуя Свободы</a:t>
            </a:r>
          </a:p>
        </p:txBody>
      </p:sp>
    </p:spTree>
    <p:extLst>
      <p:ext uri="{BB962C8B-B14F-4D97-AF65-F5344CB8AC3E}">
        <p14:creationId xmlns:p14="http://schemas.microsoft.com/office/powerpoint/2010/main" val="23820795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 txBox="1">
            <a:spLocks noChangeArrowheads="1"/>
          </p:cNvSpPr>
          <p:nvPr/>
        </p:nvSpPr>
        <p:spPr bwMode="auto">
          <a:xfrm>
            <a:off x="954088" y="1628775"/>
            <a:ext cx="77724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Times New Roman" pitchFamily="18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Times New Roman" pitchFamily="18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Times New Roman" pitchFamily="18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Times New Roman" pitchFamily="18" charset="0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Times New Roman" pitchFamily="18" charset="0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Times New Roman" pitchFamily="18" charset="0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Times New Roman" pitchFamily="18" charset="0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Times New Roman" pitchFamily="18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ru-RU" altLang="ru-RU" sz="4000" b="0" i="0" u="none" strike="noStrike" kern="0" cap="none" spc="0" normalizeH="0" baseline="0" noProof="0" smtClean="0">
                <a:ln>
                  <a:noFill/>
                </a:ln>
                <a:solidFill>
                  <a:srgbClr val="996633"/>
                </a:solidFill>
                <a:effectLst/>
                <a:uLnTx/>
                <a:uFillTx/>
                <a:latin typeface="Times New Roman"/>
                <a:ea typeface="+mj-ea"/>
                <a:cs typeface="+mj-cs"/>
              </a:rPr>
              <a:t>Гафний</a:t>
            </a:r>
            <a:r>
              <a:rPr kumimoji="1" lang="en-US" altLang="ru-RU" sz="4000" b="0" i="0" u="none" strike="noStrike" kern="0" cap="none" spc="0" normalizeH="0" baseline="0" noProof="0" smtClean="0">
                <a:ln>
                  <a:noFill/>
                </a:ln>
                <a:solidFill>
                  <a:srgbClr val="996633"/>
                </a:solidFill>
                <a:effectLst/>
                <a:uLnTx/>
                <a:uFillTx/>
                <a:latin typeface="Times New Roman"/>
                <a:ea typeface="+mj-ea"/>
                <a:cs typeface="+mj-cs"/>
              </a:rPr>
              <a:t> (</a:t>
            </a:r>
            <a:r>
              <a:rPr kumimoji="1" lang="en-US" altLang="ru-RU" sz="4000" b="0" i="0" u="none" strike="noStrike" kern="0" cap="none" spc="0" normalizeH="0" baseline="0" noProof="0" smtClean="0">
                <a:ln>
                  <a:noFill/>
                </a:ln>
                <a:solidFill>
                  <a:srgbClr val="FF3300"/>
                </a:solidFill>
                <a:effectLst/>
                <a:uLnTx/>
                <a:uFillTx/>
                <a:latin typeface="Times New Roman"/>
                <a:ea typeface="+mj-ea"/>
                <a:cs typeface="+mj-cs"/>
              </a:rPr>
              <a:t>Hf</a:t>
            </a:r>
            <a:r>
              <a:rPr kumimoji="1" lang="en-US" altLang="ru-RU" sz="4000" b="0" i="0" u="none" strike="noStrike" kern="0" cap="none" spc="0" normalizeH="0" baseline="0" noProof="0" smtClean="0">
                <a:ln>
                  <a:noFill/>
                </a:ln>
                <a:solidFill>
                  <a:srgbClr val="996633"/>
                </a:solidFill>
                <a:effectLst/>
                <a:uLnTx/>
                <a:uFillTx/>
                <a:latin typeface="Times New Roman"/>
                <a:ea typeface="+mj-ea"/>
                <a:cs typeface="+mj-cs"/>
              </a:rPr>
              <a:t>)</a:t>
            </a:r>
            <a:r>
              <a:rPr kumimoji="1" lang="ru-RU" altLang="ru-RU" sz="4000" b="0" i="0" u="none" strike="noStrike" kern="0" cap="none" spc="0" normalizeH="0" baseline="0" noProof="0" smtClean="0">
                <a:ln>
                  <a:noFill/>
                </a:ln>
                <a:solidFill>
                  <a:srgbClr val="996633"/>
                </a:solidFill>
                <a:effectLst/>
                <a:uLnTx/>
                <a:uFillTx/>
                <a:latin typeface="Times New Roman"/>
                <a:ea typeface="+mj-ea"/>
                <a:cs typeface="+mj-cs"/>
              </a:rPr>
              <a:t>– в честь Копенгагена</a:t>
            </a:r>
          </a:p>
        </p:txBody>
      </p:sp>
      <p:pic>
        <p:nvPicPr>
          <p:cNvPr id="3" name="Picture 10" descr="Русалочка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22625" y="2708275"/>
            <a:ext cx="3303588" cy="3600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755650" y="549275"/>
            <a:ext cx="8169275" cy="646113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ru-RU" sz="3600" b="1" dirty="0">
                <a:solidFill>
                  <a:srgbClr val="996633"/>
                </a:solidFill>
                <a:latin typeface="Times New Roman"/>
              </a:rPr>
              <a:t>Элементы, названные в честь городов</a:t>
            </a:r>
          </a:p>
        </p:txBody>
      </p:sp>
    </p:spTree>
    <p:extLst>
      <p:ext uri="{BB962C8B-B14F-4D97-AF65-F5344CB8AC3E}">
        <p14:creationId xmlns:p14="http://schemas.microsoft.com/office/powerpoint/2010/main" val="10282954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 txBox="1">
            <a:spLocks noChangeArrowheads="1"/>
          </p:cNvSpPr>
          <p:nvPr/>
        </p:nvSpPr>
        <p:spPr bwMode="auto">
          <a:xfrm>
            <a:off x="990600" y="457200"/>
            <a:ext cx="77724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Times New Roman" pitchFamily="18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Times New Roman" pitchFamily="18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Times New Roman" pitchFamily="18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Times New Roman" pitchFamily="18" charset="0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Times New Roman" pitchFamily="18" charset="0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Times New Roman" pitchFamily="18" charset="0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Times New Roman" pitchFamily="18" charset="0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Times New Roman" pitchFamily="18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ru-RU" altLang="ru-RU" sz="4000" b="0" i="0" u="none" strike="noStrike" kern="0" cap="none" spc="0" normalizeH="0" baseline="0" noProof="0" smtClean="0">
                <a:ln>
                  <a:noFill/>
                </a:ln>
                <a:solidFill>
                  <a:srgbClr val="996633"/>
                </a:solidFill>
                <a:effectLst/>
                <a:uLnTx/>
                <a:uFillTx/>
                <a:latin typeface="Times New Roman"/>
                <a:ea typeface="+mj-ea"/>
                <a:cs typeface="+mj-cs"/>
              </a:rPr>
              <a:t>Лютеций (</a:t>
            </a:r>
            <a:r>
              <a:rPr kumimoji="1" lang="en-US" altLang="ru-RU" sz="4000" b="0" i="0" u="none" strike="noStrike" kern="0" cap="none" spc="0" normalizeH="0" baseline="0" noProof="0" smtClean="0">
                <a:ln>
                  <a:noFill/>
                </a:ln>
                <a:solidFill>
                  <a:srgbClr val="FF3300"/>
                </a:solidFill>
                <a:effectLst/>
                <a:uLnTx/>
                <a:uFillTx/>
                <a:latin typeface="Times New Roman"/>
                <a:ea typeface="+mj-ea"/>
                <a:cs typeface="+mj-cs"/>
              </a:rPr>
              <a:t>Lu</a:t>
            </a:r>
            <a:r>
              <a:rPr kumimoji="1" lang="en-US" altLang="ru-RU" sz="4000" b="0" i="0" u="none" strike="noStrike" kern="0" cap="none" spc="0" normalizeH="0" baseline="0" noProof="0" smtClean="0">
                <a:ln>
                  <a:noFill/>
                </a:ln>
                <a:solidFill>
                  <a:srgbClr val="996633"/>
                </a:solidFill>
                <a:effectLst/>
                <a:uLnTx/>
                <a:uFillTx/>
                <a:latin typeface="Times New Roman"/>
                <a:ea typeface="+mj-ea"/>
                <a:cs typeface="+mj-cs"/>
              </a:rPr>
              <a:t>)</a:t>
            </a:r>
            <a:r>
              <a:rPr kumimoji="1" lang="ru-RU" altLang="ru-RU" sz="4000" b="0" i="0" u="none" strike="noStrike" kern="0" cap="none" spc="0" normalizeH="0" baseline="0" noProof="0" smtClean="0">
                <a:ln>
                  <a:noFill/>
                </a:ln>
                <a:solidFill>
                  <a:srgbClr val="996633"/>
                </a:solidFill>
                <a:effectLst/>
                <a:uLnTx/>
                <a:uFillTx/>
                <a:latin typeface="Times New Roman"/>
                <a:ea typeface="+mj-ea"/>
                <a:cs typeface="+mj-cs"/>
              </a:rPr>
              <a:t> – в честь Парижа </a:t>
            </a:r>
            <a:br>
              <a:rPr kumimoji="1" lang="ru-RU" altLang="ru-RU" sz="4000" b="0" i="0" u="none" strike="noStrike" kern="0" cap="none" spc="0" normalizeH="0" baseline="0" noProof="0" smtClean="0">
                <a:ln>
                  <a:noFill/>
                </a:ln>
                <a:solidFill>
                  <a:srgbClr val="996633"/>
                </a:solidFill>
                <a:effectLst/>
                <a:uLnTx/>
                <a:uFillTx/>
                <a:latin typeface="Times New Roman"/>
                <a:ea typeface="+mj-ea"/>
                <a:cs typeface="+mj-cs"/>
              </a:rPr>
            </a:br>
            <a:r>
              <a:rPr kumimoji="1" lang="ru-RU" altLang="ru-RU" sz="4000" b="0" i="0" u="none" strike="noStrike" kern="0" cap="none" spc="0" normalizeH="0" baseline="0" noProof="0" smtClean="0">
                <a:ln>
                  <a:noFill/>
                </a:ln>
                <a:solidFill>
                  <a:srgbClr val="996633"/>
                </a:solidFill>
                <a:effectLst/>
                <a:uLnTx/>
                <a:uFillTx/>
                <a:latin typeface="Times New Roman"/>
                <a:ea typeface="+mj-ea"/>
                <a:cs typeface="+mj-cs"/>
              </a:rPr>
              <a:t>( Лютеция)</a:t>
            </a:r>
          </a:p>
        </p:txBody>
      </p:sp>
      <p:pic>
        <p:nvPicPr>
          <p:cNvPr id="3" name="Picture 6" descr="Париж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1913" y="1773238"/>
            <a:ext cx="2981325" cy="45037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Picture 7" descr="Собор Парижской Богоматери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64163" y="1773238"/>
            <a:ext cx="2960687" cy="4505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74406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 txBox="1">
            <a:spLocks noChangeArrowheads="1"/>
          </p:cNvSpPr>
          <p:nvPr/>
        </p:nvSpPr>
        <p:spPr bwMode="auto">
          <a:xfrm>
            <a:off x="990600" y="457200"/>
            <a:ext cx="77724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Times New Roman" pitchFamily="18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Times New Roman" pitchFamily="18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Times New Roman" pitchFamily="18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Times New Roman" pitchFamily="18" charset="0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Times New Roman" pitchFamily="18" charset="0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Times New Roman" pitchFamily="18" charset="0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Times New Roman" pitchFamily="18" charset="0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Times New Roman" pitchFamily="18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ru-RU" altLang="ru-RU" sz="4000" b="0" i="0" u="none" strike="noStrike" kern="0" cap="none" spc="0" normalizeH="0" baseline="0" noProof="0" smtClean="0">
                <a:ln>
                  <a:noFill/>
                </a:ln>
                <a:solidFill>
                  <a:srgbClr val="996633"/>
                </a:solidFill>
                <a:effectLst/>
                <a:uLnTx/>
                <a:uFillTx/>
                <a:latin typeface="Times New Roman"/>
                <a:ea typeface="+mj-ea"/>
                <a:cs typeface="+mj-cs"/>
              </a:rPr>
              <a:t>Дубний (</a:t>
            </a:r>
            <a:r>
              <a:rPr kumimoji="1" lang="en-US" altLang="ru-RU" sz="4000" b="0" i="0" u="none" strike="noStrike" kern="0" cap="none" spc="0" normalizeH="0" baseline="0" noProof="0" smtClean="0">
                <a:ln>
                  <a:noFill/>
                </a:ln>
                <a:solidFill>
                  <a:srgbClr val="FF3300"/>
                </a:solidFill>
                <a:effectLst/>
                <a:uLnTx/>
                <a:uFillTx/>
                <a:latin typeface="Times New Roman"/>
                <a:ea typeface="+mj-ea"/>
                <a:cs typeface="+mj-cs"/>
              </a:rPr>
              <a:t>Db</a:t>
            </a:r>
            <a:r>
              <a:rPr kumimoji="1" lang="en-US" altLang="ru-RU" sz="4000" b="0" i="0" u="none" strike="noStrike" kern="0" cap="none" spc="0" normalizeH="0" baseline="0" noProof="0" smtClean="0">
                <a:ln>
                  <a:noFill/>
                </a:ln>
                <a:solidFill>
                  <a:srgbClr val="996633"/>
                </a:solidFill>
                <a:effectLst/>
                <a:uLnTx/>
                <a:uFillTx/>
                <a:latin typeface="Times New Roman"/>
                <a:ea typeface="+mj-ea"/>
                <a:cs typeface="+mj-cs"/>
              </a:rPr>
              <a:t>)</a:t>
            </a:r>
            <a:r>
              <a:rPr kumimoji="1" lang="ru-RU" altLang="ru-RU" sz="4000" b="0" i="0" u="none" strike="noStrike" kern="0" cap="none" spc="0" normalizeH="0" baseline="0" noProof="0" smtClean="0">
                <a:ln>
                  <a:noFill/>
                </a:ln>
                <a:solidFill>
                  <a:srgbClr val="996633"/>
                </a:solidFill>
                <a:effectLst/>
                <a:uLnTx/>
                <a:uFillTx/>
                <a:latin typeface="Times New Roman"/>
                <a:ea typeface="+mj-ea"/>
                <a:cs typeface="+mj-cs"/>
              </a:rPr>
              <a:t>– в честь города Дубна в России</a:t>
            </a:r>
          </a:p>
        </p:txBody>
      </p:sp>
      <p:pic>
        <p:nvPicPr>
          <p:cNvPr id="3" name="Picture 7" descr="Дубна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63713" y="1844675"/>
            <a:ext cx="6335712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201784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 txBox="1">
            <a:spLocks noChangeArrowheads="1"/>
          </p:cNvSpPr>
          <p:nvPr/>
        </p:nvSpPr>
        <p:spPr bwMode="auto">
          <a:xfrm>
            <a:off x="869950" y="1147763"/>
            <a:ext cx="77724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Times New Roman" pitchFamily="18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Times New Roman" pitchFamily="18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Times New Roman" pitchFamily="18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Times New Roman" pitchFamily="18" charset="0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Times New Roman" pitchFamily="18" charset="0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Times New Roman" pitchFamily="18" charset="0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Times New Roman" pitchFamily="18" charset="0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Times New Roman" pitchFamily="18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ru-RU" altLang="ru-RU" sz="4000" b="0" i="0" u="none" strike="noStrike" kern="0" cap="none" spc="0" normalizeH="0" baseline="0" noProof="0" smtClean="0">
                <a:ln>
                  <a:noFill/>
                </a:ln>
                <a:solidFill>
                  <a:srgbClr val="996633"/>
                </a:solidFill>
                <a:effectLst/>
                <a:uLnTx/>
                <a:uFillTx/>
                <a:latin typeface="Times New Roman"/>
                <a:ea typeface="+mj-ea"/>
                <a:cs typeface="+mj-cs"/>
              </a:rPr>
              <a:t>Кюрий (</a:t>
            </a:r>
            <a:r>
              <a:rPr kumimoji="1" lang="en-US" altLang="ru-RU" sz="4000" b="0" i="0" u="none" strike="noStrike" kern="0" cap="none" spc="0" normalizeH="0" baseline="0" noProof="0" smtClean="0">
                <a:ln>
                  <a:noFill/>
                </a:ln>
                <a:solidFill>
                  <a:srgbClr val="FF3300"/>
                </a:solidFill>
                <a:effectLst/>
                <a:uLnTx/>
                <a:uFillTx/>
                <a:latin typeface="Times New Roman"/>
                <a:ea typeface="+mj-ea"/>
                <a:cs typeface="+mj-cs"/>
              </a:rPr>
              <a:t>Cm</a:t>
            </a:r>
            <a:r>
              <a:rPr kumimoji="1" lang="en-US" altLang="ru-RU" sz="4000" b="0" i="0" u="none" strike="noStrike" kern="0" cap="none" spc="0" normalizeH="0" baseline="0" noProof="0" smtClean="0">
                <a:ln>
                  <a:noFill/>
                </a:ln>
                <a:solidFill>
                  <a:srgbClr val="996633"/>
                </a:solidFill>
                <a:effectLst/>
                <a:uLnTx/>
                <a:uFillTx/>
                <a:latin typeface="Times New Roman"/>
                <a:ea typeface="+mj-ea"/>
                <a:cs typeface="+mj-cs"/>
              </a:rPr>
              <a:t>)</a:t>
            </a:r>
            <a:r>
              <a:rPr kumimoji="1" lang="ru-RU" altLang="ru-RU" sz="4000" b="0" i="0" u="none" strike="noStrike" kern="0" cap="none" spc="0" normalizeH="0" baseline="0" noProof="0" smtClean="0">
                <a:ln>
                  <a:noFill/>
                </a:ln>
                <a:solidFill>
                  <a:srgbClr val="996633"/>
                </a:solidFill>
                <a:effectLst/>
                <a:uLnTx/>
                <a:uFillTx/>
                <a:latin typeface="Times New Roman"/>
                <a:ea typeface="+mj-ea"/>
                <a:cs typeface="+mj-cs"/>
              </a:rPr>
              <a:t>– в честь Пьера и Марии Кюри</a:t>
            </a:r>
          </a:p>
        </p:txBody>
      </p:sp>
      <p:pic>
        <p:nvPicPr>
          <p:cNvPr id="3" name="Picture 9" descr="Портрет Кюри Пьера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94" t="2963" r="3175" b="3264"/>
          <a:stretch>
            <a:fillRect/>
          </a:stretch>
        </p:blipFill>
        <p:spPr bwMode="auto">
          <a:xfrm>
            <a:off x="900113" y="2276475"/>
            <a:ext cx="3592512" cy="4378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Picture 10" descr="Портрет Кюри Марии"/>
          <p:cNvPicPr>
            <a:picLocks noChangeAspect="1" noChangeArrowheads="1"/>
          </p:cNvPicPr>
          <p:nvPr/>
        </p:nvPicPr>
        <p:blipFill rotWithShape="1">
          <a:blip r:embed="rId3">
            <a:extLst/>
          </a:blip>
          <a:srcRect l="5245" t="3420" r="4449" b="3179"/>
          <a:stretch/>
        </p:blipFill>
        <p:spPr bwMode="auto">
          <a:xfrm>
            <a:off x="5220072" y="2360921"/>
            <a:ext cx="3273123" cy="4062296"/>
          </a:xfrm>
          <a:prstGeom prst="rect">
            <a:avLst/>
          </a:prstGeom>
          <a:ln>
            <a:noFill/>
          </a:ln>
          <a:effectLst>
            <a:softEdge rad="112500"/>
          </a:effectLst>
          <a:extLst/>
        </p:spPr>
      </p:pic>
      <p:sp>
        <p:nvSpPr>
          <p:cNvPr id="5" name="Прямоугольник 4"/>
          <p:cNvSpPr/>
          <p:nvPr/>
        </p:nvSpPr>
        <p:spPr>
          <a:xfrm>
            <a:off x="755650" y="476250"/>
            <a:ext cx="8208963" cy="646113"/>
          </a:xfrm>
          <a:prstGeom prst="rect">
            <a:avLst/>
          </a:prstGeom>
        </p:spPr>
        <p:txBody>
          <a:bodyPr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ru-RU" sz="3600" b="1" dirty="0">
                <a:solidFill>
                  <a:srgbClr val="996633"/>
                </a:solidFill>
                <a:latin typeface="Times New Roman"/>
              </a:rPr>
              <a:t>Элементы, названные в честь учёных</a:t>
            </a:r>
          </a:p>
        </p:txBody>
      </p:sp>
    </p:spTree>
    <p:extLst>
      <p:ext uri="{BB962C8B-B14F-4D97-AF65-F5344CB8AC3E}">
        <p14:creationId xmlns:p14="http://schemas.microsoft.com/office/powerpoint/2010/main" val="14873572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 txBox="1">
            <a:spLocks noChangeArrowheads="1"/>
          </p:cNvSpPr>
          <p:nvPr/>
        </p:nvSpPr>
        <p:spPr bwMode="auto">
          <a:xfrm>
            <a:off x="990600" y="457200"/>
            <a:ext cx="77724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Times New Roman" pitchFamily="18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Times New Roman" pitchFamily="18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Times New Roman" pitchFamily="18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Times New Roman" pitchFamily="18" charset="0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Times New Roman" pitchFamily="18" charset="0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Times New Roman" pitchFamily="18" charset="0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Times New Roman" pitchFamily="18" charset="0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Times New Roman" pitchFamily="18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ru-RU" altLang="ru-RU" sz="4000" b="0" i="0" u="none" strike="noStrike" kern="0" cap="none" spc="0" normalizeH="0" baseline="0" noProof="0" smtClean="0">
                <a:ln>
                  <a:noFill/>
                </a:ln>
                <a:solidFill>
                  <a:srgbClr val="996633"/>
                </a:solidFill>
                <a:effectLst/>
                <a:uLnTx/>
                <a:uFillTx/>
                <a:latin typeface="Times New Roman"/>
                <a:ea typeface="+mj-ea"/>
                <a:cs typeface="+mj-cs"/>
              </a:rPr>
              <a:t>Эйнштейний (</a:t>
            </a:r>
            <a:r>
              <a:rPr kumimoji="1" lang="en-US" altLang="ru-RU" sz="4000" b="0" i="0" u="none" strike="noStrike" kern="0" cap="none" spc="0" normalizeH="0" baseline="0" noProof="0" smtClean="0">
                <a:ln>
                  <a:noFill/>
                </a:ln>
                <a:solidFill>
                  <a:srgbClr val="FF3300"/>
                </a:solidFill>
                <a:effectLst/>
                <a:uLnTx/>
                <a:uFillTx/>
                <a:latin typeface="Times New Roman"/>
                <a:ea typeface="+mj-ea"/>
                <a:cs typeface="+mj-cs"/>
              </a:rPr>
              <a:t>Es</a:t>
            </a:r>
            <a:r>
              <a:rPr kumimoji="1" lang="en-US" altLang="ru-RU" sz="4000" b="0" i="0" u="none" strike="noStrike" kern="0" cap="none" spc="0" normalizeH="0" baseline="0" noProof="0" smtClean="0">
                <a:ln>
                  <a:noFill/>
                </a:ln>
                <a:solidFill>
                  <a:srgbClr val="996633"/>
                </a:solidFill>
                <a:effectLst/>
                <a:uLnTx/>
                <a:uFillTx/>
                <a:latin typeface="Times New Roman"/>
                <a:ea typeface="+mj-ea"/>
                <a:cs typeface="+mj-cs"/>
              </a:rPr>
              <a:t>)</a:t>
            </a:r>
            <a:r>
              <a:rPr kumimoji="1" lang="ru-RU" altLang="ru-RU" sz="4000" b="0" i="0" u="none" strike="noStrike" kern="0" cap="none" spc="0" normalizeH="0" baseline="0" noProof="0" smtClean="0">
                <a:ln>
                  <a:noFill/>
                </a:ln>
                <a:solidFill>
                  <a:srgbClr val="996633"/>
                </a:solidFill>
                <a:effectLst/>
                <a:uLnTx/>
                <a:uFillTx/>
                <a:latin typeface="Times New Roman"/>
                <a:ea typeface="+mj-ea"/>
                <a:cs typeface="+mj-cs"/>
              </a:rPr>
              <a:t>– в честь Альберта Эйнштейна</a:t>
            </a:r>
          </a:p>
        </p:txBody>
      </p:sp>
      <p:pic>
        <p:nvPicPr>
          <p:cNvPr id="3" name="Picture 4" descr="Эйнштейн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76600" y="2060575"/>
            <a:ext cx="3260725" cy="3629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515423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ctrTitle"/>
          </p:nvPr>
        </p:nvSpPr>
        <p:spPr>
          <a:xfrm>
            <a:off x="4139952" y="188641"/>
            <a:ext cx="4824536" cy="6192688"/>
          </a:xfrm>
        </p:spPr>
        <p:txBody>
          <a:bodyPr>
            <a:normAutofit/>
          </a:bodyPr>
          <a:lstStyle/>
          <a:p>
            <a:r>
              <a:rPr lang="ru-RU" dirty="0"/>
              <a:t> </a:t>
            </a:r>
            <a:r>
              <a:rPr lang="ru-RU" sz="2800" dirty="0" smtClean="0"/>
              <a:t>«аргон» (от др.-греч. </a:t>
            </a:r>
            <a:r>
              <a:rPr lang="ru-RU" sz="2800" dirty="0" err="1" smtClean="0"/>
              <a:t>ἀργός</a:t>
            </a:r>
            <a:r>
              <a:rPr lang="ru-RU" sz="2800" dirty="0" smtClean="0"/>
              <a:t> — ленивый, медленный, неактивный). Это </a:t>
            </a:r>
            <a:r>
              <a:rPr lang="ru-RU" sz="2800" smtClean="0"/>
              <a:t>название подчеркивает </a:t>
            </a:r>
            <a:r>
              <a:rPr lang="ru-RU" sz="2800" dirty="0" smtClean="0"/>
              <a:t>важнейшее свойство элемента — его химическую неактивность</a:t>
            </a:r>
            <a:endParaRPr lang="ru-RU" sz="2800" dirty="0"/>
          </a:p>
        </p:txBody>
      </p:sp>
      <p:pic>
        <p:nvPicPr>
          <p:cNvPr id="8195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188640"/>
            <a:ext cx="3888432" cy="58822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763111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3600" dirty="0"/>
              <a:t>1.  В названиях </a:t>
            </a:r>
            <a:r>
              <a:rPr lang="ru-RU" sz="3600" dirty="0" smtClean="0"/>
              <a:t> отражены </a:t>
            </a:r>
            <a:r>
              <a:rPr lang="ru-RU" sz="3600" dirty="0"/>
              <a:t>их важнейшие свойства. </a:t>
            </a:r>
            <a:br>
              <a:rPr lang="ru-RU" sz="3600" dirty="0"/>
            </a:br>
            <a:endParaRPr lang="ru-RU" sz="36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0" y="1124744"/>
            <a:ext cx="9144000" cy="5733256"/>
          </a:xfrm>
        </p:spPr>
        <p:txBody>
          <a:bodyPr/>
          <a:lstStyle/>
          <a:p>
            <a:pPr marL="0" indent="0">
              <a:buNone/>
            </a:pPr>
            <a:endParaRPr lang="ru-RU" dirty="0" smtClean="0"/>
          </a:p>
          <a:p>
            <a:pPr marL="0" indent="0">
              <a:buNone/>
            </a:pPr>
            <a:endParaRPr lang="ru-RU" dirty="0" smtClean="0"/>
          </a:p>
          <a:p>
            <a:pPr marL="0" indent="0">
              <a:buNone/>
            </a:pPr>
            <a:endParaRPr lang="ru-RU" dirty="0"/>
          </a:p>
          <a:p>
            <a:pPr marL="0" indent="0">
              <a:buNone/>
            </a:pPr>
            <a:endParaRPr lang="ru-RU" dirty="0" smtClean="0"/>
          </a:p>
          <a:p>
            <a:pPr marL="0" indent="0">
              <a:buNone/>
            </a:pPr>
            <a:endParaRPr lang="ru-RU" dirty="0"/>
          </a:p>
          <a:p>
            <a:pPr marL="0" indent="0">
              <a:buNone/>
            </a:pPr>
            <a:endParaRPr lang="ru-RU" dirty="0" smtClean="0"/>
          </a:p>
          <a:p>
            <a:pPr marL="0" indent="0">
              <a:buNone/>
            </a:pPr>
            <a:endParaRPr lang="ru-RU" dirty="0" smtClean="0"/>
          </a:p>
          <a:p>
            <a:pPr marL="0" indent="0">
              <a:buNone/>
            </a:pPr>
            <a:r>
              <a:rPr lang="ru-RU" dirty="0" smtClean="0"/>
              <a:t>    Фосфор                   </a:t>
            </a:r>
            <a:r>
              <a:rPr lang="ru-RU" dirty="0"/>
              <a:t>Х</a:t>
            </a:r>
            <a:r>
              <a:rPr lang="ru-RU" dirty="0" smtClean="0"/>
              <a:t>лор                            Бром</a:t>
            </a:r>
          </a:p>
          <a:p>
            <a:pPr marL="0" indent="0">
              <a:buNone/>
            </a:pPr>
            <a:r>
              <a:rPr lang="ru-RU" dirty="0" smtClean="0"/>
              <a:t>– </a:t>
            </a:r>
            <a:r>
              <a:rPr lang="ru-RU" dirty="0"/>
              <a:t>несущий </a:t>
            </a:r>
            <a:r>
              <a:rPr lang="ru-RU" dirty="0" smtClean="0"/>
              <a:t>свет         </a:t>
            </a:r>
            <a:r>
              <a:rPr lang="ru-RU" dirty="0"/>
              <a:t>зелёный</a:t>
            </a:r>
            <a:r>
              <a:rPr lang="ru-RU" dirty="0" smtClean="0"/>
              <a:t>                   зловонный</a:t>
            </a:r>
          </a:p>
          <a:p>
            <a:pPr marL="0" indent="0">
              <a:buNone/>
            </a:pPr>
            <a:endParaRPr lang="ru-RU" dirty="0"/>
          </a:p>
          <a:p>
            <a:pPr marL="0" indent="0">
              <a:buNone/>
            </a:pPr>
            <a:endParaRPr lang="ru-RU" dirty="0" smtClean="0"/>
          </a:p>
          <a:p>
            <a:pPr marL="0" indent="0">
              <a:buNone/>
            </a:pPr>
            <a:endParaRPr lang="ru-RU" dirty="0"/>
          </a:p>
          <a:p>
            <a:pPr marL="0" indent="0">
              <a:buNone/>
            </a:pPr>
            <a:endParaRPr lang="ru-RU" dirty="0"/>
          </a:p>
        </p:txBody>
      </p:sp>
      <p:pic>
        <p:nvPicPr>
          <p:cNvPr id="1026" name="Picture 2" descr="F:\картинки элементов\P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1052736"/>
            <a:ext cx="2843809" cy="42698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F:\картинки элементов\Cl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03848" y="1052736"/>
            <a:ext cx="2736304" cy="42698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F:\картинки элементов\Br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00193" y="1073125"/>
            <a:ext cx="2664016" cy="42494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469196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2940"/>
            <a:ext cx="8229600" cy="1143000"/>
          </a:xfrm>
        </p:spPr>
        <p:txBody>
          <a:bodyPr>
            <a:normAutofit/>
          </a:bodyPr>
          <a:lstStyle/>
          <a:p>
            <a:r>
              <a:rPr lang="ru-RU" dirty="0"/>
              <a:t>2.  </a:t>
            </a:r>
            <a:r>
              <a:rPr lang="ru-RU" dirty="0" smtClean="0"/>
              <a:t>В </a:t>
            </a:r>
            <a:r>
              <a:rPr lang="ru-RU" dirty="0"/>
              <a:t>честь небесных тел.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0" y="1052736"/>
            <a:ext cx="9144000" cy="5688632"/>
          </a:xfrm>
        </p:spPr>
        <p:txBody>
          <a:bodyPr>
            <a:normAutofit lnSpcReduction="10000"/>
          </a:bodyPr>
          <a:lstStyle/>
          <a:p>
            <a:endParaRPr lang="ru-RU" dirty="0" smtClean="0"/>
          </a:p>
          <a:p>
            <a:endParaRPr lang="ru-RU" dirty="0"/>
          </a:p>
          <a:p>
            <a:endParaRPr lang="ru-RU" dirty="0" smtClean="0"/>
          </a:p>
          <a:p>
            <a:endParaRPr lang="ru-RU" dirty="0"/>
          </a:p>
          <a:p>
            <a:endParaRPr lang="ru-RU" dirty="0" smtClean="0"/>
          </a:p>
          <a:p>
            <a:endParaRPr lang="ru-RU" dirty="0"/>
          </a:p>
          <a:p>
            <a:endParaRPr lang="ru-RU" dirty="0" smtClean="0"/>
          </a:p>
          <a:p>
            <a:endParaRPr lang="ru-RU" dirty="0"/>
          </a:p>
          <a:p>
            <a:pPr marL="0" indent="0">
              <a:buNone/>
            </a:pPr>
            <a:r>
              <a:rPr lang="ru-RU" dirty="0" smtClean="0"/>
              <a:t>           Селен                                      Теллур                     от греч. Селена – Луна       от </a:t>
            </a:r>
            <a:r>
              <a:rPr lang="ru-RU" dirty="0"/>
              <a:t>греч. </a:t>
            </a:r>
            <a:r>
              <a:rPr lang="ru-RU" dirty="0" err="1"/>
              <a:t>Теллурис</a:t>
            </a:r>
            <a:r>
              <a:rPr lang="ru-RU" dirty="0"/>
              <a:t> – Земля</a:t>
            </a:r>
          </a:p>
          <a:p>
            <a:pPr marL="0" indent="0">
              <a:buNone/>
            </a:pPr>
            <a:endParaRPr lang="ru-RU" dirty="0"/>
          </a:p>
        </p:txBody>
      </p:sp>
      <p:pic>
        <p:nvPicPr>
          <p:cNvPr id="2050" name="Picture 2" descr="F:\картинки элементов\Se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1025831"/>
            <a:ext cx="3096344" cy="42753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32040" y="1014390"/>
            <a:ext cx="3312368" cy="42868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791308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Рисунок 1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4312"/>
            <a:ext cx="9144000" cy="6872312"/>
          </a:xfrm>
          <a:prstGeom prst="rect">
            <a:avLst/>
          </a:prstGeom>
        </p:spPr>
      </p:pic>
      <p:sp>
        <p:nvSpPr>
          <p:cNvPr id="2" name="Slide Number Placeholder 5"/>
          <p:cNvSpPr txBox="1">
            <a:spLocks/>
          </p:cNvSpPr>
          <p:nvPr/>
        </p:nvSpPr>
        <p:spPr>
          <a:xfrm>
            <a:off x="3810000" y="6172200"/>
            <a:ext cx="1828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algn="ctr" rtl="0" fontAlgn="base">
              <a:spcBef>
                <a:spcPct val="0"/>
              </a:spcBef>
              <a:spcAft>
                <a:spcPct val="0"/>
              </a:spcAft>
              <a:defRPr sz="1200" b="1" kern="1200">
                <a:solidFill>
                  <a:schemeClr val="tx1">
                    <a:lumMod val="50000"/>
                    <a:lumOff val="50000"/>
                  </a:schemeClr>
                </a:solidFill>
                <a:latin typeface="Arial" charset="0"/>
                <a:ea typeface="+mn-ea"/>
                <a:cs typeface="Arial" charset="0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1DD2670C-6F5E-40E6-A319-7D5902386A2E}" type="slidenum">
              <a:rPr kumimoji="0" lang="ru-RU" sz="1200" b="1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44</a:t>
            </a:fld>
            <a:endParaRPr kumimoji="0" lang="ru-RU" sz="1200" b="1" i="0" u="none" strike="noStrike" kern="1200" cap="none" spc="0" normalizeH="0" baseline="0" noProof="0">
              <a:ln>
                <a:noFill/>
              </a:ln>
              <a:solidFill>
                <a:prstClr val="black">
                  <a:lumMod val="50000"/>
                  <a:lumOff val="50000"/>
                </a:prstClr>
              </a:solidFill>
              <a:effectLst/>
              <a:uLnTx/>
              <a:uFillTx/>
              <a:latin typeface="Arial" charset="0"/>
              <a:ea typeface="+mn-ea"/>
              <a:cs typeface="Arial" charset="0"/>
            </a:endParaRPr>
          </a:p>
        </p:txBody>
      </p:sp>
      <p:sp>
        <p:nvSpPr>
          <p:cNvPr id="3" name="TextBox 1"/>
          <p:cNvSpPr txBox="1">
            <a:spLocks noChangeArrowheads="1"/>
          </p:cNvSpPr>
          <p:nvPr/>
        </p:nvSpPr>
        <p:spPr bwMode="auto">
          <a:xfrm>
            <a:off x="684213" y="404813"/>
            <a:ext cx="7848600" cy="1230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2800">
                <a:solidFill>
                  <a:prstClr val="black"/>
                </a:solidFill>
                <a:latin typeface="Arial" charset="0"/>
                <a:cs typeface="Arial" charset="0"/>
              </a:rPr>
              <a:t>Формы существования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2800">
                <a:solidFill>
                  <a:prstClr val="black"/>
                </a:solidFill>
                <a:latin typeface="Arial" charset="0"/>
                <a:cs typeface="Arial" charset="0"/>
              </a:rPr>
              <a:t> </a:t>
            </a:r>
            <a:r>
              <a:rPr lang="ru-RU" sz="2800" b="1">
                <a:solidFill>
                  <a:prstClr val="black"/>
                </a:solidFill>
                <a:latin typeface="Arial" charset="0"/>
                <a:cs typeface="Arial" charset="0"/>
              </a:rPr>
              <a:t>химического элемента: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4644516" y="2482582"/>
            <a:ext cx="3167844" cy="461665"/>
          </a:xfrm>
          <a:prstGeom prst="rect">
            <a:avLst/>
          </a:prstGeom>
          <a:gradFill rotWithShape="1">
            <a:gsLst>
              <a:gs pos="0">
                <a:srgbClr val="4E67C8">
                  <a:tint val="50000"/>
                  <a:alpha val="85000"/>
                  <a:satMod val="150000"/>
                </a:srgbClr>
              </a:gs>
              <a:gs pos="35000">
                <a:srgbClr val="4E67C8">
                  <a:tint val="70000"/>
                  <a:shade val="90000"/>
                  <a:alpha val="85000"/>
                  <a:satMod val="200000"/>
                </a:srgbClr>
              </a:gs>
              <a:gs pos="100000">
                <a:srgbClr val="4E67C8">
                  <a:tint val="90000"/>
                  <a:shade val="100000"/>
                  <a:alpha val="85000"/>
                  <a:satMod val="250000"/>
                </a:srgbClr>
              </a:gs>
            </a:gsLst>
            <a:lin ang="0" scaled="1"/>
          </a:gradFill>
          <a:ln w="25400" cap="flat" cmpd="sng" algn="ctr">
            <a:solidFill>
              <a:srgbClr val="4E67C8">
                <a:shade val="95000"/>
                <a:satMod val="105000"/>
              </a:srgbClr>
            </a:solidFill>
            <a:prstDash val="solid"/>
          </a:ln>
          <a:effectLst>
            <a:innerShdw blurRad="50800" dist="25400" dir="13500000">
              <a:srgbClr val="FFFFFF">
                <a:alpha val="75000"/>
              </a:srgbClr>
            </a:innerShdw>
          </a:effectLst>
        </p:spPr>
        <p:txBody>
          <a:bodyPr>
            <a:spAutoFit/>
          </a:bodyPr>
          <a:lstStyle/>
          <a:p>
            <a:pPr marL="0" marR="0" lvl="0" indent="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t>Простые вещества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622068" y="3933056"/>
            <a:ext cx="3190292" cy="461665"/>
          </a:xfrm>
          <a:prstGeom prst="rect">
            <a:avLst/>
          </a:prstGeom>
          <a:gradFill rotWithShape="1">
            <a:gsLst>
              <a:gs pos="0">
                <a:srgbClr val="4E67C8">
                  <a:tint val="50000"/>
                  <a:alpha val="85000"/>
                  <a:satMod val="150000"/>
                </a:srgbClr>
              </a:gs>
              <a:gs pos="35000">
                <a:srgbClr val="4E67C8">
                  <a:tint val="70000"/>
                  <a:shade val="90000"/>
                  <a:alpha val="85000"/>
                  <a:satMod val="200000"/>
                </a:srgbClr>
              </a:gs>
              <a:gs pos="100000">
                <a:srgbClr val="4E67C8">
                  <a:tint val="90000"/>
                  <a:shade val="100000"/>
                  <a:alpha val="85000"/>
                  <a:satMod val="250000"/>
                </a:srgbClr>
              </a:gs>
            </a:gsLst>
            <a:lin ang="0" scaled="1"/>
          </a:gradFill>
          <a:ln w="25400" cap="flat" cmpd="sng" algn="ctr">
            <a:solidFill>
              <a:srgbClr val="4E67C8">
                <a:shade val="95000"/>
                <a:satMod val="105000"/>
              </a:srgbClr>
            </a:solidFill>
            <a:prstDash val="solid"/>
          </a:ln>
          <a:effectLst>
            <a:innerShdw blurRad="50800" dist="25400" dir="13500000">
              <a:srgbClr val="FFFFFF">
                <a:alpha val="75000"/>
              </a:srgbClr>
            </a:innerShdw>
          </a:effectLst>
        </p:spPr>
        <p:txBody>
          <a:bodyPr>
            <a:spAutoFit/>
          </a:bodyPr>
          <a:lstStyle/>
          <a:p>
            <a:pPr marL="0" marR="0" lvl="0" indent="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t>Сложные вещества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686301" y="5313850"/>
            <a:ext cx="3126059" cy="461665"/>
          </a:xfrm>
          <a:prstGeom prst="rect">
            <a:avLst/>
          </a:prstGeom>
          <a:gradFill rotWithShape="1">
            <a:gsLst>
              <a:gs pos="0">
                <a:srgbClr val="4E67C8">
                  <a:tint val="50000"/>
                  <a:alpha val="85000"/>
                  <a:satMod val="150000"/>
                </a:srgbClr>
              </a:gs>
              <a:gs pos="35000">
                <a:srgbClr val="4E67C8">
                  <a:tint val="70000"/>
                  <a:shade val="90000"/>
                  <a:alpha val="85000"/>
                  <a:satMod val="200000"/>
                </a:srgbClr>
              </a:gs>
              <a:gs pos="100000">
                <a:srgbClr val="4E67C8">
                  <a:tint val="90000"/>
                  <a:shade val="100000"/>
                  <a:alpha val="85000"/>
                  <a:satMod val="250000"/>
                </a:srgbClr>
              </a:gs>
            </a:gsLst>
            <a:lin ang="0" scaled="1"/>
          </a:gradFill>
          <a:ln w="25400" cap="flat" cmpd="sng" algn="ctr">
            <a:solidFill>
              <a:srgbClr val="4E67C8">
                <a:shade val="95000"/>
                <a:satMod val="105000"/>
              </a:srgbClr>
            </a:solidFill>
            <a:prstDash val="solid"/>
          </a:ln>
          <a:effectLst>
            <a:innerShdw blurRad="50800" dist="25400" dir="13500000">
              <a:srgbClr val="FFFFFF">
                <a:alpha val="75000"/>
              </a:srgbClr>
            </a:innerShdw>
          </a:effectLst>
        </p:spPr>
        <p:txBody>
          <a:bodyPr>
            <a:spAutoFit/>
          </a:bodyPr>
          <a:lstStyle/>
          <a:p>
            <a:pPr marL="0" marR="0" lvl="0" indent="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t>Свободные атомы</a:t>
            </a: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337136">
            <a:off x="718344" y="3785531"/>
            <a:ext cx="936625" cy="614363"/>
          </a:xfrm>
          <a:prstGeom prst="rect">
            <a:avLst/>
          </a:prstGeom>
          <a:noFill/>
          <a:ln>
            <a:noFill/>
          </a:ln>
          <a:effectLst>
            <a:reflection blurRad="6350" stA="52000" endA="300" endPos="35000" dir="5400000" sy="-100000" algn="bl" rotWithShape="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68727" y="3732871"/>
            <a:ext cx="792163" cy="665163"/>
          </a:xfrm>
          <a:prstGeom prst="rect">
            <a:avLst/>
          </a:prstGeom>
          <a:noFill/>
          <a:ln>
            <a:noFill/>
          </a:ln>
          <a:effectLst>
            <a:reflection blurRad="6350" stA="52000" endA="300" endPos="35000" dir="5400000" sy="-100000" algn="bl" rotWithShape="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14568" y="3765688"/>
            <a:ext cx="671513" cy="654050"/>
          </a:xfrm>
          <a:prstGeom prst="rect">
            <a:avLst/>
          </a:prstGeom>
          <a:noFill/>
          <a:ln>
            <a:noFill/>
          </a:ln>
          <a:effectLst>
            <a:reflection blurRad="6350" stA="52000" endA="300" endPos="35000" dir="5400000" sy="-100000" algn="bl" rotWithShape="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3808" y="2135713"/>
            <a:ext cx="971550" cy="693738"/>
          </a:xfrm>
          <a:prstGeom prst="rect">
            <a:avLst/>
          </a:prstGeom>
          <a:noFill/>
          <a:ln>
            <a:noFill/>
          </a:ln>
          <a:effectLst>
            <a:reflection blurRad="6350" stA="52000" endA="300" endPos="35000" dir="5400000" sy="-100000" algn="bl" rotWithShape="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Picture 1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54969" y="2179637"/>
            <a:ext cx="554037" cy="549275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rgbClr val="B4DCFA"/>
            </a:outerShdw>
            <a:reflection blurRad="6350" stA="52000" endA="300" endPos="35000" dir="5400000" sy="-100000" algn="bl" rotWithShape="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Picture 2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1573" y="2051880"/>
            <a:ext cx="549275" cy="549275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rgbClr val="B4DCFA"/>
            </a:outerShdw>
            <a:reflection blurRad="6350" stA="52000" endA="300" endPos="35000" dir="5400000" sy="-100000" algn="bl" rotWithShape="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" name="Picture 3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41425" y="5659438"/>
            <a:ext cx="396875" cy="401637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rgbClr val="B4DCFA"/>
            </a:outerShdw>
            <a:reflection blurRad="6350" stA="52000" endA="300" endPos="35000" dir="5400000" sy="-100000" algn="bl" rotWithShape="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" name="Picture 4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9763" y="5053013"/>
            <a:ext cx="598487" cy="606425"/>
          </a:xfrm>
          <a:prstGeom prst="rect">
            <a:avLst/>
          </a:prstGeom>
          <a:noFill/>
          <a:ln w="9525">
            <a:solidFill>
              <a:sysClr val="window" lastClr="FFFFFF"/>
            </a:solidFill>
            <a:miter lim="800000"/>
            <a:headEnd/>
            <a:tailEnd/>
          </a:ln>
          <a:effectLst>
            <a:outerShdw dist="35921" dir="2700000" algn="ctr" rotWithShape="0">
              <a:srgbClr val="B4DCFA"/>
            </a:outerShdw>
            <a:reflection blurRad="6350" stA="52000" endA="300" endPos="35000" dir="5400000" sy="-100000" algn="bl" rotWithShape="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15" name="Овал 14"/>
          <p:cNvSpPr/>
          <p:nvPr/>
        </p:nvSpPr>
        <p:spPr>
          <a:xfrm>
            <a:off x="2977006" y="5511701"/>
            <a:ext cx="504056" cy="457067"/>
          </a:xfrm>
          <a:prstGeom prst="ellipse">
            <a:avLst/>
          </a:prstGeom>
          <a:gradFill rotWithShape="1">
            <a:gsLst>
              <a:gs pos="0">
                <a:sysClr val="windowText" lastClr="000000">
                  <a:shade val="40000"/>
                  <a:satMod val="115000"/>
                </a:sysClr>
              </a:gs>
              <a:gs pos="80000">
                <a:sysClr val="windowText" lastClr="000000">
                  <a:shade val="90000"/>
                  <a:satMod val="130000"/>
                </a:sysClr>
              </a:gs>
              <a:gs pos="100000">
                <a:sysClr val="windowText" lastClr="000000">
                  <a:shade val="100000"/>
                  <a:satMod val="150000"/>
                </a:sysClr>
              </a:gs>
            </a:gsLst>
            <a:lin ang="7800000" scaled="0"/>
          </a:gradFill>
          <a:ln w="25400" cap="flat" cmpd="sng" algn="ctr">
            <a:solidFill>
              <a:sysClr val="windowText" lastClr="000000">
                <a:shade val="95000"/>
                <a:satMod val="105000"/>
              </a:sysClr>
            </a:solidFill>
            <a:prstDash val="solid"/>
          </a:ln>
          <a:effectLst>
            <a:innerShdw blurRad="76200" dist="25400" dir="13500000">
              <a:srgbClr val="FFFFFF">
                <a:alpha val="75000"/>
              </a:srgbClr>
            </a:innerShdw>
            <a:reflection blurRad="6350" stA="52000" endA="300" endPos="35000" dir="5400000" sy="-100000" algn="bl" rotWithShape="0"/>
          </a:effectLst>
        </p:spPr>
        <p:txBody>
          <a:bodyPr anchor="ctr"/>
          <a:lstStyle/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rebuchet MS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036074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6"/>
          <p:cNvPicPr>
            <a:picLocks noChangeAspect="1" noChangeArrowheads="1"/>
          </p:cNvPicPr>
          <p:nvPr/>
        </p:nvPicPr>
        <p:blipFill>
          <a:blip r:embed="rId2">
            <a:lum contrast="6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88125" y="3500438"/>
            <a:ext cx="1828800" cy="2070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" name="Picture 7"/>
          <p:cNvPicPr>
            <a:picLocks noChangeAspect="1" noChangeArrowheads="1"/>
          </p:cNvPicPr>
          <p:nvPr/>
        </p:nvPicPr>
        <p:blipFill>
          <a:blip r:embed="rId3">
            <a:lum contrast="12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48038" y="3068638"/>
            <a:ext cx="2400300" cy="2705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" name="Picture 8"/>
          <p:cNvPicPr>
            <a:picLocks noChangeAspect="1" noChangeArrowheads="1"/>
          </p:cNvPicPr>
          <p:nvPr/>
        </p:nvPicPr>
        <p:blipFill>
          <a:blip r:embed="rId4">
            <a:lum contrast="12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8313" y="2708275"/>
            <a:ext cx="2695575" cy="30289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Rectangle 9"/>
          <p:cNvSpPr>
            <a:spLocks noChangeArrowheads="1"/>
          </p:cNvSpPr>
          <p:nvPr/>
        </p:nvSpPr>
        <p:spPr bwMode="auto">
          <a:xfrm>
            <a:off x="539750" y="5876925"/>
            <a:ext cx="2413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9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sz="2400" b="1" smtClean="0">
                <a:solidFill>
                  <a:srgbClr val="336666"/>
                </a:solidFill>
                <a:latin typeface="Times New Roman" panose="02020603050405020304" pitchFamily="18" charset="0"/>
              </a:rPr>
              <a:t>атомы водорода</a:t>
            </a:r>
          </a:p>
        </p:txBody>
      </p:sp>
      <p:sp>
        <p:nvSpPr>
          <p:cNvPr id="6" name="Rectangle 10"/>
          <p:cNvSpPr>
            <a:spLocks noChangeArrowheads="1"/>
          </p:cNvSpPr>
          <p:nvPr/>
        </p:nvSpPr>
        <p:spPr bwMode="auto">
          <a:xfrm>
            <a:off x="3276600" y="5876925"/>
            <a:ext cx="2917825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9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sz="2400" b="1" smtClean="0">
                <a:solidFill>
                  <a:srgbClr val="336666"/>
                </a:solidFill>
                <a:latin typeface="Times New Roman" panose="02020603050405020304" pitchFamily="18" charset="0"/>
              </a:rPr>
              <a:t>молекулы водорода</a:t>
            </a:r>
          </a:p>
        </p:txBody>
      </p:sp>
      <p:sp>
        <p:nvSpPr>
          <p:cNvPr id="7" name="Rectangle 11"/>
          <p:cNvSpPr>
            <a:spLocks noChangeArrowheads="1"/>
          </p:cNvSpPr>
          <p:nvPr/>
        </p:nvSpPr>
        <p:spPr bwMode="auto">
          <a:xfrm>
            <a:off x="6443663" y="5734050"/>
            <a:ext cx="23749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9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sz="2400" b="1" smtClean="0">
                <a:solidFill>
                  <a:srgbClr val="336666"/>
                </a:solidFill>
                <a:latin typeface="Times New Roman" panose="02020603050405020304" pitchFamily="18" charset="0"/>
              </a:rPr>
              <a:t>молекулы воды</a:t>
            </a:r>
          </a:p>
        </p:txBody>
      </p:sp>
      <p:sp>
        <p:nvSpPr>
          <p:cNvPr id="8" name="Rectangle 12"/>
          <p:cNvSpPr>
            <a:spLocks noChangeArrowheads="1"/>
          </p:cNvSpPr>
          <p:nvPr/>
        </p:nvSpPr>
        <p:spPr bwMode="auto">
          <a:xfrm>
            <a:off x="395288" y="2060575"/>
            <a:ext cx="2706687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9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sz="2400" b="1" smtClean="0">
                <a:solidFill>
                  <a:srgbClr val="336666"/>
                </a:solidFill>
                <a:latin typeface="Times New Roman" panose="02020603050405020304" pitchFamily="18" charset="0"/>
              </a:rPr>
              <a:t>Свободные атомы</a:t>
            </a:r>
          </a:p>
        </p:txBody>
      </p:sp>
      <p:sp>
        <p:nvSpPr>
          <p:cNvPr id="9" name="Rectangle 13"/>
          <p:cNvSpPr>
            <a:spLocks noChangeArrowheads="1"/>
          </p:cNvSpPr>
          <p:nvPr/>
        </p:nvSpPr>
        <p:spPr bwMode="auto">
          <a:xfrm>
            <a:off x="3203575" y="2420938"/>
            <a:ext cx="2684463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9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sz="2400" b="1" smtClean="0">
                <a:solidFill>
                  <a:srgbClr val="336666"/>
                </a:solidFill>
                <a:latin typeface="Times New Roman" panose="02020603050405020304" pitchFamily="18" charset="0"/>
              </a:rPr>
              <a:t>Простое вещество</a:t>
            </a:r>
          </a:p>
        </p:txBody>
      </p:sp>
      <p:sp>
        <p:nvSpPr>
          <p:cNvPr id="10" name="Rectangle 14"/>
          <p:cNvSpPr>
            <a:spLocks noChangeArrowheads="1"/>
          </p:cNvSpPr>
          <p:nvPr/>
        </p:nvSpPr>
        <p:spPr bwMode="auto">
          <a:xfrm>
            <a:off x="6011863" y="2924175"/>
            <a:ext cx="2782887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defRPr>
            </a:lvl9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sz="2400" b="1" smtClean="0">
                <a:solidFill>
                  <a:srgbClr val="336666"/>
                </a:solidFill>
                <a:latin typeface="Times New Roman" panose="02020603050405020304" pitchFamily="18" charset="0"/>
              </a:rPr>
              <a:t>Сложное вещество</a:t>
            </a:r>
          </a:p>
        </p:txBody>
      </p:sp>
      <p:sp>
        <p:nvSpPr>
          <p:cNvPr id="11" name="Rectangle 2"/>
          <p:cNvSpPr txBox="1">
            <a:spLocks noChangeArrowheads="1"/>
          </p:cNvSpPr>
          <p:nvPr/>
        </p:nvSpPr>
        <p:spPr bwMode="auto">
          <a:xfrm>
            <a:off x="179512" y="302213"/>
            <a:ext cx="8820150" cy="1295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Verdana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Verdana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Verdana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Verdana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Verdana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Verdana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Verdana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Verdana" pitchFamily="34" charset="0"/>
              </a:defRPr>
            </a:lvl9pPr>
          </a:lstStyle>
          <a:p>
            <a:pPr eaLnBrk="1" hangingPunct="1"/>
            <a:r>
              <a:rPr lang="ru-RU" altLang="ru-RU" sz="4000" b="1" kern="0" smtClean="0">
                <a:latin typeface="Times New Roman" panose="02020603050405020304" pitchFamily="18" charset="0"/>
              </a:rPr>
              <a:t>Формы существования химического элемента водорода:</a:t>
            </a:r>
            <a:endParaRPr lang="ru-RU" altLang="ru-RU" sz="4000" b="1" kern="0" dirty="0" smtClean="0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216293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5"/>
          <p:cNvSpPr txBox="1">
            <a:spLocks/>
          </p:cNvSpPr>
          <p:nvPr/>
        </p:nvSpPr>
        <p:spPr>
          <a:xfrm>
            <a:off x="3810000" y="6172200"/>
            <a:ext cx="1828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algn="ctr" rtl="0" fontAlgn="base">
              <a:spcBef>
                <a:spcPct val="0"/>
              </a:spcBef>
              <a:spcAft>
                <a:spcPct val="0"/>
              </a:spcAft>
              <a:defRPr sz="1200" b="1" kern="1200">
                <a:solidFill>
                  <a:schemeClr val="tx1">
                    <a:lumMod val="50000"/>
                    <a:lumOff val="50000"/>
                  </a:schemeClr>
                </a:solidFill>
                <a:latin typeface="Arial" charset="0"/>
                <a:ea typeface="+mn-ea"/>
                <a:cs typeface="Arial" charset="0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952A1D90-638B-482D-9F52-5A2DEB7890DC}" type="slidenum">
              <a:rPr kumimoji="0" lang="ru-RU" sz="1200" b="1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46</a:t>
            </a:fld>
            <a:endParaRPr kumimoji="0" lang="ru-RU" sz="1200" b="1" i="0" u="none" strike="noStrike" kern="1200" cap="none" spc="0" normalizeH="0" baseline="0" noProof="0">
              <a:ln>
                <a:noFill/>
              </a:ln>
              <a:solidFill>
                <a:prstClr val="black">
                  <a:lumMod val="50000"/>
                  <a:lumOff val="50000"/>
                </a:prstClr>
              </a:solidFill>
              <a:effectLst/>
              <a:uLnTx/>
              <a:uFillTx/>
              <a:latin typeface="Arial" charset="0"/>
              <a:ea typeface="+mn-ea"/>
              <a:cs typeface="Arial" charset="0"/>
            </a:endParaRPr>
          </a:p>
        </p:txBody>
      </p:sp>
      <p:sp>
        <p:nvSpPr>
          <p:cNvPr id="3" name="Овал 2"/>
          <p:cNvSpPr/>
          <p:nvPr/>
        </p:nvSpPr>
        <p:spPr>
          <a:xfrm rot="4205684">
            <a:off x="1975644" y="2905919"/>
            <a:ext cx="661988" cy="647700"/>
          </a:xfrm>
          <a:prstGeom prst="ellipse">
            <a:avLst/>
          </a:prstGeom>
          <a:solidFill>
            <a:srgbClr val="F14124"/>
          </a:solidFill>
          <a:ln w="44450" cap="flat" cmpd="sng" algn="ctr">
            <a:solidFill>
              <a:srgbClr val="F14124">
                <a:lumMod val="50000"/>
                <a:alpha val="80000"/>
              </a:srgbClr>
            </a:solidFill>
            <a:prstDash val="solid"/>
          </a:ln>
          <a:effectLst>
            <a:reflection blurRad="6350" stA="52000" endA="300" endPos="35000" dir="5400000" sy="-100000" algn="bl" rotWithShape="0"/>
          </a:effectLst>
        </p:spPr>
        <p:txBody>
          <a:bodyPr anchor="ctr"/>
          <a:lstStyle/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rebuchet MS"/>
              <a:ea typeface="+mn-ea"/>
              <a:cs typeface="+mn-cs"/>
            </a:endParaRPr>
          </a:p>
        </p:txBody>
      </p:sp>
      <p:sp>
        <p:nvSpPr>
          <p:cNvPr id="4" name="TextBox 1"/>
          <p:cNvSpPr txBox="1">
            <a:spLocks noChangeArrowheads="1"/>
          </p:cNvSpPr>
          <p:nvPr/>
        </p:nvSpPr>
        <p:spPr bwMode="auto">
          <a:xfrm>
            <a:off x="3132138" y="476250"/>
            <a:ext cx="3168650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ru-RU" sz="3600" b="1">
                <a:solidFill>
                  <a:prstClr val="black"/>
                </a:solidFill>
                <a:latin typeface="Arial" charset="0"/>
                <a:cs typeface="Arial" charset="0"/>
              </a:rPr>
              <a:t>ВЕЩЕСТВА</a:t>
            </a:r>
          </a:p>
        </p:txBody>
      </p:sp>
      <p:cxnSp>
        <p:nvCxnSpPr>
          <p:cNvPr id="5" name="Прямая со стрелкой 4"/>
          <p:cNvCxnSpPr/>
          <p:nvPr/>
        </p:nvCxnSpPr>
        <p:spPr>
          <a:xfrm flipH="1">
            <a:off x="3419475" y="1052513"/>
            <a:ext cx="647700" cy="431800"/>
          </a:xfrm>
          <a:prstGeom prst="straightConnector1">
            <a:avLst/>
          </a:prstGeom>
          <a:noFill/>
          <a:ln w="25400" cap="flat" cmpd="sng" algn="ctr">
            <a:solidFill>
              <a:srgbClr val="4E67C8">
                <a:shade val="95000"/>
                <a:satMod val="105000"/>
              </a:srgbClr>
            </a:solidFill>
            <a:prstDash val="solid"/>
            <a:tailEnd type="arrow"/>
          </a:ln>
          <a:effectLst/>
        </p:spPr>
      </p:cxnSp>
      <p:cxnSp>
        <p:nvCxnSpPr>
          <p:cNvPr id="6" name="Прямая со стрелкой 5"/>
          <p:cNvCxnSpPr/>
          <p:nvPr/>
        </p:nvCxnSpPr>
        <p:spPr>
          <a:xfrm>
            <a:off x="4932363" y="1052513"/>
            <a:ext cx="576262" cy="431800"/>
          </a:xfrm>
          <a:prstGeom prst="straightConnector1">
            <a:avLst/>
          </a:prstGeom>
          <a:noFill/>
          <a:ln w="25400" cap="flat" cmpd="sng" algn="ctr">
            <a:solidFill>
              <a:srgbClr val="4E67C8">
                <a:shade val="95000"/>
                <a:satMod val="105000"/>
              </a:srgbClr>
            </a:solidFill>
            <a:prstDash val="solid"/>
            <a:tailEnd type="arrow"/>
          </a:ln>
          <a:effectLst/>
        </p:spPr>
      </p:cxnSp>
      <p:sp>
        <p:nvSpPr>
          <p:cNvPr id="7" name="TextBox 10"/>
          <p:cNvSpPr txBox="1">
            <a:spLocks noChangeArrowheads="1"/>
          </p:cNvSpPr>
          <p:nvPr/>
        </p:nvSpPr>
        <p:spPr bwMode="auto">
          <a:xfrm>
            <a:off x="2519363" y="1414463"/>
            <a:ext cx="1836737" cy="5222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ru-RU" sz="2800" b="1">
                <a:solidFill>
                  <a:prstClr val="black"/>
                </a:solidFill>
                <a:latin typeface="Arial" charset="0"/>
                <a:cs typeface="Arial" charset="0"/>
              </a:rPr>
              <a:t>простые</a:t>
            </a:r>
          </a:p>
        </p:txBody>
      </p:sp>
      <p:sp>
        <p:nvSpPr>
          <p:cNvPr id="8" name="TextBox 11"/>
          <p:cNvSpPr txBox="1">
            <a:spLocks noChangeArrowheads="1"/>
          </p:cNvSpPr>
          <p:nvPr/>
        </p:nvSpPr>
        <p:spPr bwMode="auto">
          <a:xfrm>
            <a:off x="4737100" y="1414463"/>
            <a:ext cx="1944688" cy="5222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ru-RU" sz="2800" b="1">
                <a:solidFill>
                  <a:prstClr val="black"/>
                </a:solidFill>
                <a:latin typeface="Arial" charset="0"/>
                <a:cs typeface="Arial" charset="0"/>
              </a:rPr>
              <a:t>сложные</a:t>
            </a:r>
          </a:p>
        </p:txBody>
      </p:sp>
      <p:pic>
        <p:nvPicPr>
          <p:cNvPr id="9" name="Рисунок 1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08625" y="2039938"/>
            <a:ext cx="814388" cy="842962"/>
          </a:xfrm>
          <a:prstGeom prst="rect">
            <a:avLst/>
          </a:prstGeom>
          <a:noFill/>
          <a:ln>
            <a:noFill/>
          </a:ln>
          <a:effectLst>
            <a:reflection blurRad="6350" stA="52000" endA="300" endPos="35000" dir="5400000" sy="-100000" algn="bl" rotWithShape="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Рисунок 1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767273">
            <a:off x="6738144" y="2899569"/>
            <a:ext cx="766762" cy="717550"/>
          </a:xfrm>
          <a:prstGeom prst="rect">
            <a:avLst/>
          </a:prstGeom>
          <a:noFill/>
          <a:ln>
            <a:noFill/>
          </a:ln>
          <a:effectLst>
            <a:reflection blurRad="6350" stA="52000" endA="300" endPos="35000" dir="5400000" sy="-100000" algn="bl" rotWithShape="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Рисунок 1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84800" y="3582988"/>
            <a:ext cx="1168400" cy="871537"/>
          </a:xfrm>
          <a:prstGeom prst="rect">
            <a:avLst/>
          </a:prstGeom>
          <a:noFill/>
          <a:ln>
            <a:noFill/>
          </a:ln>
          <a:effectLst>
            <a:reflection blurRad="6350" stA="52000" endA="300" endPos="35000" dir="5400000" sy="-100000" algn="bl" rotWithShape="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Овал 11"/>
          <p:cNvSpPr/>
          <p:nvPr/>
        </p:nvSpPr>
        <p:spPr>
          <a:xfrm>
            <a:off x="3055938" y="2101850"/>
            <a:ext cx="360362" cy="360363"/>
          </a:xfrm>
          <a:prstGeom prst="ellipse">
            <a:avLst/>
          </a:prstGeom>
          <a:solidFill>
            <a:sysClr val="window" lastClr="FFFFFF">
              <a:lumMod val="95000"/>
            </a:sysClr>
          </a:solidFill>
          <a:ln w="44450" cap="flat" cmpd="sng" algn="ctr">
            <a:solidFill>
              <a:srgbClr val="4E67C8">
                <a:shade val="50000"/>
                <a:alpha val="80000"/>
                <a:satMod val="110000"/>
              </a:srgbClr>
            </a:solidFill>
            <a:prstDash val="solid"/>
          </a:ln>
          <a:effectLst>
            <a:reflection blurRad="6350" stA="52000" endA="300" endPos="35000" dir="5400000" sy="-100000" algn="bl" rotWithShape="0"/>
          </a:effectLst>
        </p:spPr>
        <p:txBody>
          <a:bodyPr anchor="ctr"/>
          <a:lstStyle/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rebuchet MS"/>
              <a:ea typeface="+mn-ea"/>
              <a:cs typeface="+mn-cs"/>
            </a:endParaRPr>
          </a:p>
        </p:txBody>
      </p:sp>
      <p:sp>
        <p:nvSpPr>
          <p:cNvPr id="13" name="Овал 12"/>
          <p:cNvSpPr/>
          <p:nvPr/>
        </p:nvSpPr>
        <p:spPr>
          <a:xfrm rot="1874118">
            <a:off x="1524000" y="2689225"/>
            <a:ext cx="663575" cy="647700"/>
          </a:xfrm>
          <a:prstGeom prst="ellipse">
            <a:avLst/>
          </a:prstGeom>
          <a:solidFill>
            <a:srgbClr val="F14124"/>
          </a:solidFill>
          <a:ln w="44450" cap="flat" cmpd="sng" algn="ctr">
            <a:solidFill>
              <a:srgbClr val="F14124">
                <a:lumMod val="50000"/>
                <a:alpha val="80000"/>
              </a:srgbClr>
            </a:solidFill>
            <a:prstDash val="solid"/>
          </a:ln>
          <a:effectLst>
            <a:reflection blurRad="6350" stA="52000" endA="300" endPos="35000" dir="5400000" sy="-100000" algn="bl" rotWithShape="0"/>
          </a:effectLst>
        </p:spPr>
        <p:txBody>
          <a:bodyPr anchor="ctr"/>
          <a:lstStyle/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rebuchet MS"/>
              <a:ea typeface="+mn-ea"/>
              <a:cs typeface="+mn-cs"/>
            </a:endParaRPr>
          </a:p>
        </p:txBody>
      </p:sp>
      <p:sp>
        <p:nvSpPr>
          <p:cNvPr id="14" name="Овал 13"/>
          <p:cNvSpPr/>
          <p:nvPr/>
        </p:nvSpPr>
        <p:spPr>
          <a:xfrm rot="4205684">
            <a:off x="1683544" y="3137694"/>
            <a:ext cx="661988" cy="647700"/>
          </a:xfrm>
          <a:prstGeom prst="ellipse">
            <a:avLst/>
          </a:prstGeom>
          <a:solidFill>
            <a:srgbClr val="F14124"/>
          </a:solidFill>
          <a:ln w="44450" cap="flat" cmpd="sng" algn="ctr">
            <a:solidFill>
              <a:srgbClr val="F14124">
                <a:lumMod val="50000"/>
                <a:alpha val="80000"/>
              </a:srgbClr>
            </a:solidFill>
            <a:prstDash val="solid"/>
          </a:ln>
          <a:effectLst>
            <a:reflection blurRad="6350" stA="52000" endA="300" endPos="35000" dir="5400000" sy="-100000" algn="bl" rotWithShape="0"/>
          </a:effectLst>
        </p:spPr>
        <p:txBody>
          <a:bodyPr anchor="ctr"/>
          <a:lstStyle/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rebuchet MS"/>
              <a:ea typeface="+mn-ea"/>
              <a:cs typeface="+mn-cs"/>
            </a:endParaRPr>
          </a:p>
        </p:txBody>
      </p:sp>
      <p:sp>
        <p:nvSpPr>
          <p:cNvPr id="15" name="Овал 14"/>
          <p:cNvSpPr/>
          <p:nvPr/>
        </p:nvSpPr>
        <p:spPr>
          <a:xfrm>
            <a:off x="2981325" y="3851275"/>
            <a:ext cx="509588" cy="504825"/>
          </a:xfrm>
          <a:prstGeom prst="ellipse">
            <a:avLst/>
          </a:prstGeom>
          <a:solidFill>
            <a:srgbClr val="4E67C8"/>
          </a:solidFill>
          <a:ln w="44450" cap="flat" cmpd="sng" algn="ctr">
            <a:solidFill>
              <a:srgbClr val="4E67C8">
                <a:shade val="50000"/>
                <a:alpha val="80000"/>
                <a:satMod val="110000"/>
              </a:srgbClr>
            </a:solidFill>
            <a:prstDash val="solid"/>
          </a:ln>
          <a:effectLst>
            <a:reflection blurRad="6350" stA="52000" endA="300" endPos="35000" dir="5400000" sy="-100000" algn="bl" rotWithShape="0"/>
          </a:effectLst>
        </p:spPr>
        <p:txBody>
          <a:bodyPr anchor="ctr"/>
          <a:lstStyle/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rebuchet MS"/>
              <a:ea typeface="+mn-ea"/>
              <a:cs typeface="+mn-cs"/>
            </a:endParaRPr>
          </a:p>
        </p:txBody>
      </p:sp>
      <p:pic>
        <p:nvPicPr>
          <p:cNvPr id="16" name="Picture 4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6913" y="2162175"/>
            <a:ext cx="401637" cy="401638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rgbClr val="B4DCFA"/>
            </a:outerShdw>
            <a:reflection blurRad="6350" stA="52000" endA="300" endPos="35000" dir="5400000" sy="-100000" algn="bl" rotWithShape="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" name="Picture 5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82875" y="3854450"/>
            <a:ext cx="554038" cy="549275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rgbClr val="B4DCFA"/>
            </a:outerShdw>
            <a:reflection blurRad="6350" stA="52000" endA="300" endPos="35000" dir="5400000" sy="-100000" algn="bl" rotWithShape="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8" name="TextBox 17"/>
          <p:cNvSpPr txBox="1">
            <a:spLocks noChangeArrowheads="1"/>
          </p:cNvSpPr>
          <p:nvPr/>
        </p:nvSpPr>
        <p:spPr bwMode="auto">
          <a:xfrm>
            <a:off x="842963" y="4868863"/>
            <a:ext cx="3179762" cy="16319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2400" b="1">
                <a:solidFill>
                  <a:prstClr val="black"/>
                </a:solidFill>
                <a:latin typeface="Arial" charset="0"/>
                <a:cs typeface="Arial" charset="0"/>
              </a:rPr>
              <a:t>состоят из атомов 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2800" b="1" u="sng">
                <a:solidFill>
                  <a:prstClr val="black"/>
                </a:solidFill>
                <a:latin typeface="Arial" charset="0"/>
                <a:cs typeface="Arial" charset="0"/>
              </a:rPr>
              <a:t>одного</a:t>
            </a:r>
            <a:r>
              <a:rPr lang="ru-RU" sz="2800" b="1">
                <a:solidFill>
                  <a:prstClr val="black"/>
                </a:solidFill>
                <a:latin typeface="Arial" charset="0"/>
                <a:cs typeface="Arial" charset="0"/>
              </a:rPr>
              <a:t> </a:t>
            </a:r>
            <a:r>
              <a:rPr lang="ru-RU" sz="2400" b="1">
                <a:solidFill>
                  <a:prstClr val="black"/>
                </a:solidFill>
                <a:latin typeface="Arial" charset="0"/>
                <a:cs typeface="Arial" charset="0"/>
              </a:rPr>
              <a:t>химического элемента</a:t>
            </a:r>
          </a:p>
        </p:txBody>
      </p:sp>
      <p:sp>
        <p:nvSpPr>
          <p:cNvPr id="19" name="TextBox 18"/>
          <p:cNvSpPr txBox="1">
            <a:spLocks noChangeArrowheads="1"/>
          </p:cNvSpPr>
          <p:nvPr/>
        </p:nvSpPr>
        <p:spPr bwMode="auto">
          <a:xfrm>
            <a:off x="5384800" y="4868863"/>
            <a:ext cx="3159125" cy="16319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2400" b="1">
                <a:solidFill>
                  <a:prstClr val="black"/>
                </a:solidFill>
                <a:latin typeface="Arial" charset="0"/>
                <a:cs typeface="Arial" charset="0"/>
              </a:rPr>
              <a:t>состоят из атомов </a:t>
            </a:r>
            <a:r>
              <a:rPr lang="ru-RU" sz="2800" b="1" u="sng">
                <a:solidFill>
                  <a:prstClr val="black"/>
                </a:solidFill>
                <a:latin typeface="Arial" charset="0"/>
                <a:cs typeface="Arial" charset="0"/>
              </a:rPr>
              <a:t>разных </a:t>
            </a:r>
            <a:r>
              <a:rPr lang="ru-RU" sz="2400" b="1">
                <a:solidFill>
                  <a:prstClr val="black"/>
                </a:solidFill>
                <a:latin typeface="Arial" charset="0"/>
                <a:cs typeface="Arial" charset="0"/>
              </a:rPr>
              <a:t>химических элементов </a:t>
            </a:r>
          </a:p>
        </p:txBody>
      </p:sp>
    </p:spTree>
    <p:extLst>
      <p:ext uri="{BB962C8B-B14F-4D97-AF65-F5344CB8AC3E}">
        <p14:creationId xmlns:p14="http://schemas.microsoft.com/office/powerpoint/2010/main" val="37141367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animBg="1"/>
      <p:bldP spid="19" grpId="0" animBg="1"/>
    </p:bld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5"/>
          <p:cNvSpPr txBox="1">
            <a:spLocks/>
          </p:cNvSpPr>
          <p:nvPr/>
        </p:nvSpPr>
        <p:spPr>
          <a:xfrm>
            <a:off x="3810000" y="6172200"/>
            <a:ext cx="1828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algn="ctr" rtl="0" fontAlgn="base">
              <a:spcBef>
                <a:spcPct val="0"/>
              </a:spcBef>
              <a:spcAft>
                <a:spcPct val="0"/>
              </a:spcAft>
              <a:defRPr sz="1200" b="1" kern="1200">
                <a:solidFill>
                  <a:schemeClr val="tx1">
                    <a:lumMod val="50000"/>
                    <a:lumOff val="50000"/>
                  </a:schemeClr>
                </a:solidFill>
                <a:latin typeface="Arial" charset="0"/>
                <a:ea typeface="+mn-ea"/>
                <a:cs typeface="Arial" charset="0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E23FD57B-2C60-4AA2-B254-38C70138870D}" type="slidenum">
              <a:rPr kumimoji="0" lang="ru-RU" sz="1200" b="1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47</a:t>
            </a:fld>
            <a:endParaRPr kumimoji="0" lang="ru-RU" sz="1200" b="1" i="0" u="none" strike="noStrike" kern="1200" cap="none" spc="0" normalizeH="0" baseline="0" noProof="0">
              <a:ln>
                <a:noFill/>
              </a:ln>
              <a:solidFill>
                <a:prstClr val="black">
                  <a:lumMod val="50000"/>
                  <a:lumOff val="50000"/>
                </a:prstClr>
              </a:solidFill>
              <a:effectLst/>
              <a:uLnTx/>
              <a:uFillTx/>
              <a:latin typeface="Arial" charset="0"/>
              <a:ea typeface="+mn-ea"/>
              <a:cs typeface="Arial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571500" y="293688"/>
            <a:ext cx="3167063" cy="461962"/>
          </a:xfrm>
          <a:prstGeom prst="rect">
            <a:avLst/>
          </a:prstGeom>
          <a:solidFill>
            <a:srgbClr val="F14124">
              <a:lumMod val="20000"/>
              <a:lumOff val="80000"/>
            </a:srgbClr>
          </a:solidFill>
          <a:ln>
            <a:solidFill>
              <a:srgbClr val="F14124">
                <a:lumMod val="75000"/>
              </a:srgbClr>
            </a:solidFill>
          </a:ln>
        </p:spPr>
        <p:txBody>
          <a:bodyPr>
            <a:spAutoFit/>
          </a:bodyPr>
          <a:lstStyle/>
          <a:p>
            <a:pPr marL="0" marR="0" lvl="0" indent="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cs typeface="Arial" charset="0"/>
              </a:rPr>
              <a:t>Сложное вещество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148263" y="263525"/>
            <a:ext cx="3600450" cy="461963"/>
          </a:xfrm>
          <a:prstGeom prst="rect">
            <a:avLst/>
          </a:prstGeom>
          <a:solidFill>
            <a:srgbClr val="F14124">
              <a:lumMod val="20000"/>
              <a:lumOff val="80000"/>
            </a:srgbClr>
          </a:solidFill>
          <a:ln>
            <a:solidFill>
              <a:srgbClr val="F14124">
                <a:lumMod val="75000"/>
              </a:srgbClr>
            </a:solidFill>
          </a:ln>
        </p:spPr>
        <p:txBody>
          <a:bodyPr>
            <a:spAutoFit/>
          </a:bodyPr>
          <a:lstStyle/>
          <a:p>
            <a:pPr marL="0" marR="0" lvl="0" indent="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cs typeface="Arial" charset="0"/>
              </a:rPr>
              <a:t>Простое вещество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271463" y="3268663"/>
            <a:ext cx="4464050" cy="831850"/>
          </a:xfrm>
          <a:prstGeom prst="rect">
            <a:avLst/>
          </a:prstGeom>
          <a:solidFill>
            <a:srgbClr val="F14124">
              <a:lumMod val="20000"/>
              <a:lumOff val="80000"/>
            </a:srgbClr>
          </a:solidFill>
          <a:ln>
            <a:solidFill>
              <a:srgbClr val="F14124">
                <a:lumMod val="75000"/>
              </a:srgbClr>
            </a:solidFill>
          </a:ln>
        </p:spPr>
        <p:txBody>
          <a:bodyPr>
            <a:spAutoFit/>
          </a:bodyPr>
          <a:lstStyle/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cs typeface="Arial" charset="0"/>
              </a:rPr>
              <a:t>Смесь простого и сложного веществ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391150" y="3143250"/>
            <a:ext cx="3457575" cy="831850"/>
          </a:xfrm>
          <a:prstGeom prst="rect">
            <a:avLst/>
          </a:prstGeom>
          <a:solidFill>
            <a:srgbClr val="F14124">
              <a:lumMod val="20000"/>
              <a:lumOff val="80000"/>
            </a:srgbClr>
          </a:solidFill>
          <a:ln>
            <a:solidFill>
              <a:srgbClr val="F14124">
                <a:lumMod val="75000"/>
              </a:srgbClr>
            </a:solidFill>
          </a:ln>
        </p:spPr>
        <p:txBody>
          <a:bodyPr>
            <a:spAutoFit/>
          </a:bodyPr>
          <a:lstStyle/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cs typeface="Arial" charset="0"/>
              </a:rPr>
              <a:t>Смесь двух </a:t>
            </a:r>
          </a:p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cs typeface="Arial" charset="0"/>
              </a:rPr>
              <a:t>сложных веществ</a:t>
            </a: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5630896">
            <a:off x="1622715" y="918076"/>
            <a:ext cx="971600" cy="638606"/>
          </a:xfrm>
          <a:prstGeom prst="rect">
            <a:avLst/>
          </a:prstGeom>
          <a:effectLst>
            <a:reflection blurRad="6350" stA="52000" endA="300" endPos="35000" dir="5400000" sy="-100000" algn="bl" rotWithShape="0"/>
          </a:effectLst>
        </p:spPr>
      </p:pic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197784">
            <a:off x="1572930" y="2125588"/>
            <a:ext cx="974725" cy="639763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rgbClr val="B4DCFA"/>
            </a:outerShdw>
            <a:reflection blurRad="6350" stA="52000" endA="300" endPos="35000" dir="5400000" sy="-100000" algn="bl" rotWithShape="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9079785">
            <a:off x="684463" y="1412777"/>
            <a:ext cx="971600" cy="638606"/>
          </a:xfrm>
          <a:prstGeom prst="rect">
            <a:avLst/>
          </a:prstGeom>
          <a:effectLst>
            <a:reflection blurRad="6350" stA="52000" endA="300" endPos="35000" dir="5400000" sy="-100000" algn="bl" rotWithShape="0"/>
          </a:effectLst>
        </p:spPr>
      </p:pic>
      <p:pic>
        <p:nvPicPr>
          <p:cNvPr id="10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7491056">
            <a:off x="2557155" y="1252009"/>
            <a:ext cx="974725" cy="639763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rgbClr val="B4DCFA"/>
            </a:outerShdw>
            <a:reflection blurRad="6350" stA="52000" endA="300" endPos="35000" dir="5400000" sy="-100000" algn="bl" rotWithShape="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9928623">
            <a:off x="5971316" y="4287994"/>
            <a:ext cx="1006475" cy="804863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rgbClr val="B4DCFA"/>
            </a:outerShdw>
            <a:reflection blurRad="6350" stA="52000" endA="300" endPos="35000" dir="5400000" sy="-100000" algn="bl" rotWithShape="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Picture 6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84368" y="5432099"/>
            <a:ext cx="1011237" cy="804863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rgbClr val="B4DCFA"/>
            </a:outerShdw>
            <a:reflection blurRad="6350" stA="52000" endA="300" endPos="35000" dir="5400000" sy="-100000" algn="bl" rotWithShape="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" name="Рисунок 12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8230935">
            <a:off x="5553196" y="5784081"/>
            <a:ext cx="810265" cy="804863"/>
          </a:xfrm>
          <a:prstGeom prst="rect">
            <a:avLst/>
          </a:prstGeom>
          <a:effectLst>
            <a:reflection blurRad="6350" stA="52000" endA="300" endPos="35000" dir="5400000" sy="-100000" algn="bl" rotWithShape="0"/>
          </a:effectLst>
        </p:spPr>
      </p:pic>
      <p:pic>
        <p:nvPicPr>
          <p:cNvPr id="14" name="Picture 7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12744" y="4099486"/>
            <a:ext cx="811213" cy="804863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rgbClr val="B4DCFA"/>
            </a:outerShdw>
            <a:reflection blurRad="6350" stA="52000" endA="300" endPos="35000" dir="5400000" sy="-100000" algn="bl" rotWithShape="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" name="Picture 8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7467046">
            <a:off x="6875460" y="5206173"/>
            <a:ext cx="811213" cy="804863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rgbClr val="B4DCFA"/>
            </a:outerShdw>
            <a:reflection blurRad="6350" stA="52000" endA="300" endPos="35000" dir="5400000" sy="-100000" algn="bl" rotWithShape="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" name="Рисунок 15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67787" y="755906"/>
            <a:ext cx="1164567" cy="830724"/>
          </a:xfrm>
          <a:prstGeom prst="rect">
            <a:avLst/>
          </a:prstGeom>
          <a:effectLst>
            <a:reflection blurRad="6350" stA="52000" endA="300" endPos="35000" dir="5400000" sy="-100000" algn="bl" rotWithShape="0"/>
          </a:effectLst>
        </p:spPr>
      </p:pic>
      <p:pic>
        <p:nvPicPr>
          <p:cNvPr id="17" name="Picture 9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273654">
            <a:off x="5183661" y="2038965"/>
            <a:ext cx="1165225" cy="835025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rgbClr val="B4DCFA"/>
            </a:outerShdw>
            <a:reflection blurRad="6350" stA="52000" endA="300" endPos="35000" dir="5400000" sy="-100000" algn="bl" rotWithShape="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" name="Picture 10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8646132">
            <a:off x="7126258" y="1737123"/>
            <a:ext cx="1165225" cy="835025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rgbClr val="B4DCFA"/>
            </a:outerShdw>
            <a:reflection blurRad="6350" stA="52000" endA="300" endPos="35000" dir="5400000" sy="-100000" algn="bl" rotWithShape="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" name="Picture 11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35294">
            <a:off x="6253503" y="962669"/>
            <a:ext cx="1165225" cy="835025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rgbClr val="B4DCFA"/>
            </a:outerShdw>
            <a:reflection blurRad="6350" stA="52000" endA="300" endPos="35000" dir="5400000" sy="-100000" algn="bl" rotWithShape="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" name="Picture 17"/>
          <p:cNvPicPr>
            <a:picLocks noChangeAspect="1" noChangeArrowheads="1"/>
          </p:cNvPicPr>
          <p:nvPr/>
        </p:nvPicPr>
        <p:blipFill>
          <a:blip r:embed="rId10"/>
          <a:srcRect/>
          <a:stretch>
            <a:fillRect/>
          </a:stretch>
        </p:blipFill>
        <p:spPr bwMode="auto">
          <a:xfrm rot="979013">
            <a:off x="571500" y="4502150"/>
            <a:ext cx="1073150" cy="1508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1" name="Picture 19"/>
          <p:cNvPicPr>
            <a:picLocks noChangeAspect="1" noChangeArrowheads="1"/>
          </p:cNvPicPr>
          <p:nvPr/>
        </p:nvPicPr>
        <p:blipFill>
          <a:blip r:embed="rId11"/>
          <a:srcRect/>
          <a:stretch>
            <a:fillRect/>
          </a:stretch>
        </p:blipFill>
        <p:spPr bwMode="auto">
          <a:xfrm>
            <a:off x="1655763" y="4502150"/>
            <a:ext cx="1206500" cy="2200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17353866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0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6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4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0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1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3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6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7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9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2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3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5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7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8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 txBox="1">
            <a:spLocks noChangeArrowheads="1"/>
          </p:cNvSpPr>
          <p:nvPr/>
        </p:nvSpPr>
        <p:spPr bwMode="auto">
          <a:xfrm>
            <a:off x="395288" y="333375"/>
            <a:ext cx="8353425" cy="1800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Verdana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Verdana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Verdana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Verdana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Verdana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Verdana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Verdana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Verdana" pitchFamily="34" charset="0"/>
              </a:defRPr>
            </a:lvl9pPr>
          </a:lstStyle>
          <a:p>
            <a:pPr algn="l" eaLnBrk="1" hangingPunct="1"/>
            <a:r>
              <a:rPr lang="ru-RU" altLang="ru-RU" sz="2800" b="1" kern="0" smtClean="0">
                <a:latin typeface="Times New Roman" panose="02020603050405020304" pitchFamily="18" charset="0"/>
              </a:rPr>
              <a:t>Определите, какие из веществ, модели молекул которых изображены на рисунке , относят: а) к простым веществам; б) к сложным веществам.</a:t>
            </a:r>
            <a:br>
              <a:rPr lang="ru-RU" altLang="ru-RU" sz="2800" b="1" kern="0" smtClean="0">
                <a:latin typeface="Times New Roman" panose="02020603050405020304" pitchFamily="18" charset="0"/>
              </a:rPr>
            </a:br>
            <a:endParaRPr lang="ru-RU" altLang="ru-RU" sz="2800" b="1" kern="0" smtClean="0">
              <a:latin typeface="Times New Roman" panose="02020603050405020304" pitchFamily="18" charset="0"/>
            </a:endParaRPr>
          </a:p>
        </p:txBody>
      </p:sp>
      <p:pic>
        <p:nvPicPr>
          <p:cNvPr id="3" name="Picture 6"/>
          <p:cNvPicPr>
            <a:picLocks noChangeAspect="1" noChangeArrowheads="1"/>
          </p:cNvPicPr>
          <p:nvPr/>
        </p:nvPicPr>
        <p:blipFill>
          <a:blip r:embed="rId2">
            <a:lum contrast="12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71775" y="1700213"/>
            <a:ext cx="5976938" cy="3035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" name="Picture 7"/>
          <p:cNvPicPr>
            <a:picLocks noChangeAspect="1" noChangeArrowheads="1"/>
          </p:cNvPicPr>
          <p:nvPr/>
        </p:nvPicPr>
        <p:blipFill>
          <a:blip r:embed="rId3">
            <a:lum contrast="3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0825" y="4941888"/>
            <a:ext cx="7042150" cy="16430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7246452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Объект 5"/>
          <p:cNvSpPr>
            <a:spLocks noGrp="1"/>
          </p:cNvSpPr>
          <p:nvPr>
            <p:ph sz="half" idx="1"/>
          </p:nvPr>
        </p:nvSpPr>
        <p:spPr>
          <a:xfrm>
            <a:off x="457200" y="620688"/>
            <a:ext cx="4038600" cy="5505475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4000" dirty="0" smtClean="0"/>
              <a:t>Вещества </a:t>
            </a:r>
            <a:r>
              <a:rPr lang="ru-RU" sz="4000" dirty="0"/>
              <a:t>молекулярного строения </a:t>
            </a:r>
            <a:r>
              <a:rPr lang="ru-RU" sz="4000" dirty="0" smtClean="0"/>
              <a:t>состоят из _______________</a:t>
            </a:r>
          </a:p>
          <a:p>
            <a:endParaRPr lang="ru-RU" sz="4000" dirty="0" smtClean="0"/>
          </a:p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half" idx="2"/>
          </p:nvPr>
        </p:nvSpPr>
        <p:spPr>
          <a:xfrm>
            <a:off x="4648200" y="548680"/>
            <a:ext cx="4038600" cy="557748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4000" dirty="0"/>
              <a:t>Вещества </a:t>
            </a:r>
            <a:r>
              <a:rPr lang="ru-RU" sz="4000" dirty="0" smtClean="0"/>
              <a:t>_______________строения </a:t>
            </a:r>
            <a:r>
              <a:rPr lang="ru-RU" sz="4000" dirty="0"/>
              <a:t>состоят из атомов  или   ионов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5099708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Объект 5"/>
          <p:cNvSpPr>
            <a:spLocks noGrp="1"/>
          </p:cNvSpPr>
          <p:nvPr>
            <p:ph sz="half" idx="1"/>
          </p:nvPr>
        </p:nvSpPr>
        <p:spPr>
          <a:xfrm>
            <a:off x="0" y="1"/>
            <a:ext cx="4434136" cy="4797152"/>
          </a:xfrm>
        </p:spPr>
        <p:txBody>
          <a:bodyPr>
            <a:normAutofit fontScale="92500" lnSpcReduction="10000"/>
          </a:bodyPr>
          <a:lstStyle/>
          <a:p>
            <a:r>
              <a:rPr lang="ru-RU" sz="4000" dirty="0" smtClean="0"/>
              <a:t>Вещества молекулярного</a:t>
            </a:r>
            <a:r>
              <a:rPr lang="ru-RU" sz="4000" dirty="0" smtClean="0">
                <a:solidFill>
                  <a:srgbClr val="FF0000"/>
                </a:solidFill>
              </a:rPr>
              <a:t> </a:t>
            </a:r>
            <a:r>
              <a:rPr lang="ru-RU" sz="4000" dirty="0" smtClean="0"/>
              <a:t>строения состоят из </a:t>
            </a:r>
            <a:r>
              <a:rPr lang="ru-RU" sz="4000" dirty="0" smtClean="0">
                <a:solidFill>
                  <a:srgbClr val="FF0000"/>
                </a:solidFill>
              </a:rPr>
              <a:t>молекул</a:t>
            </a:r>
            <a:r>
              <a:rPr lang="ru-RU" sz="4000" dirty="0" smtClean="0"/>
              <a:t> </a:t>
            </a:r>
          </a:p>
          <a:p>
            <a:r>
              <a:rPr lang="ru-RU" sz="4000" dirty="0"/>
              <a:t>Жидкости или газы,</a:t>
            </a:r>
          </a:p>
          <a:p>
            <a:pPr marL="0" indent="0">
              <a:buNone/>
            </a:pPr>
            <a:r>
              <a:rPr lang="ru-RU" sz="4000" dirty="0" smtClean="0"/>
              <a:t>   низкие  </a:t>
            </a:r>
            <a:r>
              <a:rPr lang="en-US" sz="4000" dirty="0" smtClean="0"/>
              <a:t>T</a:t>
            </a:r>
            <a:r>
              <a:rPr lang="ru-RU" sz="4000" dirty="0" err="1" smtClean="0"/>
              <a:t>пл</a:t>
            </a:r>
            <a:r>
              <a:rPr lang="ru-RU" sz="4000" dirty="0" smtClean="0"/>
              <a:t>     </a:t>
            </a:r>
          </a:p>
          <a:p>
            <a:pPr marL="0" indent="0">
              <a:buNone/>
            </a:pPr>
            <a:r>
              <a:rPr lang="ru-RU" sz="4000" dirty="0"/>
              <a:t> </a:t>
            </a:r>
            <a:r>
              <a:rPr lang="ru-RU" sz="4000" dirty="0" smtClean="0"/>
              <a:t>  </a:t>
            </a:r>
            <a:r>
              <a:rPr lang="en-US" sz="4000" dirty="0" smtClean="0"/>
              <a:t>T</a:t>
            </a:r>
            <a:r>
              <a:rPr lang="ru-RU" sz="4000" dirty="0" smtClean="0"/>
              <a:t>кип</a:t>
            </a:r>
            <a:endParaRPr lang="ru-RU" sz="4000" dirty="0"/>
          </a:p>
          <a:p>
            <a:pPr marL="0" indent="0">
              <a:buNone/>
            </a:pPr>
            <a:endParaRPr lang="ru-RU" sz="4000" dirty="0" smtClean="0"/>
          </a:p>
        </p:txBody>
      </p:sp>
      <p:sp>
        <p:nvSpPr>
          <p:cNvPr id="3" name="Объект 2"/>
          <p:cNvSpPr>
            <a:spLocks noGrp="1"/>
          </p:cNvSpPr>
          <p:nvPr>
            <p:ph sz="half" idx="2"/>
          </p:nvPr>
        </p:nvSpPr>
        <p:spPr>
          <a:xfrm>
            <a:off x="4499992" y="0"/>
            <a:ext cx="4644008" cy="4509121"/>
          </a:xfrm>
        </p:spPr>
        <p:txBody>
          <a:bodyPr>
            <a:normAutofit fontScale="92500" lnSpcReduction="10000"/>
          </a:bodyPr>
          <a:lstStyle/>
          <a:p>
            <a:r>
              <a:rPr lang="ru-RU" sz="3600" dirty="0"/>
              <a:t>Вещества </a:t>
            </a:r>
            <a:r>
              <a:rPr lang="ru-RU" sz="3600" dirty="0">
                <a:solidFill>
                  <a:srgbClr val="FF0000"/>
                </a:solidFill>
              </a:rPr>
              <a:t>немолекулярного</a:t>
            </a:r>
            <a:r>
              <a:rPr lang="ru-RU" sz="3600" dirty="0"/>
              <a:t> строения состоят из атомов  или   ионов</a:t>
            </a:r>
          </a:p>
          <a:p>
            <a:r>
              <a:rPr lang="ru-RU" sz="3600" dirty="0"/>
              <a:t>Твердые вещества,    </a:t>
            </a:r>
          </a:p>
          <a:p>
            <a:pPr marL="0" indent="0">
              <a:buNone/>
            </a:pPr>
            <a:r>
              <a:rPr lang="ru-RU" sz="3600" dirty="0" smtClean="0"/>
              <a:t>    высокие   </a:t>
            </a:r>
            <a:r>
              <a:rPr lang="en-US" sz="3600" dirty="0" smtClean="0"/>
              <a:t>T</a:t>
            </a:r>
            <a:r>
              <a:rPr lang="ru-RU" sz="3600" dirty="0" err="1" smtClean="0"/>
              <a:t>пл</a:t>
            </a:r>
            <a:r>
              <a:rPr lang="ru-RU" sz="3600" dirty="0" smtClean="0"/>
              <a:t>      </a:t>
            </a:r>
          </a:p>
          <a:p>
            <a:pPr marL="0" indent="0">
              <a:buNone/>
            </a:pPr>
            <a:r>
              <a:rPr lang="ru-RU" sz="3600" dirty="0"/>
              <a:t> </a:t>
            </a:r>
            <a:r>
              <a:rPr lang="ru-RU" sz="3600" dirty="0" smtClean="0"/>
              <a:t>                      </a:t>
            </a:r>
            <a:r>
              <a:rPr lang="en-US" sz="3600" dirty="0" smtClean="0"/>
              <a:t>T</a:t>
            </a:r>
            <a:r>
              <a:rPr lang="ru-RU" sz="3600" dirty="0" smtClean="0"/>
              <a:t>кип </a:t>
            </a:r>
            <a:endParaRPr lang="ru-RU" sz="3600" dirty="0"/>
          </a:p>
        </p:txBody>
      </p:sp>
      <p:pic>
        <p:nvPicPr>
          <p:cNvPr id="4097" name="Picture 1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66979" y="4509121"/>
            <a:ext cx="4977021" cy="23612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4509121"/>
            <a:ext cx="3888432" cy="23133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289010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07504" y="476672"/>
            <a:ext cx="8928992" cy="58785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200" dirty="0" smtClean="0">
                <a:solidFill>
                  <a:srgbClr val="FF0000"/>
                </a:solidFill>
                <a:latin typeface="arial" panose="020B0604020202020204" pitchFamily="34" charset="0"/>
              </a:rPr>
              <a:t>Отличия простое вещество и химический элемент</a:t>
            </a:r>
          </a:p>
          <a:p>
            <a:endParaRPr lang="ru-RU" sz="3200" dirty="0">
              <a:solidFill>
                <a:srgbClr val="FF0000"/>
              </a:solidFill>
              <a:latin typeface="arial" panose="020B0604020202020204" pitchFamily="34" charset="0"/>
            </a:endParaRPr>
          </a:p>
          <a:p>
            <a:r>
              <a:rPr lang="ru-RU" sz="2000" dirty="0" smtClean="0">
                <a:solidFill>
                  <a:srgbClr val="000000"/>
                </a:solidFill>
                <a:latin typeface="arial" panose="020B0604020202020204" pitchFamily="34" charset="0"/>
              </a:rPr>
              <a:t>Например</a:t>
            </a:r>
            <a:r>
              <a:rPr lang="ru-RU" sz="2000" dirty="0">
                <a:solidFill>
                  <a:srgbClr val="000000"/>
                </a:solidFill>
                <a:latin typeface="arial" panose="020B0604020202020204" pitchFamily="34" charset="0"/>
              </a:rPr>
              <a:t>, когда говорят: </a:t>
            </a:r>
            <a:r>
              <a:rPr lang="ru-RU" sz="2000" dirty="0">
                <a:solidFill>
                  <a:srgbClr val="FF0000"/>
                </a:solidFill>
                <a:latin typeface="arial" panose="020B0604020202020204" pitchFamily="34" charset="0"/>
              </a:rPr>
              <a:t>"Кислород — газ", </a:t>
            </a:r>
            <a:r>
              <a:rPr lang="ru-RU" sz="2000" dirty="0">
                <a:solidFill>
                  <a:srgbClr val="000000"/>
                </a:solidFill>
                <a:latin typeface="arial" panose="020B0604020202020204" pitchFamily="34" charset="0"/>
              </a:rPr>
              <a:t>то очевидно, что имеется в виду </a:t>
            </a:r>
            <a:r>
              <a:rPr lang="ru-RU" sz="2000" dirty="0">
                <a:solidFill>
                  <a:srgbClr val="FF0000"/>
                </a:solidFill>
                <a:latin typeface="arial" panose="020B0604020202020204" pitchFamily="34" charset="0"/>
              </a:rPr>
              <a:t>простое вещество</a:t>
            </a:r>
            <a:r>
              <a:rPr lang="ru-RU" sz="2000" dirty="0">
                <a:solidFill>
                  <a:srgbClr val="000000"/>
                </a:solidFill>
                <a:latin typeface="arial" panose="020B0604020202020204" pitchFamily="34" charset="0"/>
              </a:rPr>
              <a:t>. Потому что элементы газами быть не могут.</a:t>
            </a:r>
          </a:p>
          <a:p>
            <a:r>
              <a:rPr lang="ru-RU" sz="2000" dirty="0">
                <a:solidFill>
                  <a:srgbClr val="FF0000"/>
                </a:solidFill>
                <a:latin typeface="arial" panose="020B0604020202020204" pitchFamily="34" charset="0"/>
              </a:rPr>
              <a:t>"Кислородом дышат животные". </a:t>
            </a:r>
            <a:r>
              <a:rPr lang="ru-RU" sz="2000" dirty="0">
                <a:solidFill>
                  <a:srgbClr val="000000"/>
                </a:solidFill>
                <a:latin typeface="arial" panose="020B0604020202020204" pitchFamily="34" charset="0"/>
              </a:rPr>
              <a:t>Здесь тоже вещество. Потому что элементом дышать невозможно.</a:t>
            </a:r>
          </a:p>
          <a:p>
            <a:r>
              <a:rPr lang="ru-RU" sz="2000" dirty="0">
                <a:solidFill>
                  <a:srgbClr val="FF0000"/>
                </a:solidFill>
                <a:latin typeface="arial" panose="020B0604020202020204" pitchFamily="34" charset="0"/>
              </a:rPr>
              <a:t>"Кислород входит в состав этилового спирта". </a:t>
            </a:r>
            <a:r>
              <a:rPr lang="ru-RU" sz="2000" dirty="0">
                <a:solidFill>
                  <a:srgbClr val="000000"/>
                </a:solidFill>
                <a:latin typeface="arial" panose="020B0604020202020204" pitchFamily="34" charset="0"/>
              </a:rPr>
              <a:t>А вот здесь кислород — это </a:t>
            </a:r>
            <a:r>
              <a:rPr lang="ru-RU" sz="2000" dirty="0">
                <a:solidFill>
                  <a:srgbClr val="FF0000"/>
                </a:solidFill>
                <a:latin typeface="arial" panose="020B0604020202020204" pitchFamily="34" charset="0"/>
              </a:rPr>
              <a:t>химический элемент.</a:t>
            </a:r>
          </a:p>
          <a:p>
            <a:r>
              <a:rPr lang="ru-RU" sz="2000" dirty="0">
                <a:solidFill>
                  <a:srgbClr val="FF0000"/>
                </a:solidFill>
                <a:latin typeface="arial" panose="020B0604020202020204" pitchFamily="34" charset="0"/>
              </a:rPr>
              <a:t>"Электрические провода изготовлены из меди". Здесь медь — это простое вещество.</a:t>
            </a:r>
          </a:p>
          <a:p>
            <a:r>
              <a:rPr lang="ru-RU" sz="2000" dirty="0">
                <a:solidFill>
                  <a:srgbClr val="FF0000"/>
                </a:solidFill>
                <a:latin typeface="arial" panose="020B0604020202020204" pitchFamily="34" charset="0"/>
              </a:rPr>
              <a:t>"Для функционирования человеческого мозга необходима медь". </a:t>
            </a:r>
            <a:r>
              <a:rPr lang="ru-RU" sz="2000" dirty="0">
                <a:solidFill>
                  <a:srgbClr val="000000"/>
                </a:solidFill>
                <a:latin typeface="arial" panose="020B0604020202020204" pitchFamily="34" charset="0"/>
              </a:rPr>
              <a:t>А вот здесь имеются в виду мельчайшие количества </a:t>
            </a:r>
            <a:r>
              <a:rPr lang="ru-RU" sz="2000" b="1" dirty="0">
                <a:solidFill>
                  <a:srgbClr val="000000"/>
                </a:solidFill>
                <a:latin typeface="arial" panose="020B0604020202020204" pitchFamily="34" charset="0"/>
              </a:rPr>
              <a:t>меди как элемента</a:t>
            </a:r>
            <a:r>
              <a:rPr lang="ru-RU" sz="2000" dirty="0">
                <a:solidFill>
                  <a:srgbClr val="000000"/>
                </a:solidFill>
                <a:latin typeface="arial" panose="020B0604020202020204" pitchFamily="34" charset="0"/>
              </a:rPr>
              <a:t>.</a:t>
            </a:r>
          </a:p>
          <a:p>
            <a:r>
              <a:rPr lang="ru-RU" sz="2000" dirty="0">
                <a:solidFill>
                  <a:srgbClr val="FF0000"/>
                </a:solidFill>
                <a:latin typeface="arial" panose="020B0604020202020204" pitchFamily="34" charset="0"/>
              </a:rPr>
              <a:t>"Медь находится в таблице Менделеева". </a:t>
            </a:r>
            <a:r>
              <a:rPr lang="ru-RU" sz="2000" dirty="0">
                <a:solidFill>
                  <a:srgbClr val="000000"/>
                </a:solidFill>
                <a:latin typeface="arial" panose="020B0604020202020204" pitchFamily="34" charset="0"/>
              </a:rPr>
              <a:t>Конечно же, никаких кусочков вещества меди Вы в таблице на найдёте. Значит, тут явно имеется в виду химический элемент. А точнее — </a:t>
            </a:r>
            <a:r>
              <a:rPr lang="ru-RU" sz="2000" b="1" dirty="0">
                <a:solidFill>
                  <a:srgbClr val="000000"/>
                </a:solidFill>
                <a:latin typeface="arial" panose="020B0604020202020204" pitchFamily="34" charset="0"/>
              </a:rPr>
              <a:t>символ химического элемента </a:t>
            </a:r>
            <a:r>
              <a:rPr lang="ru-RU" sz="2000" b="1" dirty="0" err="1">
                <a:solidFill>
                  <a:srgbClr val="000000"/>
                </a:solidFill>
                <a:latin typeface="arial" panose="020B0604020202020204" pitchFamily="34" charset="0"/>
              </a:rPr>
              <a:t>Cu</a:t>
            </a:r>
            <a:r>
              <a:rPr lang="ru-RU" sz="2000" dirty="0">
                <a:solidFill>
                  <a:srgbClr val="000000"/>
                </a:solidFill>
                <a:latin typeface="arial" panose="020B0604020202020204" pitchFamily="34" charset="0"/>
              </a:rPr>
              <a:t>.</a:t>
            </a:r>
            <a:endParaRPr lang="ru-RU" sz="2000" b="0" i="0" dirty="0">
              <a:solidFill>
                <a:srgbClr val="000000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46287822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504" y="836712"/>
            <a:ext cx="8897464" cy="41044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6452059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5008" y="980728"/>
            <a:ext cx="8928992" cy="25565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0035284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448</TotalTime>
  <Words>1086</Words>
  <Application>Microsoft Office PowerPoint</Application>
  <PresentationFormat>Экран (4:3)</PresentationFormat>
  <Paragraphs>305</Paragraphs>
  <Slides>53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8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53</vt:i4>
      </vt:variant>
    </vt:vector>
  </HeadingPairs>
  <TitlesOfParts>
    <vt:vector size="62" baseType="lpstr">
      <vt:lpstr>Arial</vt:lpstr>
      <vt:lpstr>Arial</vt:lpstr>
      <vt:lpstr>Calibri</vt:lpstr>
      <vt:lpstr>Monotype Sorts</vt:lpstr>
      <vt:lpstr>Rage Italic</vt:lpstr>
      <vt:lpstr>Times New Roman</vt:lpstr>
      <vt:lpstr>Trebuchet MS</vt:lpstr>
      <vt:lpstr>Wingdings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Атомы, молекулы, химические элементы. Формы существования элементов в природе.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Состав молекулы воды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 «аргон» (от др.-греч. ἀργός — ленивый, медленный, неактивный). Это название подчеркивает важнейшее свойство элемента — его химическую неактивность</vt:lpstr>
      <vt:lpstr>1.  В названиях  отражены их важнейшие свойства.  </vt:lpstr>
      <vt:lpstr>2.  В честь небесных тел.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User</dc:creator>
  <cp:lastModifiedBy>Пользователь</cp:lastModifiedBy>
  <cp:revision>32</cp:revision>
  <dcterms:created xsi:type="dcterms:W3CDTF">2014-09-28T10:36:28Z</dcterms:created>
  <dcterms:modified xsi:type="dcterms:W3CDTF">2017-09-14T13:30:34Z</dcterms:modified>
</cp:coreProperties>
</file>