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  <p:sldMasterId id="2147483782" r:id="rId2"/>
  </p:sldMasterIdLst>
  <p:notesMasterIdLst>
    <p:notesMasterId r:id="rId20"/>
  </p:notesMasterIdLst>
  <p:sldIdLst>
    <p:sldId id="276" r:id="rId3"/>
    <p:sldId id="277" r:id="rId4"/>
    <p:sldId id="274" r:id="rId5"/>
    <p:sldId id="258" r:id="rId6"/>
    <p:sldId id="259" r:id="rId7"/>
    <p:sldId id="267" r:id="rId8"/>
    <p:sldId id="268" r:id="rId9"/>
    <p:sldId id="269" r:id="rId10"/>
    <p:sldId id="262" r:id="rId11"/>
    <p:sldId id="275" r:id="rId12"/>
    <p:sldId id="272" r:id="rId13"/>
    <p:sldId id="265" r:id="rId14"/>
    <p:sldId id="266" r:id="rId15"/>
    <p:sldId id="270" r:id="rId16"/>
    <p:sldId id="271" r:id="rId17"/>
    <p:sldId id="278" r:id="rId18"/>
    <p:sldId id="27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0000"/>
    <a:srgbClr val="66FFCC"/>
    <a:srgbClr val="0000FF"/>
    <a:srgbClr val="FF3300"/>
    <a:srgbClr val="FFFF66"/>
    <a:srgbClr val="33CCFF"/>
    <a:srgbClr val="FF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225AC61-79C3-42C7-A187-1173AD634073}" type="datetimeFigureOut">
              <a:rPr lang="ru-RU"/>
              <a:pPr>
                <a:defRPr/>
              </a:pPr>
              <a:t>25.03.2018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B29279-B26A-43B0-8350-9986522D8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9830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0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0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31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831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831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831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831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8316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8337FB28-2940-4951-8690-86F624788DE3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9831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8318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82BB518-FCB2-40FB-88B5-C0F43E2871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A0BF3C-1ED0-48CE-81E8-86FA79EA3919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298F1-F40A-4416-A44E-6DA0D686FF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488203-EB4E-4CCA-8B43-47C6850BDD13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EFC758-348D-4664-B630-885F4819C5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EAB6FA-FE35-41E7-81EB-F6D8A926BA6B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55FCD-06A4-4D81-82E1-349AC22BAE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A08CDD-596A-4529-A7F0-A31EC2F6C3BE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60584-79EB-4E06-82C7-E28A4FAE41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0CA2CD-0DBD-43A6-AAAC-6D78EBB446F1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458285-0ED9-4BD8-A6E2-356B403348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44A46D-4A87-4D1E-99D7-46039890DA31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6F0AB-8C45-40FD-87D6-14D6673493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857D78-41F9-4DCF-B61C-D43878CAADC6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1CCE3-7207-4F4C-B3A8-469F828BAD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022258-06ED-4C57-801A-9CE78EDB8C60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FB55ED-5516-467F-8583-444A83E15B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B2A56B-4A6E-49DD-8425-30BD07D889D1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32C8F8-4C05-4C89-A9CC-A9012E469C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CA84FE-0156-4C3A-A2CD-0689177F571F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CDD80-F5DC-44C6-ABE1-96926C725B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1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38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3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4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41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Прямоугольник 55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64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65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66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F0E18D-5440-472E-9EE7-357E93D5A653}" type="datetimeFigureOut">
              <a:rPr lang="ru-RU"/>
              <a:pPr>
                <a:defRPr/>
              </a:pPr>
              <a:t>25.03.2018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569DE6-4090-4C81-9F11-C0E81865CB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оугольник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Прямоугольник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Полилиния 1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олилиния 1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олилиния 12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8" name="Прямоугольник 6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Прямоугольник 7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Прямоугольник 8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Прямоугольник 9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Прямоугольник 10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3" name="Прямоугольник 11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4" name="Дата 3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01F0F1-93A4-41DF-8022-6A450DBE2E38}" type="datetimeFigureOut">
              <a:rPr lang="ru-RU"/>
              <a:pPr>
                <a:defRPr/>
              </a:pPr>
              <a:t>25.03.2018</a:t>
            </a:fld>
            <a:endParaRPr lang="ru-RU"/>
          </a:p>
        </p:txBody>
      </p:sp>
      <p:sp>
        <p:nvSpPr>
          <p:cNvPr id="3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FC4913-426F-446D-862B-B95C511635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B262E4-E889-4A6F-B179-6A6BE167E0A9}" type="datetimeFigureOut">
              <a:rPr lang="ru-RU"/>
              <a:pPr>
                <a:defRPr/>
              </a:pPr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18DC08-6B92-4E6A-963D-0170C8617A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24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5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оугольник 16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17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8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9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Прямоугольник 20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Прямоугольник 21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28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29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Дата 6"/>
          <p:cNvSpPr>
            <a:spLocks noGrp="1"/>
          </p:cNvSpPr>
          <p:nvPr>
            <p:ph type="dt" sz="half" idx="10"/>
          </p:nvPr>
        </p:nvSpPr>
        <p:spPr>
          <a:xfrm>
            <a:off x="6477000" y="6416675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C70AF7-F801-4E7E-84D3-163044576B9B}" type="datetimeFigureOut">
              <a:rPr lang="ru-RU"/>
              <a:pPr>
                <a:defRPr/>
              </a:pPr>
              <a:t>25.03.2018</a:t>
            </a:fld>
            <a:endParaRPr lang="ru-RU"/>
          </a:p>
        </p:txBody>
      </p:sp>
      <p:sp>
        <p:nvSpPr>
          <p:cNvPr id="1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10600" y="6416675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5E58D8-3F91-4197-8665-63E97E227C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Прямоугольник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Прямоугольник 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17" name="Прямая соединительная линия 14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5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6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па 13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21" name="Прямая соединительная линия 10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11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12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17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25" name="Прямая соединительная линия 18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19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0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7EBE5A-8A10-449C-BF16-15F090F45055}" type="datetimeFigureOut">
              <a:rPr lang="ru-RU"/>
              <a:pPr>
                <a:defRPr/>
              </a:pPr>
              <a:t>25.03.2018</a:t>
            </a:fld>
            <a:endParaRPr lang="ru-RU"/>
          </a:p>
        </p:txBody>
      </p:sp>
      <p:sp>
        <p:nvSpPr>
          <p:cNvPr id="2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160933-4379-4FC1-979B-F4F938EF0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9728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28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728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728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729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729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729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766569A8-523B-4F9F-A38A-1B74C7949CAC}" type="datetimeFigureOut">
              <a:rPr lang="ru-RU"/>
              <a:pPr/>
              <a:t>25.03.2018</a:t>
            </a:fld>
            <a:endParaRPr lang="ru-RU"/>
          </a:p>
        </p:txBody>
      </p:sp>
      <p:sp>
        <p:nvSpPr>
          <p:cNvPr id="9729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9729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124153A5-6D2B-4FEC-9773-7C7B0CC9F2CC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7905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4" name="Дата 4"/>
          <p:cNvSpPr>
            <a:spLocks noGrp="1"/>
          </p:cNvSpPr>
          <p:nvPr>
            <p:ph type="dt" sz="half" idx="2"/>
          </p:nvPr>
        </p:nvSpPr>
        <p:spPr>
          <a:xfrm>
            <a:off x="6477000" y="55563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4125BB3-705F-4F92-80B6-911B86957F24}" type="datetimeFigureOut">
              <a:rPr lang="ru-RU"/>
              <a:pPr>
                <a:defRPr/>
              </a:pPr>
              <a:t>25.03.2018</a:t>
            </a:fld>
            <a:endParaRPr lang="ru-RU"/>
          </a:p>
        </p:txBody>
      </p:sp>
      <p:sp>
        <p:nvSpPr>
          <p:cNvPr id="35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914400" y="55563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6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610600" y="55563"/>
            <a:ext cx="457200" cy="3651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641699C-F825-4B65-8158-7B9C1044F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476250"/>
            <a:ext cx="7918450" cy="2952750"/>
          </a:xfrm>
        </p:spPr>
        <p:txBody>
          <a:bodyPr/>
          <a:lstStyle/>
          <a:p>
            <a:r>
              <a:rPr lang="ru-RU" sz="36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Презентация  к уроку английского языка в 5 классе на тему :</a:t>
            </a:r>
            <a:r>
              <a:rPr lang="en-US" sz="36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/>
            </a:r>
            <a:br>
              <a:rPr lang="en-US" sz="36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</a:br>
            <a:r>
              <a:rPr lang="ru-RU" sz="36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/>
            </a:r>
            <a:br>
              <a:rPr lang="ru-RU" sz="36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</a:br>
            <a:r>
              <a:rPr lang="ru-RU" sz="4400"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 </a:t>
            </a:r>
            <a:r>
              <a:rPr lang="en-US" sz="44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“ past Progressive Tense”</a:t>
            </a:r>
            <a:endParaRPr lang="ru-RU" sz="4400" b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lgerian" pitchFamily="82" charset="0"/>
            </a:endParaRPr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365625"/>
            <a:ext cx="7772400" cy="1655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Составитель: Солтиева З.А.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Учитель английского языка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МКОУ СОШ №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</a:rPr>
              <a:t>Цели урока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600200"/>
            <a:ext cx="7354887" cy="4530725"/>
          </a:xfrm>
        </p:spPr>
        <p:txBody>
          <a:bodyPr/>
          <a:lstStyle/>
          <a:p>
            <a: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Образовательные- ознакомить учащихся с новым грамматическим материалом, научить строить предложения в этом времени.</a:t>
            </a:r>
          </a:p>
          <a:p>
            <a:endParaRPr lang="ru-RU" sz="240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Воспитательные – привитие интереса к изучению английского языка, культуры страны изучаемого языка.</a:t>
            </a:r>
          </a:p>
          <a:p>
            <a:endParaRPr lang="ru-RU" sz="240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Развивающие – развитие навыков письма, говорения, аудирования , чтения.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142875"/>
            <a:ext cx="7772400" cy="1284288"/>
          </a:xfrm>
        </p:spPr>
        <p:txBody>
          <a:bodyPr anchor="t" anchorCtr="0">
            <a:noAutofit/>
          </a:bodyPr>
          <a:lstStyle/>
          <a:p>
            <a:r>
              <a:rPr lang="en-US" sz="3600" b="1" i="1">
                <a:solidFill>
                  <a:srgbClr val="FF0000"/>
                </a:solidFill>
              </a:rPr>
              <a:t>Now our phonetic exercise, repeat after me the words. </a:t>
            </a:r>
            <a:endParaRPr lang="ru-RU" sz="3600" b="1" i="1">
              <a:solidFill>
                <a:srgbClr val="FF0000"/>
              </a:solidFill>
            </a:endParaRPr>
          </a:p>
        </p:txBody>
      </p:sp>
      <p:sp>
        <p:nvSpPr>
          <p:cNvPr id="16386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357313"/>
            <a:ext cx="8229600" cy="55006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</a:t>
            </a:r>
            <a:r>
              <a:rPr lang="en-US" sz="3000"/>
              <a:t>Holiday – </a:t>
            </a:r>
            <a:r>
              <a:rPr lang="ru-RU" sz="3000"/>
              <a:t>праздник</a:t>
            </a:r>
          </a:p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</a:t>
            </a:r>
            <a:r>
              <a:rPr lang="en-US" sz="3000"/>
              <a:t>Important – </a:t>
            </a:r>
            <a:r>
              <a:rPr lang="ru-RU" sz="3000"/>
              <a:t>важный</a:t>
            </a:r>
          </a:p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3.</a:t>
            </a:r>
            <a:r>
              <a:rPr lang="en-US" sz="3000"/>
              <a:t>Christmas – </a:t>
            </a:r>
            <a:r>
              <a:rPr lang="ru-RU" sz="3000"/>
              <a:t>Рождество</a:t>
            </a:r>
          </a:p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</a:t>
            </a:r>
            <a:r>
              <a:rPr lang="en-US" sz="3000"/>
              <a:t>Easter – </a:t>
            </a:r>
            <a:r>
              <a:rPr lang="ru-RU" sz="3000"/>
              <a:t>Пасха</a:t>
            </a:r>
          </a:p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5.</a:t>
            </a:r>
            <a:r>
              <a:rPr lang="en-US" sz="3000"/>
              <a:t>New Year – </a:t>
            </a:r>
            <a:r>
              <a:rPr lang="ru-RU" sz="3000"/>
              <a:t>Новый Год</a:t>
            </a:r>
          </a:p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6.</a:t>
            </a:r>
            <a:r>
              <a:rPr lang="en-US" sz="3000"/>
              <a:t>Tradition – </a:t>
            </a:r>
            <a:r>
              <a:rPr lang="ru-RU" sz="3000"/>
              <a:t>традиция</a:t>
            </a:r>
          </a:p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7.</a:t>
            </a:r>
            <a:r>
              <a:rPr lang="en-US" sz="3000"/>
              <a:t>Greetings </a:t>
            </a:r>
            <a:r>
              <a:rPr lang="ru-RU" sz="3000"/>
              <a:t>– поздравительные</a:t>
            </a:r>
          </a:p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8.</a:t>
            </a:r>
            <a:r>
              <a:rPr lang="en-US" sz="3000"/>
              <a:t>Present – </a:t>
            </a:r>
            <a:r>
              <a:rPr lang="ru-RU" sz="3000"/>
              <a:t>подарок</a:t>
            </a:r>
          </a:p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9.</a:t>
            </a:r>
            <a:r>
              <a:rPr lang="en-US" sz="3000"/>
              <a:t>Magic – </a:t>
            </a:r>
            <a:r>
              <a:rPr lang="ru-RU" sz="3000"/>
              <a:t>волшебный</a:t>
            </a:r>
          </a:p>
          <a:p>
            <a:pPr>
              <a:buFont typeface="Wingdings" pitchFamily="2" charset="2"/>
              <a:buNone/>
            </a:pPr>
            <a:r>
              <a:rPr lang="ru-RU" sz="3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10.</a:t>
            </a:r>
            <a:r>
              <a:rPr lang="en-US" sz="3000"/>
              <a:t>Gather  together – </a:t>
            </a:r>
            <a:r>
              <a:rPr lang="ru-RU" sz="3000"/>
              <a:t>собираться вместе</a:t>
            </a:r>
          </a:p>
          <a:p>
            <a:endParaRPr lang="ru-RU"/>
          </a:p>
        </p:txBody>
      </p:sp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1916113"/>
            <a:ext cx="2736850" cy="2089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WordArt 1"/>
          <p:cNvSpPr>
            <a:spLocks noChangeArrowheads="1" noChangeShapeType="1" noTextEdit="1"/>
          </p:cNvSpPr>
          <p:nvPr/>
        </p:nvSpPr>
        <p:spPr bwMode="auto">
          <a:xfrm>
            <a:off x="250825" y="1412875"/>
            <a:ext cx="8424863" cy="316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360">
                  <a:solidFill>
                    <a:srgbClr val="660033"/>
                  </a:solidFill>
                  <a:miter lim="800000"/>
                  <a:headEnd/>
                  <a:tailEnd/>
                </a:ln>
                <a:blipFill dpi="0" rotWithShape="0">
                  <a:blip r:embed="rId3"/>
                  <a:srcRect/>
                  <a:stretch>
                    <a:fillRect/>
                  </a:stretch>
                </a:blipFill>
                <a:effectLst>
                  <a:outerShdw dist="17819" dir="2700000" algn="ctr" rotWithShape="0">
                    <a:srgbClr val="C0C0C0">
                      <a:alpha val="80011"/>
                    </a:srgbClr>
                  </a:outerShdw>
                </a:effectLst>
                <a:latin typeface="Impact"/>
              </a:rPr>
              <a:t> 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685800" y="47625"/>
            <a:ext cx="7772400" cy="639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3600" b="1">
              <a:solidFill>
                <a:srgbClr val="FFCC00"/>
              </a:solidFill>
              <a:latin typeface="Corbel" pitchFamily="34" charset="0"/>
            </a:endParaRPr>
          </a:p>
        </p:txBody>
      </p:sp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0" y="836613"/>
            <a:ext cx="8350250" cy="5291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ts val="800"/>
              </a:spcBef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en-US" altLang="ru-RU" sz="3200">
              <a:solidFill>
                <a:srgbClr val="FFFFCC"/>
              </a:solidFill>
              <a:latin typeface="Corbel" pitchFamily="34" charset="0"/>
            </a:endParaRPr>
          </a:p>
          <a:p>
            <a:pPr>
              <a:spcBef>
                <a:spcPts val="800"/>
              </a:spcBef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en-US" altLang="ru-RU" sz="3200">
              <a:solidFill>
                <a:srgbClr val="FFFFCC"/>
              </a:solidFill>
              <a:latin typeface="Corbel" pitchFamily="34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96038" y="5013325"/>
            <a:ext cx="2747962" cy="1655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1150" y="5675313"/>
            <a:ext cx="1095375" cy="1123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085850"/>
          </a:xfrm>
        </p:spPr>
        <p:txBody>
          <a:bodyPr anchor="t" anchorCtr="0">
            <a:noAutofit/>
          </a:bodyPr>
          <a:lstStyle/>
          <a:p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Home task</a:t>
            </a:r>
            <a: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.Ex.1.p.76;</a:t>
            </a:r>
            <a:endParaRPr lang="ru-RU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6" name="Содержимое 8"/>
          <p:cNvSpPr>
            <a:spLocks noGrp="1"/>
          </p:cNvSpPr>
          <p:nvPr>
            <p:ph idx="4294967295"/>
          </p:nvPr>
        </p:nvSpPr>
        <p:spPr>
          <a:xfrm>
            <a:off x="539750" y="1268413"/>
            <a:ext cx="7240588" cy="403225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This holiday is my first choice, because we get presents. Mum always makes Christmas pudding, it is very tasty. Dad decorate  the house and the Christmas tree. Jay and I hang greetings cards on the wall and hang stockings at the end of our beds.</a:t>
            </a:r>
            <a:endParaRPr lang="ru-RU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</p:end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/>
        <p:txBody>
          <a:bodyPr anchor="t" anchorCtr="0">
            <a:normAutofit/>
          </a:bodyPr>
          <a:lstStyle/>
          <a:p>
            <a:r>
              <a:rPr lang="ru-RU" sz="4000">
                <a:effectLst>
                  <a:outerShdw blurRad="38100" dist="38100" dir="2700000" algn="tl">
                    <a:srgbClr val="000000"/>
                  </a:outerShdw>
                </a:effectLst>
              </a:rPr>
              <a:t>Ознакомление с новой темой</a:t>
            </a:r>
            <a:br>
              <a:rPr lang="ru-RU" sz="40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000">
                <a:effectLst>
                  <a:outerShdw blurRad="38100" dist="38100" dir="2700000" algn="tl">
                    <a:srgbClr val="000000"/>
                  </a:outerShdw>
                </a:effectLst>
              </a:rPr>
              <a:t>Past Progressive Tense</a:t>
            </a:r>
            <a:endParaRPr lang="ru-RU" sz="4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458" name="Содержимое 1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57738"/>
          </a:xfrm>
        </p:spPr>
        <p:txBody>
          <a:bodyPr/>
          <a:lstStyle/>
          <a:p>
            <a:r>
              <a:rPr lang="en-US" b="1" i="1" u="sng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Past Progressive </a:t>
            </a:r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употребляется для выражения действия , которое происходило в определенный момент или в течении какого-то периода в прошлом</a:t>
            </a:r>
          </a:p>
          <a:p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Образуется :  </a:t>
            </a:r>
            <a:r>
              <a:rPr lang="en-US" b="1" i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was/were   V+ ing</a:t>
            </a:r>
          </a:p>
          <a:p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Момент или период совершения действия может быть обозначен следующими указателями времени:</a:t>
            </a: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 11 o</a:t>
            </a:r>
            <a:r>
              <a:rPr lang="ru-RU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clock, all day long, all night, all week.</a:t>
            </a:r>
            <a:endParaRPr lang="ru-RU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t" anchorCtr="0">
            <a:normAutofit/>
          </a:bodyPr>
          <a:lstStyle/>
          <a:p>
            <a:r>
              <a:rPr lang="ru-RU" sz="5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Утвердительная форма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I </a:t>
            </a:r>
            <a:r>
              <a:rPr lang="en-US" b="1" i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was</a:t>
            </a:r>
            <a:r>
              <a:rPr 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 reading a book all evening yesterday.</a:t>
            </a:r>
            <a:endParaRPr lang="en-US" b="1" i="1" u="sng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He</a:t>
            </a:r>
          </a:p>
          <a:p>
            <a:r>
              <a:rPr 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She       </a:t>
            </a:r>
            <a:r>
              <a:rPr lang="en-US" b="1" i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was</a:t>
            </a:r>
            <a:r>
              <a:rPr 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 reading</a:t>
            </a:r>
            <a:endParaRPr lang="en-US" b="1" i="1" u="sng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It</a:t>
            </a:r>
          </a:p>
          <a:p>
            <a:r>
              <a:rPr 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We</a:t>
            </a:r>
          </a:p>
          <a:p>
            <a:r>
              <a:rPr 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You         </a:t>
            </a:r>
            <a:r>
              <a:rPr lang="en-US" b="1" i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were reading</a:t>
            </a:r>
          </a:p>
          <a:p>
            <a:r>
              <a:rPr lang="en-US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They</a:t>
            </a:r>
            <a:endParaRPr lang="ru-RU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1714500" y="2857500"/>
            <a:ext cx="714375" cy="1571625"/>
          </a:xfrm>
          <a:prstGeom prst="rightBrace">
            <a:avLst>
              <a:gd name="adj1" fmla="val 8333"/>
              <a:gd name="adj2" fmla="val 5171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1928813" y="4500563"/>
            <a:ext cx="928687" cy="17145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48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0" y="2636838"/>
            <a:ext cx="4381500" cy="3024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85750"/>
            <a:ext cx="7772400" cy="1500188"/>
          </a:xfrm>
        </p:spPr>
        <p:txBody>
          <a:bodyPr anchor="t" anchorCtr="0">
            <a:noAutofit/>
          </a:bodyPr>
          <a:lstStyle/>
          <a:p>
            <a:r>
              <a:rPr lang="ru-RU" sz="3100">
                <a:solidFill>
                  <a:srgbClr val="FF0000"/>
                </a:solidFill>
              </a:rPr>
              <a:t>Отрицательная форма</a:t>
            </a:r>
            <a:r>
              <a:rPr lang="en-US" sz="3100">
                <a:solidFill>
                  <a:srgbClr val="FF0000"/>
                </a:solidFill>
              </a:rPr>
              <a:t> </a:t>
            </a:r>
            <a:r>
              <a:rPr lang="ru-RU" sz="3100">
                <a:solidFill>
                  <a:srgbClr val="FF0000"/>
                </a:solidFill>
              </a:rPr>
              <a:t>образуется с помощью частицы </a:t>
            </a:r>
            <a:r>
              <a:rPr lang="en-US" sz="3100" b="1" i="1" u="sng">
                <a:solidFill>
                  <a:srgbClr val="FF0000"/>
                </a:solidFill>
              </a:rPr>
              <a:t>NOT, </a:t>
            </a:r>
            <a:r>
              <a:rPr lang="ru-RU" sz="3100">
                <a:solidFill>
                  <a:srgbClr val="FF0000"/>
                </a:solidFill>
              </a:rPr>
              <a:t>которая ставится после вспомогательного глагола.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I </a:t>
            </a:r>
            <a:r>
              <a:rPr lang="en-US" u="sng"/>
              <a:t>was not reading </a:t>
            </a:r>
            <a:r>
              <a:rPr lang="en-US"/>
              <a:t>a book all evening yesterday.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He</a:t>
            </a:r>
          </a:p>
          <a:p>
            <a:pPr>
              <a:lnSpc>
                <a:spcPct val="90000"/>
              </a:lnSpc>
            </a:pPr>
            <a:r>
              <a:rPr lang="en-US"/>
              <a:t>She        </a:t>
            </a:r>
            <a:r>
              <a:rPr lang="en-US" u="sng"/>
              <a:t>was not reading</a:t>
            </a:r>
          </a:p>
          <a:p>
            <a:pPr>
              <a:lnSpc>
                <a:spcPct val="90000"/>
              </a:lnSpc>
            </a:pPr>
            <a:r>
              <a:rPr lang="en-US"/>
              <a:t>It</a:t>
            </a:r>
          </a:p>
          <a:p>
            <a:pPr>
              <a:lnSpc>
                <a:spcPct val="90000"/>
              </a:lnSpc>
            </a:pPr>
            <a:r>
              <a:rPr lang="en-US"/>
              <a:t>We </a:t>
            </a:r>
          </a:p>
          <a:p>
            <a:pPr>
              <a:lnSpc>
                <a:spcPct val="90000"/>
              </a:lnSpc>
            </a:pPr>
            <a:r>
              <a:rPr lang="en-US"/>
              <a:t>You        </a:t>
            </a:r>
            <a:r>
              <a:rPr lang="en-US" u="sng"/>
              <a:t>were no</a:t>
            </a:r>
            <a:r>
              <a:rPr lang="en-US"/>
              <a:t>t reading</a:t>
            </a:r>
            <a:endParaRPr lang="en-US" u="sng"/>
          </a:p>
          <a:p>
            <a:pPr>
              <a:lnSpc>
                <a:spcPct val="90000"/>
              </a:lnSpc>
            </a:pPr>
            <a:r>
              <a:rPr lang="en-US"/>
              <a:t>They</a:t>
            </a:r>
            <a:endParaRPr lang="ru-RU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2000250" y="2928938"/>
            <a:ext cx="285750" cy="150018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2214563" y="4572000"/>
            <a:ext cx="285750" cy="1571625"/>
          </a:xfrm>
          <a:prstGeom prst="rightBrace">
            <a:avLst>
              <a:gd name="adj1" fmla="val 8333"/>
              <a:gd name="adj2" fmla="val 494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484313"/>
          </a:xfrm>
        </p:spPr>
        <p:txBody>
          <a:bodyPr anchor="t" anchorCtr="0">
            <a:noAutofit/>
          </a:bodyPr>
          <a:lstStyle/>
          <a:p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вопросительной форме вспомогательный глагол </a:t>
            </a:r>
            <a:r>
              <a:rPr 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 BE </a:t>
            </a: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ставится перед подлежащим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Was he  reading a book all evening yesterday?</a:t>
            </a:r>
          </a:p>
          <a:p>
            <a:pPr>
              <a:lnSpc>
                <a:spcPct val="90000"/>
              </a:lnSpc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He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Was     She      reading?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It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We 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Were  They     reading?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You</a:t>
            </a: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t" anchorCtr="0">
            <a:normAutofit/>
          </a:bodyPr>
          <a:lstStyle/>
          <a:p>
            <a:r>
              <a:rPr lang="en-US" sz="5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Lets practice </a:t>
            </a:r>
            <a:endParaRPr lang="ru-RU" sz="54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554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1.I ( to play) the game all day long.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2.Linda (to watch) TV at 10 o clock yesterday.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3.I (to play) my new computer game all day long.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4.She (to read) a new book for an hour yesterday.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5.I (to do) my homework the whole evening yesterday. </a:t>
            </a:r>
            <a:endParaRPr lang="ru-RU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5813" y="214313"/>
            <a:ext cx="8058150" cy="1487487"/>
          </a:xfrm>
        </p:spPr>
        <p:txBody>
          <a:bodyPr anchor="t" anchorCtr="0">
            <a:noAutofit/>
          </a:bodyPr>
          <a:lstStyle/>
          <a:p>
            <a:r>
              <a:rPr lang="en-US" sz="31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verb forms does Clare use when she talks about actions in the present and in the past?</a:t>
            </a:r>
            <a:endParaRPr lang="ru-RU" sz="3100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578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37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Its 2 o’clock now.</a:t>
            </a:r>
          </a:p>
          <a:p>
            <a:r>
              <a:rPr lang="en-US" sz="37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My parents are watching the Queen on TV.</a:t>
            </a:r>
          </a:p>
          <a:p>
            <a:r>
              <a:rPr lang="en-US" sz="37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 am playing my new computer game.</a:t>
            </a:r>
          </a:p>
          <a:p>
            <a:r>
              <a:rPr lang="en-US" sz="37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 was playing my new Harry Potter computer game all day long.</a:t>
            </a:r>
            <a:endParaRPr lang="ru-RU" sz="370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900113" y="2349500"/>
            <a:ext cx="7772400" cy="2214563"/>
          </a:xfrm>
        </p:spPr>
        <p:txBody>
          <a:bodyPr anchor="t" anchorCtr="0">
            <a:noAutofit/>
          </a:bodyPr>
          <a:lstStyle/>
          <a:p>
            <a:r>
              <a:rPr lang="en-US" sz="7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Let’s have a rest</a:t>
            </a:r>
            <a:endParaRPr lang="ru-RU" sz="72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939800"/>
          </a:xfrm>
        </p:spPr>
        <p:txBody>
          <a:bodyPr anchor="t" anchorCtr="0">
            <a:normAutofit/>
          </a:bodyPr>
          <a:lstStyle/>
          <a:p>
            <a:r>
              <a:rPr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Present or Past Progressive</a:t>
            </a:r>
            <a:endParaRPr lang="ru-RU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626" name="Содержимое 5"/>
          <p:cNvSpPr>
            <a:spLocks noGrp="1"/>
          </p:cNvSpPr>
          <p:nvPr>
            <p:ph idx="4294967295"/>
          </p:nvPr>
        </p:nvSpPr>
        <p:spPr>
          <a:xfrm>
            <a:off x="457200" y="1646238"/>
            <a:ext cx="8229600" cy="44815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1.I (to write) an English exercise now.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2.I (to write) an English exercise at this time yesterday.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3.My little sister (to sleep) now.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4.My little sister (to sleep) at this time yesterday.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5.My friends (not to do) their homework at seven o clock yesterday.</a:t>
            </a:r>
          </a:p>
          <a:p>
            <a:pPr>
              <a:buFont typeface="Wingdings" pitchFamily="2" charset="2"/>
              <a:buNone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6.She (not to read) now.</a:t>
            </a:r>
            <a:endParaRPr lang="ru-RU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7772400" cy="1296988"/>
          </a:xfrm>
        </p:spPr>
        <p:txBody>
          <a:bodyPr anchor="t" anchorCtr="0">
            <a:normAutofit/>
          </a:bodyPr>
          <a:lstStyle/>
          <a:p>
            <a:r>
              <a:rPr lang="ru-RU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Раскройте скобки употребляя глагол в форме </a:t>
            </a:r>
            <a:r>
              <a:rPr lang="en-US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Past Progressive</a:t>
            </a:r>
            <a:endParaRPr lang="ru-RU" sz="3200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50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53072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1.I (to play) the game all day long.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2.He (to work) in the garden from two till five o clock.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3. We (to watch) television the whole evening.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4.You (to play) football at six o clock?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5.She (not to help) mother about the house from two till six.</a:t>
            </a:r>
            <a:endParaRPr lang="ru-RU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7772400" cy="1454150"/>
          </a:xfrm>
        </p:spPr>
        <p:txBody>
          <a:bodyPr anchor="t" anchorCtr="0">
            <a:normAutofit/>
          </a:bodyPr>
          <a:lstStyle/>
          <a:p>
            <a:r>
              <a:rPr lang="ru-RU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Прочитайте текст и ответьте на вопросы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400" b="1" i="1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400" b="1" i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Tom was sleeping in his bed when somebody stole his car . His wife was watching TV in the living room . His mother Mrs. Grown was talking on the phone in her bedroom . His  father, Mr. Grown ,was playing cards with his neighbors.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b="1" i="1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 Was Tom sleeping?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2.What was his wife doing?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3.Was  Mrs . Grown talking on the phone in Toms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bedroom?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4.Was  Mr . Grown playing chess or cards?</a:t>
            </a:r>
          </a:p>
          <a:p>
            <a:pPr>
              <a:lnSpc>
                <a:spcPct val="90000"/>
              </a:lnSpc>
            </a:pPr>
            <a:endParaRPr lang="ru-RU" sz="240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85750"/>
            <a:ext cx="7772400" cy="1357313"/>
          </a:xfrm>
        </p:spPr>
        <p:txBody>
          <a:bodyPr anchor="t" anchorCtr="0">
            <a:noAutofit/>
          </a:bodyPr>
          <a:lstStyle/>
          <a:p>
            <a:r>
              <a:rPr lang="ru-RU" sz="4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Составьте предложения используя </a:t>
            </a:r>
            <a:r>
              <a:rPr lang="en-US" sz="40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Past Progressive</a:t>
            </a:r>
            <a:endParaRPr lang="ru-RU" sz="4000" b="1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698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For example: (Chris/have/his/dinner) – Chris was having his dinner.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1.(Jack/talk/his friend/telephone).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2.( Ann/watch/TV).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3.(Robert/listen/to the radio).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4.(Kate/have/a bath).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5.(Ann/do/gymnastics).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428" name="Picture 4" descr="img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1550" y="620713"/>
            <a:ext cx="7772400" cy="4916487"/>
          </a:xfrm>
        </p:spPr>
        <p:txBody>
          <a:bodyPr anchor="t" anchorCtr="0">
            <a:normAutofit/>
          </a:bodyPr>
          <a:lstStyle/>
          <a:p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Write down your homework for the next lesson</a:t>
            </a:r>
            <a:b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Ex.1.p.82;</a:t>
            </a:r>
            <a:endParaRPr lang="ru-RU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22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530725"/>
          </a:xfrm>
        </p:spPr>
        <p:txBody>
          <a:bodyPr/>
          <a:lstStyle/>
          <a:p>
            <a:endParaRPr lang="en-US" sz="5000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en-US" sz="5000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sz="5600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0724" name="Picture 4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3573463"/>
            <a:ext cx="5184775" cy="2951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183</TotalTime>
  <Words>598</Words>
  <Application>Microsoft Office PowerPoint</Application>
  <PresentationFormat>Экран (4:3)</PresentationFormat>
  <Paragraphs>97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17</vt:i4>
      </vt:variant>
    </vt:vector>
  </HeadingPairs>
  <TitlesOfParts>
    <vt:vector size="32" baseType="lpstr">
      <vt:lpstr>Corbel</vt:lpstr>
      <vt:lpstr>Arial</vt:lpstr>
      <vt:lpstr>Consolas</vt:lpstr>
      <vt:lpstr>Wingdings</vt:lpstr>
      <vt:lpstr>Wingdings 2</vt:lpstr>
      <vt:lpstr>Wingdings 3</vt:lpstr>
      <vt:lpstr>Calibri</vt:lpstr>
      <vt:lpstr>Times New Roman</vt:lpstr>
      <vt:lpstr>Algerian</vt:lpstr>
      <vt:lpstr>Метро</vt:lpstr>
      <vt:lpstr>Метро</vt:lpstr>
      <vt:lpstr>Метро</vt:lpstr>
      <vt:lpstr>Метро</vt:lpstr>
      <vt:lpstr>Метро</vt:lpstr>
      <vt:lpstr>Орбита</vt:lpstr>
      <vt:lpstr>Презентация  к уроку английского языка в 5 классе на тему :   “ past Progressive Tense”</vt:lpstr>
      <vt:lpstr>Цели урока</vt:lpstr>
      <vt:lpstr>Now our phonetic exercise, repeat after me the words. </vt:lpstr>
      <vt:lpstr> Home task.Ex.1.p.76;</vt:lpstr>
      <vt:lpstr>Ознакомление с новой темой Past Progressive Tense</vt:lpstr>
      <vt:lpstr>Утвердительная форма</vt:lpstr>
      <vt:lpstr>Отрицательная форма образуется с помощью частицы NOT, которая ставится после вспомогательного глагола.</vt:lpstr>
      <vt:lpstr>В вопросительной форме вспомогательный глагол TO BE ставится перед подлежащим</vt:lpstr>
      <vt:lpstr>Lets practice </vt:lpstr>
      <vt:lpstr>What verb forms does Clare use when she talks about actions in the present and in the past?</vt:lpstr>
      <vt:lpstr>Let’s have a rest</vt:lpstr>
      <vt:lpstr>Present or Past Progressive</vt:lpstr>
      <vt:lpstr>Раскройте скобки употребляя глагол в форме Past Progressive</vt:lpstr>
      <vt:lpstr>Прочитайте текст и ответьте на вопросы</vt:lpstr>
      <vt:lpstr>Составьте предложения используя Past Progressive</vt:lpstr>
      <vt:lpstr>Слайд 16</vt:lpstr>
      <vt:lpstr>Write down your homework for the next lesson  Ex.1.p.82;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Эльдар</dc:creator>
  <cp:lastModifiedBy>Эльдар</cp:lastModifiedBy>
  <cp:revision>17</cp:revision>
  <dcterms:created xsi:type="dcterms:W3CDTF">2015-01-05T18:46:52Z</dcterms:created>
  <dcterms:modified xsi:type="dcterms:W3CDTF">2018-03-25T18:33:37Z</dcterms:modified>
</cp:coreProperties>
</file>