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19"/>
  </p:notesMasterIdLst>
  <p:handoutMasterIdLst>
    <p:handoutMasterId r:id="rId20"/>
  </p:handoutMasterIdLst>
  <p:sldIdLst>
    <p:sldId id="266" r:id="rId5"/>
    <p:sldId id="283" r:id="rId6"/>
    <p:sldId id="268" r:id="rId7"/>
    <p:sldId id="269" r:id="rId8"/>
    <p:sldId id="270" r:id="rId9"/>
    <p:sldId id="271" r:id="rId10"/>
    <p:sldId id="273" r:id="rId11"/>
    <p:sldId id="282" r:id="rId12"/>
    <p:sldId id="274" r:id="rId13"/>
    <p:sldId id="275" r:id="rId14"/>
    <p:sldId id="276" r:id="rId15"/>
    <p:sldId id="277" r:id="rId16"/>
    <p:sldId id="278" r:id="rId17"/>
    <p:sldId id="279" r:id="rId18"/>
  </p:sldIdLst>
  <p:sldSz cx="12188825" cy="6858000"/>
  <p:notesSz cx="6858000" cy="9144000"/>
  <p:defaultTextStyle>
    <a:defPPr rtl="0">
      <a:defRPr lang="ru-RU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howGuides="1">
      <p:cViewPr varScale="1">
        <p:scale>
          <a:sx n="55" d="100"/>
          <a:sy n="55" d="100"/>
        </p:scale>
        <p:origin x="-102" y="-126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3774" y="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484CA07-C5E7-423F-8A89-CDEFB98BBBBD}" type="datetime1">
              <a:rPr lang="ru-RU" smtClean="0">
                <a:solidFill>
                  <a:schemeClr val="tx2"/>
                </a:solidFill>
              </a:rPr>
              <a:pPr algn="r" rtl="0"/>
              <a:t>19.09.2018</a:t>
            </a:fld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CFD77566-CD65-4859-9FA1-43956DC85B8C}" type="slidenum">
              <a:rPr lang="ru-RU" smtClean="0">
                <a:solidFill>
                  <a:schemeClr val="tx2"/>
                </a:solidFill>
              </a:rPr>
              <a:pPr algn="r" rtl="0"/>
              <a:t>‹#›</a:t>
            </a:fld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398E138F-070A-4ABE-8680-EE3B75046655}" type="datetime1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 rtlCol="0">
            <a:normAutofit/>
          </a:bodyPr>
          <a:lstStyle>
            <a:lvl1pPr algn="l" rtl="0">
              <a:lnSpc>
                <a:spcPct val="90000"/>
              </a:lnSpc>
              <a:defRPr sz="540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 baseline="0"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6F05FC7-2B8E-409D-848C-109CED0920CB}" type="datetime1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63524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rtlCol="0" anchor="t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54A55CC-0A00-4078-B471-E82144E029E5}" type="datetime1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89339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29E139-3DCD-45B3-A256-BC4A45460039}" type="datetime1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5283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0E3CC68-AEAE-47A6-9F44-4FA6ECD045F6}" type="datetime1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16763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AF61297-96D5-47D9-A057-97E3A0064DBB}" type="datetime1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68731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3A3AD06-A2F7-42F2-8394-5FE48A31B1CA}" type="datetime1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6807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E9F9B5-42A6-4D3C-A117-7204DD0BD50D}" type="datetime1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21337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5A54A38-064E-4FD3-ADDA-813D070CCDEC}" type="datetime1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10434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E96D35B-A72A-47CE-BC7F-8E47A98042F7}" type="datetime1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0715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40EAA6FA-49D8-40F0-9874-72AAFBF9C152}" type="datetime1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25860" y="1340768"/>
            <a:ext cx="7200799" cy="5034632"/>
          </a:xfrm>
        </p:spPr>
        <p:txBody>
          <a:bodyPr>
            <a:normAutofit/>
          </a:bodyPr>
          <a:lstStyle/>
          <a:p>
            <a:r>
              <a:rPr lang="ru-RU" b="1" dirty="0" smtClean="0"/>
              <a:t>Формирование </a:t>
            </a:r>
            <a:br>
              <a:rPr lang="ru-RU" b="1" dirty="0" smtClean="0"/>
            </a:br>
            <a:r>
              <a:rPr lang="ru-RU" b="1" dirty="0" smtClean="0"/>
              <a:t>понятия о величине </a:t>
            </a:r>
            <a:br>
              <a:rPr lang="ru-RU" b="1" dirty="0" smtClean="0"/>
            </a:br>
            <a:r>
              <a:rPr lang="ru-RU" b="1" dirty="0" smtClean="0"/>
              <a:t>и способах ее измерения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851847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764" y="188640"/>
            <a:ext cx="11737303" cy="2592288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Основное </a:t>
            </a:r>
            <a:r>
              <a:rPr lang="ru-RU" dirty="0"/>
              <a:t>содержание курса математики </a:t>
            </a:r>
            <a:r>
              <a:rPr lang="ru-RU" dirty="0" smtClean="0"/>
              <a:t>представлено </a:t>
            </a:r>
            <a:r>
              <a:rPr lang="ru-RU" dirty="0"/>
              <a:t>как последовательность стратегических учебных задач: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9875" y="2996952"/>
            <a:ext cx="10009113" cy="3600400"/>
          </a:xfrm>
        </p:spPr>
        <p:txBody>
          <a:bodyPr>
            <a:noAutofit/>
          </a:bodyPr>
          <a:lstStyle/>
          <a:p>
            <a:r>
              <a:rPr lang="ru-RU" sz="2800" dirty="0" smtClean="0"/>
              <a:t>формирование </a:t>
            </a:r>
            <a:r>
              <a:rPr lang="ru-RU" sz="2800" dirty="0"/>
              <a:t>понятия величины, </a:t>
            </a:r>
            <a:endParaRPr lang="ru-RU" sz="2800" dirty="0" smtClean="0"/>
          </a:p>
          <a:p>
            <a:r>
              <a:rPr lang="ru-RU" sz="2800" dirty="0" smtClean="0"/>
              <a:t>раскрытие </a:t>
            </a:r>
            <a:r>
              <a:rPr lang="ru-RU" sz="2800" dirty="0"/>
              <a:t>отношения величин как всеобщей формы числа, </a:t>
            </a:r>
            <a:endParaRPr lang="ru-RU" sz="2800" dirty="0" smtClean="0"/>
          </a:p>
          <a:p>
            <a:r>
              <a:rPr lang="ru-RU" sz="2800" dirty="0" smtClean="0"/>
              <a:t>последовательное введение </a:t>
            </a:r>
            <a:r>
              <a:rPr lang="ru-RU" sz="2800" dirty="0"/>
              <a:t>различных частных видов чисел, </a:t>
            </a:r>
            <a:endParaRPr lang="ru-RU" sz="2800" dirty="0" smtClean="0"/>
          </a:p>
          <a:p>
            <a:r>
              <a:rPr lang="ru-RU" sz="2800" dirty="0" smtClean="0"/>
              <a:t>построение </a:t>
            </a:r>
            <a:r>
              <a:rPr lang="ru-RU" sz="2800" dirty="0"/>
              <a:t>обобщенных способов действий с числами.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6295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3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884" y="-338100"/>
            <a:ext cx="10157354" cy="1397000"/>
          </a:xfrm>
        </p:spPr>
        <p:txBody>
          <a:bodyPr/>
          <a:lstStyle/>
          <a:p>
            <a:r>
              <a:rPr lang="ru-RU" b="1" dirty="0" smtClean="0"/>
              <a:t>Структура курса математики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480" y="1605345"/>
            <a:ext cx="4578796" cy="417646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Традиционная система обучения</a:t>
            </a:r>
            <a:endParaRPr lang="ru-RU" sz="3200" b="1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757044" y="1608793"/>
            <a:ext cx="6238429" cy="4176464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797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461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91264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7885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smtClean="0"/>
              <a:t>Система развивающего обучения</a:t>
            </a:r>
            <a:endParaRPr lang="ru-RU" sz="3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-1489101" y="2889161"/>
            <a:ext cx="7439496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ru-RU" sz="32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ЧИСЛО</a:t>
            </a:r>
          </a:p>
          <a:p>
            <a:pPr algn="ctr"/>
            <a:endParaRPr lang="ru-RU" sz="3200" b="1" dirty="0" smtClean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sz="32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32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ВЕЛИЧИНА</a:t>
            </a:r>
            <a:endParaRPr lang="ru-RU" sz="32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70276" y="2912747"/>
            <a:ext cx="7394476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ru-RU" sz="32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ВЕЛИЧИНА</a:t>
            </a:r>
          </a:p>
          <a:p>
            <a:pPr algn="ctr"/>
            <a:endParaRPr lang="ru-RU" sz="3200" b="1" dirty="0" smtClean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sz="32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32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ЧИСЛО</a:t>
            </a:r>
            <a:endParaRPr lang="ru-RU" sz="32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2358331" y="3826884"/>
            <a:ext cx="37489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8677523" y="3826884"/>
            <a:ext cx="37489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5757044" y="1700808"/>
            <a:ext cx="0" cy="4824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49655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346" y="-243408"/>
            <a:ext cx="11521280" cy="1397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Основная цель первого года обучения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514" y="1772816"/>
            <a:ext cx="8724454" cy="44704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сформировать </a:t>
            </a:r>
            <a:r>
              <a:rPr lang="ru-RU" sz="3200" dirty="0"/>
              <a:t>понятие числа как результата измерения </a:t>
            </a:r>
            <a:r>
              <a:rPr lang="ru-RU" sz="3200" dirty="0" smtClean="0"/>
              <a:t>величин;</a:t>
            </a:r>
          </a:p>
          <a:p>
            <a:r>
              <a:rPr lang="ru-RU" sz="3200" dirty="0" smtClean="0"/>
              <a:t>ввести </a:t>
            </a:r>
            <a:r>
              <a:rPr lang="ru-RU" sz="3200" dirty="0"/>
              <a:t>графические и знаковые средства моделирования для описания предметных ситуаций, выводящих на это понятие.</a:t>
            </a:r>
          </a:p>
          <a:p>
            <a:pPr marL="0" indent="0">
              <a:buNone/>
            </a:pPr>
            <a:endParaRPr lang="ru-RU" sz="3200" dirty="0"/>
          </a:p>
        </p:txBody>
      </p:sp>
      <p:pic>
        <p:nvPicPr>
          <p:cNvPr id="4" name="Picture 4" descr="http://litrio.ru/public/storage/books/cover/16/22/84/162284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4652" y="1772816"/>
            <a:ext cx="3524570" cy="460851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17284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63" y="79040"/>
            <a:ext cx="12171561" cy="829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Сравнение предметов по разным признакам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366" y="1624180"/>
            <a:ext cx="10157354" cy="4470400"/>
          </a:xfrm>
        </p:spPr>
        <p:txBody>
          <a:bodyPr/>
          <a:lstStyle/>
          <a:p>
            <a:r>
              <a:rPr lang="ru-RU" dirty="0" smtClean="0"/>
              <a:t>форма;</a:t>
            </a:r>
          </a:p>
          <a:p>
            <a:r>
              <a:rPr lang="ru-RU" dirty="0" smtClean="0"/>
              <a:t>цвет;</a:t>
            </a:r>
          </a:p>
          <a:p>
            <a:r>
              <a:rPr lang="ru-RU" dirty="0" smtClean="0"/>
              <a:t>длина;</a:t>
            </a:r>
          </a:p>
          <a:p>
            <a:r>
              <a:rPr lang="ru-RU" dirty="0" smtClean="0"/>
              <a:t>площадь;</a:t>
            </a:r>
          </a:p>
          <a:p>
            <a:r>
              <a:rPr lang="ru-RU" dirty="0" smtClean="0"/>
              <a:t>объем;</a:t>
            </a:r>
          </a:p>
          <a:p>
            <a:r>
              <a:rPr lang="ru-RU" dirty="0" smtClean="0"/>
              <a:t>количество;</a:t>
            </a:r>
          </a:p>
          <a:p>
            <a:r>
              <a:rPr lang="ru-RU" dirty="0" smtClean="0"/>
              <a:t>масса.</a:t>
            </a:r>
            <a:endParaRPr lang="ru-RU" dirty="0"/>
          </a:p>
        </p:txBody>
      </p:sp>
      <p:pic>
        <p:nvPicPr>
          <p:cNvPr id="2050" name="Picture 2" descr="http://img2.labirint.ru/books/161578/scrn_big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244" r="50860" b="34506"/>
          <a:stretch/>
        </p:blipFill>
        <p:spPr bwMode="auto">
          <a:xfrm>
            <a:off x="4222205" y="908720"/>
            <a:ext cx="7704856" cy="566142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112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56" y="-162885"/>
            <a:ext cx="11881320" cy="83252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Моделирование отношений равенства - неравенства</a:t>
            </a:r>
            <a:endParaRPr lang="ru-RU" sz="32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45727" y="908720"/>
            <a:ext cx="11643097" cy="5187528"/>
          </a:xfrm>
        </p:spPr>
        <p:txBody>
          <a:bodyPr/>
          <a:lstStyle/>
          <a:p>
            <a:r>
              <a:rPr lang="ru-RU" dirty="0" smtClean="0"/>
              <a:t>предметные модели (полоски)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знаковые модели (буквы и знаки «=», «≠», «</a:t>
            </a:r>
            <a:r>
              <a:rPr lang="en-US" dirty="0"/>
              <a:t>&lt;</a:t>
            </a:r>
            <a:r>
              <a:rPr lang="ru-RU" dirty="0" smtClean="0"/>
              <a:t>», «</a:t>
            </a:r>
            <a:r>
              <a:rPr lang="en-US" dirty="0" smtClean="0"/>
              <a:t>&gt;</a:t>
            </a:r>
            <a:r>
              <a:rPr lang="ru-RU" dirty="0" smtClean="0"/>
              <a:t>»</a:t>
            </a:r>
            <a:r>
              <a:rPr lang="en-US" dirty="0" smtClean="0"/>
              <a:t>)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100" name="Picture 4" descr="https://fs00.infourok.ru/images/doc/155/178972/img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17" t="31499" r="7147" b="19948"/>
          <a:stretch/>
        </p:blipFill>
        <p:spPr bwMode="auto">
          <a:xfrm>
            <a:off x="468919" y="1423378"/>
            <a:ext cx="6090821" cy="229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4674" y="1401798"/>
            <a:ext cx="5064487" cy="2293653"/>
          </a:xfrm>
          <a:prstGeom prst="rect">
            <a:avLst/>
          </a:prstGeom>
        </p:spPr>
      </p:pic>
      <p:sp>
        <p:nvSpPr>
          <p:cNvPr id="8" name="Объект 3"/>
          <p:cNvSpPr txBox="1">
            <a:spLocks/>
          </p:cNvSpPr>
          <p:nvPr/>
        </p:nvSpPr>
        <p:spPr>
          <a:xfrm>
            <a:off x="6442503" y="332656"/>
            <a:ext cx="6145041" cy="3816424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3797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461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91264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7885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i="1" dirty="0" smtClean="0"/>
          </a:p>
          <a:p>
            <a:r>
              <a:rPr lang="ru-RU" dirty="0" smtClean="0"/>
              <a:t>графические модели (отрезки)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00" t="26900" r="6688" b="16400"/>
          <a:stretch/>
        </p:blipFill>
        <p:spPr>
          <a:xfrm>
            <a:off x="3303510" y="4368056"/>
            <a:ext cx="6127530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6895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066" y="-488280"/>
            <a:ext cx="10157354" cy="13970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Посредник. Мерки. Метки.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9711" y="1124744"/>
            <a:ext cx="10157354" cy="4470400"/>
          </a:xfrm>
        </p:spPr>
        <p:txBody>
          <a:bodyPr/>
          <a:lstStyle/>
          <a:p>
            <a:r>
              <a:rPr lang="ru-RU" dirty="0" smtClean="0"/>
              <a:t>Посредник – величина, равная одной из сравниваемых величин.</a:t>
            </a:r>
          </a:p>
          <a:p>
            <a:r>
              <a:rPr lang="ru-RU" dirty="0" smtClean="0"/>
              <a:t>Мерка – средство сравнения и воспроизведения величины. </a:t>
            </a:r>
          </a:p>
          <a:p>
            <a:r>
              <a:rPr lang="ru-RU" dirty="0" smtClean="0"/>
              <a:t>Метка – показатель того, сколько раз нужно отложить мерку.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99" t="17609" r="5502" b="15192"/>
          <a:stretch/>
        </p:blipFill>
        <p:spPr>
          <a:xfrm>
            <a:off x="405780" y="3284984"/>
            <a:ext cx="5391208" cy="33123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01" t="16400" r="13250" b="27600"/>
          <a:stretch/>
        </p:blipFill>
        <p:spPr>
          <a:xfrm rot="10800000">
            <a:off x="6279720" y="3284984"/>
            <a:ext cx="568863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8707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5444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Числовая прямая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772" y="548680"/>
            <a:ext cx="4896544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Числовая прямая – это прямая, на которой отмечены мерки – шаги.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Условия построения числовой прямой: начало (флажок), одинаковый шаг, направление.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6723920" y="1551745"/>
            <a:ext cx="1898760" cy="82455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68615" y="633845"/>
            <a:ext cx="6527464" cy="394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3363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654" y="-459432"/>
            <a:ext cx="11274663" cy="1397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Основная цель второго года обучения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61764" y="1340768"/>
            <a:ext cx="7848872" cy="4830440"/>
          </a:xfrm>
        </p:spPr>
        <p:txBody>
          <a:bodyPr/>
          <a:lstStyle/>
          <a:p>
            <a:r>
              <a:rPr lang="ru-RU" dirty="0"/>
              <a:t>сформировать новый способ измерения – отмеривания величины (с помощью системы, набора мерок, вспомогательных (дополнительных мерок</a:t>
            </a:r>
            <a:r>
              <a:rPr lang="ru-RU" dirty="0" smtClean="0"/>
              <a:t>));</a:t>
            </a:r>
          </a:p>
          <a:p>
            <a:r>
              <a:rPr lang="ru-RU" dirty="0" smtClean="0"/>
              <a:t> </a:t>
            </a:r>
            <a:r>
              <a:rPr lang="ru-RU" dirty="0"/>
              <a:t>выйти на новый вид числа – многозначное число; </a:t>
            </a:r>
            <a:endParaRPr lang="ru-RU" dirty="0" smtClean="0"/>
          </a:p>
          <a:p>
            <a:r>
              <a:rPr lang="ru-RU" dirty="0" smtClean="0"/>
              <a:t>ввести </a:t>
            </a:r>
            <a:r>
              <a:rPr lang="ru-RU" dirty="0"/>
              <a:t>умножение и деление как действия, связанные с воспроизведением величины при использовании промежуточной мерки.</a:t>
            </a:r>
          </a:p>
          <a:p>
            <a:endParaRPr lang="ru-RU" dirty="0"/>
          </a:p>
        </p:txBody>
      </p:sp>
      <p:pic>
        <p:nvPicPr>
          <p:cNvPr id="5" name="Picture 16" descr="https://img-gorod.ru/upload/iblock/c17/c17230313e1dc5320caa37fc8e9d2d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84012" y="2334568"/>
            <a:ext cx="3151492" cy="417667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img-gorod.ru/upload/iblock/e52/e52449a3f496542ac1659099ba16a70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10636" y="937568"/>
            <a:ext cx="3226305" cy="42991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18715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5860" y="-171400"/>
            <a:ext cx="10157354" cy="108012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Измерение несколькими мерками</a:t>
            </a:r>
            <a:endParaRPr lang="ru-RU" sz="3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125" t="19814" r="2338" b="28641"/>
          <a:stretch/>
        </p:blipFill>
        <p:spPr>
          <a:xfrm>
            <a:off x="261765" y="1268760"/>
            <a:ext cx="6192688" cy="43204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801" t="22001" r="16401" b="16400"/>
          <a:stretch/>
        </p:blipFill>
        <p:spPr>
          <a:xfrm>
            <a:off x="6742484" y="1268760"/>
            <a:ext cx="5112568" cy="429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8402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5689" y="-171400"/>
            <a:ext cx="10157354" cy="100811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Система счисления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700" y="1057052"/>
            <a:ext cx="3799464" cy="4896544"/>
          </a:xfrm>
        </p:spPr>
        <p:txBody>
          <a:bodyPr/>
          <a:lstStyle/>
          <a:p>
            <a:r>
              <a:rPr lang="ru-RU" dirty="0" smtClean="0"/>
              <a:t>Воспроизведение величины, когда счет можно вести только до определенного числа.</a:t>
            </a:r>
          </a:p>
          <a:p>
            <a:endParaRPr lang="ru-RU" dirty="0" smtClean="0"/>
          </a:p>
          <a:p>
            <a:r>
              <a:rPr lang="ru-RU" dirty="0" smtClean="0"/>
              <a:t>Основание системы счисления как граница счета.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62164" y="3501008"/>
            <a:ext cx="8136903" cy="31908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793" r="22424" b="-798"/>
          <a:stretch/>
        </p:blipFill>
        <p:spPr>
          <a:xfrm rot="16200000">
            <a:off x="7323465" y="-2120534"/>
            <a:ext cx="1214304" cy="813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3257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780" y="-488280"/>
            <a:ext cx="12188825" cy="1397000"/>
          </a:xfrm>
        </p:spPr>
        <p:txBody>
          <a:bodyPr/>
          <a:lstStyle/>
          <a:p>
            <a:r>
              <a:rPr lang="ru-RU" b="1" dirty="0"/>
              <a:t>Основная цель третьего года обучения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244" y="1628800"/>
            <a:ext cx="8081416" cy="4470400"/>
          </a:xfrm>
        </p:spPr>
        <p:txBody>
          <a:bodyPr/>
          <a:lstStyle/>
          <a:p>
            <a:r>
              <a:rPr lang="ru-RU" dirty="0"/>
              <a:t>ввести два новых отношения, связанных с действиями умножения и деления: отношение «целого, состоящего из равных частей» и кратное отношение; </a:t>
            </a:r>
            <a:endParaRPr lang="ru-RU" dirty="0" smtClean="0"/>
          </a:p>
          <a:p>
            <a:r>
              <a:rPr lang="ru-RU" dirty="0" smtClean="0"/>
              <a:t>сконструировать </a:t>
            </a:r>
            <a:r>
              <a:rPr lang="ru-RU" dirty="0"/>
              <a:t>таблицу </a:t>
            </a:r>
            <a:r>
              <a:rPr lang="ru-RU" dirty="0" smtClean="0"/>
              <a:t>умножения</a:t>
            </a:r>
            <a:r>
              <a:rPr lang="ru-RU" dirty="0"/>
              <a:t>;</a:t>
            </a:r>
            <a:endParaRPr lang="ru-RU" dirty="0" smtClean="0"/>
          </a:p>
          <a:p>
            <a:r>
              <a:rPr lang="ru-RU" dirty="0" smtClean="0"/>
              <a:t>освоить </a:t>
            </a:r>
            <a:r>
              <a:rPr lang="ru-RU" dirty="0"/>
              <a:t>свойства умножения и деления для построения на их основе рациональных способов вычисления.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18748" y="2636912"/>
            <a:ext cx="2841652" cy="376345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Picture 18" descr="https://img-gorod.ru/upload/iblock/8a6/8a66c17d8e7ac0597ef70141da7929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6620" y="908720"/>
            <a:ext cx="3045533" cy="401423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9597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76051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Свойства умножения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920" y="980728"/>
            <a:ext cx="10737743" cy="5191472"/>
          </a:xfrm>
        </p:spPr>
        <p:txBody>
          <a:bodyPr/>
          <a:lstStyle/>
          <a:p>
            <a:r>
              <a:rPr lang="ru-RU" dirty="0" smtClean="0"/>
              <a:t>Переместительное свойство умножения:</a:t>
            </a:r>
            <a:r>
              <a:rPr lang="en-US" dirty="0" smtClean="0"/>
              <a:t> </a:t>
            </a:r>
            <a:r>
              <a:rPr lang="ru-RU" dirty="0" smtClean="0"/>
              <a:t>     </a:t>
            </a:r>
            <a:r>
              <a:rPr lang="en-US" b="1" dirty="0" err="1" smtClean="0"/>
              <a:t>m∙p</a:t>
            </a:r>
            <a:r>
              <a:rPr lang="en-US" b="1" dirty="0" smtClean="0"/>
              <a:t> = </a:t>
            </a:r>
            <a:r>
              <a:rPr lang="en-US" b="1" dirty="0" err="1"/>
              <a:t>p</a:t>
            </a:r>
            <a:r>
              <a:rPr lang="en-US" b="1" dirty="0" err="1" smtClean="0"/>
              <a:t>∙m</a:t>
            </a:r>
            <a:endParaRPr lang="ru-RU" b="1" dirty="0" smtClean="0"/>
          </a:p>
          <a:p>
            <a:r>
              <a:rPr lang="ru-RU" dirty="0" smtClean="0"/>
              <a:t>Умножение числа на сумму:                            </a:t>
            </a:r>
            <a:r>
              <a:rPr lang="en-US" b="1" dirty="0" smtClean="0"/>
              <a:t>a∙</a:t>
            </a:r>
            <a:r>
              <a:rPr lang="ru-RU" b="1" dirty="0" smtClean="0"/>
              <a:t>(</a:t>
            </a:r>
            <a:r>
              <a:rPr lang="en-US" b="1" dirty="0" err="1" smtClean="0"/>
              <a:t>b+c</a:t>
            </a:r>
            <a:r>
              <a:rPr lang="en-US" b="1" dirty="0" smtClean="0"/>
              <a:t>)=(</a:t>
            </a:r>
            <a:r>
              <a:rPr lang="en-US" b="1" dirty="0" err="1" smtClean="0"/>
              <a:t>a∙b</a:t>
            </a:r>
            <a:r>
              <a:rPr lang="en-US" b="1" dirty="0" smtClean="0"/>
              <a:t>)+(</a:t>
            </a:r>
            <a:r>
              <a:rPr lang="en-US" b="1" dirty="0" err="1" smtClean="0"/>
              <a:t>a∙c</a:t>
            </a:r>
            <a:r>
              <a:rPr lang="en-US" b="1" dirty="0" smtClean="0"/>
              <a:t>)</a:t>
            </a:r>
            <a:r>
              <a:rPr lang="ru-RU" b="1" dirty="0" smtClean="0"/>
              <a:t> </a:t>
            </a:r>
            <a:endParaRPr lang="en-US" b="1" dirty="0" smtClean="0"/>
          </a:p>
          <a:p>
            <a:r>
              <a:rPr lang="ru-RU" dirty="0" smtClean="0"/>
              <a:t>Умножение числа на разность:                        </a:t>
            </a:r>
            <a:r>
              <a:rPr lang="en-US" b="1" dirty="0" smtClean="0"/>
              <a:t>a</a:t>
            </a:r>
            <a:r>
              <a:rPr lang="en-US" b="1" dirty="0"/>
              <a:t>∙</a:t>
            </a:r>
            <a:r>
              <a:rPr lang="ru-RU" b="1" dirty="0"/>
              <a:t>(</a:t>
            </a:r>
            <a:r>
              <a:rPr lang="en-US" b="1" dirty="0" smtClean="0"/>
              <a:t>b</a:t>
            </a:r>
            <a:r>
              <a:rPr lang="ru-RU" b="1" dirty="0" smtClean="0"/>
              <a:t>-</a:t>
            </a:r>
            <a:r>
              <a:rPr lang="en-US" b="1" dirty="0" smtClean="0"/>
              <a:t>c</a:t>
            </a:r>
            <a:r>
              <a:rPr lang="en-US" b="1" dirty="0"/>
              <a:t>)=(</a:t>
            </a:r>
            <a:r>
              <a:rPr lang="en-US" b="1" dirty="0" err="1"/>
              <a:t>a∙b</a:t>
            </a:r>
            <a:r>
              <a:rPr lang="en-US" b="1" dirty="0" smtClean="0"/>
              <a:t>)</a:t>
            </a:r>
            <a:r>
              <a:rPr lang="ru-RU" b="1" dirty="0" smtClean="0"/>
              <a:t>-</a:t>
            </a:r>
            <a:r>
              <a:rPr lang="en-US" b="1" dirty="0" smtClean="0"/>
              <a:t>(</a:t>
            </a:r>
            <a:r>
              <a:rPr lang="en-US" b="1" dirty="0" err="1"/>
              <a:t>a∙c</a:t>
            </a:r>
            <a:r>
              <a:rPr lang="en-US" b="1" dirty="0"/>
              <a:t>)</a:t>
            </a:r>
            <a:r>
              <a:rPr lang="ru-RU" b="1" dirty="0"/>
              <a:t> </a:t>
            </a:r>
            <a:endParaRPr lang="en-US" b="1" dirty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071" t="3800" r="11151" b="48600"/>
          <a:stretch/>
        </p:blipFill>
        <p:spPr>
          <a:xfrm>
            <a:off x="2341949" y="2852936"/>
            <a:ext cx="7708074" cy="383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5066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764" y="-698500"/>
            <a:ext cx="12188825" cy="1397000"/>
          </a:xfrm>
        </p:spPr>
        <p:txBody>
          <a:bodyPr>
            <a:normAutofit/>
          </a:bodyPr>
          <a:lstStyle/>
          <a:p>
            <a:r>
              <a:rPr lang="ru-RU" sz="3600" b="1" dirty="0"/>
              <a:t>Основная цель четвертого года обучения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764" y="1052736"/>
            <a:ext cx="7848871" cy="4902448"/>
          </a:xfrm>
        </p:spPr>
        <p:txBody>
          <a:bodyPr/>
          <a:lstStyle/>
          <a:p>
            <a:r>
              <a:rPr lang="ru-RU" dirty="0" smtClean="0"/>
              <a:t>построить </a:t>
            </a:r>
            <a:r>
              <a:rPr lang="ru-RU" dirty="0"/>
              <a:t>алгоритмы действий умножения и деления с многозначными </a:t>
            </a:r>
            <a:r>
              <a:rPr lang="ru-RU" dirty="0" smtClean="0"/>
              <a:t>числами; </a:t>
            </a:r>
          </a:p>
          <a:p>
            <a:r>
              <a:rPr lang="ru-RU" dirty="0" smtClean="0"/>
              <a:t>ввести </a:t>
            </a:r>
            <a:r>
              <a:rPr lang="ru-RU" dirty="0"/>
              <a:t>«новое» отношение между величинами – прямую пропорциональную </a:t>
            </a:r>
            <a:r>
              <a:rPr lang="ru-RU" dirty="0" smtClean="0"/>
              <a:t>зависимость; </a:t>
            </a:r>
          </a:p>
          <a:p>
            <a:r>
              <a:rPr lang="ru-RU" dirty="0" smtClean="0"/>
              <a:t>сформировать </a:t>
            </a:r>
            <a:r>
              <a:rPr lang="ru-RU" dirty="0"/>
              <a:t>рациональные способы анализа текстов, описывающих </a:t>
            </a:r>
            <a:r>
              <a:rPr lang="ru-RU" dirty="0" smtClean="0"/>
              <a:t>прямую пропорциональную зависимость, их моделирование </a:t>
            </a:r>
            <a:r>
              <a:rPr lang="ru-RU" dirty="0"/>
              <a:t>с помощью специальных знаковых средств.</a:t>
            </a:r>
          </a:p>
          <a:p>
            <a:endParaRPr lang="ru-RU" dirty="0"/>
          </a:p>
        </p:txBody>
      </p:sp>
      <p:pic>
        <p:nvPicPr>
          <p:cNvPr id="4" name="Picture 20" descr="http://interior.mypartnershop.ru/img/10075082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9904" y="2276872"/>
            <a:ext cx="2951667" cy="384046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10635" y="890588"/>
            <a:ext cx="3056609" cy="384464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189313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Книги в формате 16 x 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9412013_TF02787940_TF02787940.potx" id="{BDCEC835-C025-45C0-8AD5-9D778732CF6A}" vid="{4E9A813A-BC9F-4772-8185-0F17D630CF68}"/>
    </a:ext>
  </a:extLst>
</a:theme>
</file>

<file path=ppt/theme/theme2.xml><?xml version="1.0" encoding="utf-8"?>
<a:theme xmlns:a="http://schemas.openxmlformats.org/drawingml/2006/main" name="Тема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01D382-32B0-43EE-932C-28906AF37617}">
  <ds:schemaRefs>
    <ds:schemaRef ds:uri="http://schemas.microsoft.com/office/2006/metadata/properties"/>
    <ds:schemaRef ds:uri="http://purl.org/dc/elements/1.1/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со стопкой книг на голубом фоне (широкоэкранный формат)</Template>
  <TotalTime>0</TotalTime>
  <Words>422</Words>
  <Application>Microsoft Office PowerPoint</Application>
  <PresentationFormat>Произвольный</PresentationFormat>
  <Paragraphs>69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Книги в формате 16 x 9</vt:lpstr>
      <vt:lpstr>Формирование  понятия о величине  и способах ее измерения</vt:lpstr>
      <vt:lpstr>Основное содержание курса математики представлено как последовательность стратегических учебных задач:</vt:lpstr>
      <vt:lpstr>Структура курса математики</vt:lpstr>
      <vt:lpstr>Основная цель первого года обучения</vt:lpstr>
      <vt:lpstr>Сравнение предметов по разным признакам</vt:lpstr>
      <vt:lpstr>Моделирование отношений равенства - неравенства</vt:lpstr>
      <vt:lpstr>Посредник. Мерки. Метки.</vt:lpstr>
      <vt:lpstr>Числовая прямая</vt:lpstr>
      <vt:lpstr>Основная цель второго года обучения</vt:lpstr>
      <vt:lpstr>Измерение несколькими мерками</vt:lpstr>
      <vt:lpstr>Система счисления</vt:lpstr>
      <vt:lpstr>Основная цель третьего года обучения</vt:lpstr>
      <vt:lpstr>Свойства умножения</vt:lpstr>
      <vt:lpstr>Основная цель четвертого года обучения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2017-10-22T09:59:15Z</dcterms:created>
  <dcterms:modified xsi:type="dcterms:W3CDTF">2018-09-19T16:23:24Z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