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85A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13E0C-576B-42DA-B704-CB1D0C6104CF}" type="datetimeFigureOut">
              <a:rPr lang="ru-RU" smtClean="0"/>
              <a:t>06.10.2018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F16425-D5E6-40D6-AD55-69FC70A04C6A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1313E0C-576B-42DA-B704-CB1D0C6104CF}" type="datetimeFigureOut">
              <a:rPr lang="ru-RU" smtClean="0"/>
              <a:t>06.10.2018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F3F16425-D5E6-40D6-AD55-69FC70A04C6A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13E0C-576B-42DA-B704-CB1D0C6104CF}" type="datetimeFigureOut">
              <a:rPr lang="ru-RU" smtClean="0"/>
              <a:t>06.10.2018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16425-D5E6-40D6-AD55-69FC70A04C6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13E0C-576B-42DA-B704-CB1D0C6104CF}" type="datetimeFigureOut">
              <a:rPr lang="ru-RU" smtClean="0"/>
              <a:t>06.10.2018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16425-D5E6-40D6-AD55-69FC70A04C6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16425-D5E6-40D6-AD55-69FC70A04C6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13E0C-576B-42DA-B704-CB1D0C6104CF}" type="datetimeFigureOut">
              <a:rPr lang="ru-RU" smtClean="0"/>
              <a:t>06.10.2018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13E0C-576B-42DA-B704-CB1D0C6104CF}" type="datetimeFigureOut">
              <a:rPr lang="ru-RU" smtClean="0"/>
              <a:t>06.10.2018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16425-D5E6-40D6-AD55-69FC70A04C6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13E0C-576B-42DA-B704-CB1D0C6104CF}" type="datetimeFigureOut">
              <a:rPr lang="ru-RU" smtClean="0"/>
              <a:t>06.10.2018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16425-D5E6-40D6-AD55-69FC70A04C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1313E0C-576B-42DA-B704-CB1D0C6104CF}" type="datetimeFigureOut">
              <a:rPr lang="ru-RU" smtClean="0"/>
              <a:t>06.10.2018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3F16425-D5E6-40D6-AD55-69FC70A04C6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13E0C-576B-42DA-B704-CB1D0C6104CF}" type="datetimeFigureOut">
              <a:rPr lang="ru-RU" smtClean="0"/>
              <a:t>06.10.2018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F16425-D5E6-40D6-AD55-69FC70A04C6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13E0C-576B-42DA-B704-CB1D0C6104CF}" type="datetimeFigureOut">
              <a:rPr lang="ru-RU" smtClean="0"/>
              <a:t>06.10.2018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16425-D5E6-40D6-AD55-69FC70A04C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13E0C-576B-42DA-B704-CB1D0C6104CF}" type="datetimeFigureOut">
              <a:rPr lang="ru-RU" smtClean="0"/>
              <a:t>06.10.2018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F16425-D5E6-40D6-AD55-69FC70A04C6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1313E0C-576B-42DA-B704-CB1D0C6104CF}" type="datetimeFigureOut">
              <a:rPr lang="ru-RU" smtClean="0"/>
              <a:t>06.10.2018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F3F16425-D5E6-40D6-AD55-69FC70A04C6A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commons.wikimedia.org/wiki/File:Portrait_of_Charlie_Parker_in_1947.jpg?uselang=ru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57224" y="571480"/>
            <a:ext cx="7500990" cy="92333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accent6">
                <a:lumMod val="10000"/>
              </a:schemeClr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25000"/>
                  </a:schemeClr>
                </a:solidFill>
              </a:rPr>
              <a:t>Джаз</a:t>
            </a:r>
            <a:r>
              <a:rPr lang="ru-RU" dirty="0" smtClean="0">
                <a:solidFill>
                  <a:schemeClr val="accent6">
                    <a:lumMod val="25000"/>
                  </a:schemeClr>
                </a:solidFill>
              </a:rPr>
              <a:t> (англ. </a:t>
            </a:r>
            <a:r>
              <a:rPr lang="ru-RU" i="1" dirty="0" smtClean="0">
                <a:solidFill>
                  <a:schemeClr val="accent6">
                    <a:lumMod val="25000"/>
                  </a:schemeClr>
                </a:solidFill>
              </a:rPr>
              <a:t>jazz</a:t>
            </a:r>
            <a:r>
              <a:rPr lang="ru-RU" dirty="0" smtClean="0">
                <a:solidFill>
                  <a:schemeClr val="accent6">
                    <a:lumMod val="25000"/>
                  </a:schemeClr>
                </a:solidFill>
              </a:rPr>
              <a:t>) — род музыкального искусства, сложившийся под влиянием африканских ритмов, европейской гармонии, с привлечением элементов афроамериканского</a:t>
            </a:r>
            <a:r>
              <a:rPr lang="ru-RU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6">
                    <a:lumMod val="25000"/>
                  </a:schemeClr>
                </a:solidFill>
              </a:rPr>
              <a:t>фольклора</a:t>
            </a:r>
            <a:endParaRPr lang="ru-RU" dirty="0"/>
          </a:p>
        </p:txBody>
      </p:sp>
      <p:pic>
        <p:nvPicPr>
          <p:cNvPr id="13314" name="Picture 2" descr="http://elitefon.ru/pic/201211/1920x1200/elitefon.ru-99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2357430"/>
            <a:ext cx="3357586" cy="3352800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5400000" scaled="0"/>
          </a:gradFill>
          <a:ln>
            <a:solidFill>
              <a:schemeClr val="accent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dist="50800" sx="1000" sy="1000" algn="ctr" rotWithShape="0">
              <a:schemeClr val="accent6">
                <a:lumMod val="10000"/>
              </a:schemeClr>
            </a:outerShdw>
          </a:effectLst>
        </p:spPr>
      </p:pic>
      <p:pic>
        <p:nvPicPr>
          <p:cNvPr id="13318" name="Picture 6" descr="https://im0-tub-ru.yandex.net/i?id=c26b3d8a329a360278c90a9a1908f201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2357430"/>
            <a:ext cx="4214842" cy="3357586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571480"/>
            <a:ext cx="4572000" cy="3693319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6">
                    <a:lumMod val="25000"/>
                  </a:schemeClr>
                </a:solidFill>
              </a:rPr>
              <a:t>Джаз как явление возник в 1910-х годах на юге США и быстро распространился во всех развитых странах. На родине оригинальный стиль обогащался, в частности, различными региональными музыкальными особенностями. Популярная музыка</a:t>
            </a:r>
            <a:r>
              <a:rPr lang="ru-RU" dirty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6">
                    <a:lumMod val="25000"/>
                  </a:schemeClr>
                </a:solidFill>
              </a:rPr>
              <a:t>и джаз в 1920-е годы стали для многих людей почти равнозначными понятиями, при этом американские критики, в первую очередь, противопоставили его коммерческой музыкальной индустрии США</a:t>
            </a:r>
            <a:endParaRPr lang="ru-RU" dirty="0">
              <a:solidFill>
                <a:schemeClr val="accent6">
                  <a:lumMod val="25000"/>
                </a:schemeClr>
              </a:solidFill>
            </a:endParaRPr>
          </a:p>
        </p:txBody>
      </p:sp>
      <p:pic>
        <p:nvPicPr>
          <p:cNvPr id="14338" name="Picture 2" descr="https://ds04.infourok.ru/uploads/ex/063c/0002b1d3-b527797c/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571480"/>
            <a:ext cx="2928958" cy="3759200"/>
          </a:xfrm>
          <a:prstGeom prst="rect">
            <a:avLst/>
          </a:prstGeom>
          <a:noFill/>
          <a:ln cmpd="sng">
            <a:solidFill>
              <a:schemeClr val="accent6">
                <a:lumMod val="10000"/>
              </a:schemeClr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3500430" y="4572008"/>
            <a:ext cx="4572000" cy="923330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  <a:ln>
            <a:solidFill>
              <a:schemeClr val="accent6">
                <a:lumMod val="1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r>
              <a:rPr lang="ru-RU" dirty="0">
                <a:solidFill>
                  <a:schemeClr val="accent6">
                    <a:lumMod val="25000"/>
                  </a:schemeClr>
                </a:solidFill>
              </a:rPr>
              <a:t>Что такое джаз? Эти волнующие ритмы, приятная живая музыка, которая непрерывно развивается и движется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571480"/>
            <a:ext cx="7286676" cy="2585323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6">
                    <a:lumMod val="25000"/>
                  </a:schemeClr>
                </a:solidFill>
              </a:rPr>
              <a:t>В XX веке направление постоянно преображалось, пройдя несколько характерных этапов развития. В течение 1930—1940-х годов термин дестабилизировался свинговым бумом и </a:t>
            </a:r>
            <a:r>
              <a:rPr lang="ru-RU" dirty="0" err="1" smtClean="0">
                <a:solidFill>
                  <a:schemeClr val="accent6">
                    <a:lumMod val="25000"/>
                  </a:schemeClr>
                </a:solidFill>
              </a:rPr>
              <a:t>би-боп-движением</a:t>
            </a:r>
            <a:r>
              <a:rPr lang="ru-RU" dirty="0" smtClean="0">
                <a:solidFill>
                  <a:schemeClr val="accent6">
                    <a:lumMod val="25000"/>
                  </a:schemeClr>
                </a:solidFill>
              </a:rPr>
              <a:t>. Современное значение появилось в 1950-х годах, когда джаз объединили в музыкальный жанр, с описанием, соединившим разные стили всех временных периодов. Большинству разновидностей жанра свойственен свинг, вокальная экспрессия, импровизация, опора на </a:t>
            </a:r>
            <a:r>
              <a:rPr lang="ru-RU" dirty="0" err="1" smtClean="0">
                <a:solidFill>
                  <a:schemeClr val="accent6">
                    <a:lumMod val="25000"/>
                  </a:schemeClr>
                </a:solidFill>
              </a:rPr>
              <a:t>риффы</a:t>
            </a:r>
            <a:r>
              <a:rPr lang="ru-RU" dirty="0" smtClean="0">
                <a:solidFill>
                  <a:schemeClr val="accent6">
                    <a:lumMod val="25000"/>
                  </a:schemeClr>
                </a:solidFill>
              </a:rPr>
              <a:t>, использование ладов с </a:t>
            </a:r>
            <a:r>
              <a:rPr lang="ru-RU" dirty="0" err="1" smtClean="0">
                <a:solidFill>
                  <a:schemeClr val="accent6">
                    <a:lumMod val="25000"/>
                  </a:schemeClr>
                </a:solidFill>
              </a:rPr>
              <a:t>блюзовыми</a:t>
            </a:r>
            <a:r>
              <a:rPr lang="ru-RU" dirty="0" smtClean="0">
                <a:solidFill>
                  <a:schemeClr val="accent6">
                    <a:lumMod val="25000"/>
                  </a:schemeClr>
                </a:solidFill>
              </a:rPr>
              <a:t> нотами</a:t>
            </a:r>
            <a:endParaRPr lang="ru-RU" dirty="0">
              <a:solidFill>
                <a:schemeClr val="accent6">
                  <a:lumMod val="25000"/>
                </a:schemeClr>
              </a:solidFill>
            </a:endParaRPr>
          </a:p>
        </p:txBody>
      </p:sp>
      <p:pic>
        <p:nvPicPr>
          <p:cNvPr id="15362" name="Picture 2" descr="http://okultureno.ru/upload/medialibrary/e4d/13_jaz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876"/>
            <a:ext cx="4229130" cy="2643206"/>
          </a:xfrm>
          <a:prstGeom prst="rect">
            <a:avLst/>
          </a:prstGeom>
          <a:noFill/>
          <a:ln>
            <a:solidFill>
              <a:schemeClr val="accent6">
                <a:lumMod val="10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5366" name="Picture 6" descr="https://sxodim.com/uploads/almaty/2015/06/New-Orleans-Jazz-1200x69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3571876"/>
            <a:ext cx="3952765" cy="2643206"/>
          </a:xfrm>
          <a:prstGeom prst="rect">
            <a:avLst/>
          </a:prstGeom>
          <a:noFill/>
          <a:ln>
            <a:solidFill>
              <a:srgbClr val="00206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500034" y="428604"/>
            <a:ext cx="8286808" cy="2379762"/>
          </a:xfrm>
          <a:prstGeom prst="rect">
            <a:avLst/>
          </a:prstGeom>
          <a:ln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95000" rotWithShape="0">
              <a:srgbClr val="000000">
                <a:alpha val="50000"/>
              </a:srgbClr>
            </a:outerShdw>
            <a:softEdge rad="127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25000"/>
                  </a:schemeClr>
                </a:solidFill>
                <a:effectLst/>
                <a:latin typeface="Arial" charset="0"/>
                <a:cs typeface="Arial" charset="0"/>
              </a:rPr>
              <a:t>Постепенно джаз приблизился к сфере высокого искусства, сохранив свою противоречивую тождественность как популярной, так и академической музыке. Джаз остаётся престижным и поддерживается научными кругами, учредительными фондами, всемирной сетью фестивалей. Наследие джаза широко известно, и он продолжает влиять на мировую музыкальную культуру.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25000"/>
                </a:schemeClr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16388" name="Picture 4" descr="http://itd0.mycdn.me/image?id=852367124285&amp;t=20&amp;plc=WEB&amp;tkn=*t7pj4ASaE7Z-8u6IunZNZX25du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3143248"/>
            <a:ext cx="4987290" cy="3326606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sp>
        <p:nvSpPr>
          <p:cNvPr id="5" name="Прямоугольник 4"/>
          <p:cNvSpPr/>
          <p:nvPr/>
        </p:nvSpPr>
        <p:spPr>
          <a:xfrm>
            <a:off x="714348" y="3286124"/>
            <a:ext cx="2643206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/>
              <a:t>Принято считать, что появился он из Африки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357166"/>
            <a:ext cx="7572428" cy="590931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Джаз возник как соединение нескольких музыкальных культур разных народов и национальных традиций. Первоначально он прибыл из африканских земель. Для любой африканской музыки характерен очень сложный ритм, музыка всегда сопровождается танцами, которые представляют собой быстрые притопывания и </a:t>
            </a:r>
            <a:r>
              <a:rPr lang="ru-RU" dirty="0" err="1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прихлопывания</a:t>
            </a:r>
            <a:r>
              <a:rPr lang="ru-RU" dirty="0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. На этой основе в конце XIX века сложился ещё один музыкальный жанр регтайм. Впоследствии, ритмы регтайма в сочетании с элементами блюза дали начало новому музыкальному направлению — джазу. </a:t>
            </a:r>
          </a:p>
          <a:p>
            <a:r>
              <a:rPr lang="ru-RU" dirty="0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Истоки джаза связаны с блюзом. Джаз возник в конце XIX века как слияние африканских ритмов и европейской гармонии, но истоки его следует искать с момента завоза рабов из Африки на территорию Нового Света. Привезённые рабы не были выходцами из одного рода и обычно даже не понимали друг друга. Необходимость консолидации привела к объединению множества культур и, как следствие — к созданию единой культуры (в том числе и музыкальной) </a:t>
            </a:r>
            <a:r>
              <a:rPr lang="ru-RU" dirty="0" err="1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афроамериканцев</a:t>
            </a:r>
            <a:r>
              <a:rPr lang="ru-RU" dirty="0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. Процессы смешивания африканской музыкальной культуры и европейской (которая тоже претерпела серьёзные изменения в Новом Свете) происходили, начиная с XVIII века, и в XIX веке привели к возникновению «</a:t>
            </a:r>
            <a:r>
              <a:rPr lang="ru-RU" dirty="0" err="1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протоджаза</a:t>
            </a:r>
            <a:r>
              <a:rPr lang="ru-RU" dirty="0" smtClean="0">
                <a:solidFill>
                  <a:schemeClr val="tx1">
                    <a:lumMod val="20000"/>
                    <a:lumOff val="80000"/>
                  </a:schemeClr>
                </a:solidFill>
              </a:rPr>
              <a:t>», а затем и джаза в общепринятом понимании. </a:t>
            </a:r>
            <a:endParaRPr lang="ru-RU" dirty="0">
              <a:solidFill>
                <a:schemeClr val="tx1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428604"/>
            <a:ext cx="7572428" cy="1938992"/>
          </a:xfrm>
          <a:prstGeom prst="rect">
            <a:avLst/>
          </a:prstGeom>
          <a:solidFill>
            <a:schemeClr val="bg1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6000" b="1" dirty="0" smtClean="0">
                <a:solidFill>
                  <a:srgbClr val="7030A0"/>
                </a:solidFill>
              </a:rPr>
              <a:t>Новоорлеанский</a:t>
            </a:r>
          </a:p>
          <a:p>
            <a:r>
              <a:rPr lang="ru-RU" sz="6000" b="1" dirty="0">
                <a:solidFill>
                  <a:srgbClr val="7030A0"/>
                </a:solidFill>
              </a:rPr>
              <a:t> </a:t>
            </a:r>
            <a:r>
              <a:rPr lang="ru-RU" sz="6000" b="1" dirty="0" smtClean="0">
                <a:solidFill>
                  <a:srgbClr val="7030A0"/>
                </a:solidFill>
              </a:rPr>
              <a:t>              джаз </a:t>
            </a:r>
            <a:endParaRPr lang="ru-RU" sz="6000" b="1" dirty="0">
              <a:solidFill>
                <a:srgbClr val="7030A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57224" y="2571744"/>
            <a:ext cx="7143800" cy="2862322"/>
          </a:xfrm>
          <a:prstGeom prst="rect">
            <a:avLst/>
          </a:prstGeom>
          <a:ln w="76200"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Термином «новоорлеанский», или «традиционный», джаз обычно определяют стиль музыкантов, исполнявших джаз в Новом Орлеане в период между 1900 и 1917 гг., а также новоорлеанскими музыкантами, которые играли в Чикаго и записывали пластинки, начиная приблизительно с 1917-го и на протяжении 1920-х годов. Этот период джазовой истории также известен как «эпоха джаза». Понятие также используется для описания музыки, исполняемой в различные исторические периоды представителями новоорлеанского возрождения, стремившимися исполнять джаз в том же самом стиле, что и музыканты новоорлеанской школы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428604"/>
            <a:ext cx="8358246" cy="5221189"/>
          </a:xfrm>
          <a:prstGeom prst="rect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В Мемфисе в XIX веке зародился регтайм, откуда потом в период 1890—1903 годов он распространился по всему североамериканскому континенту. С другой стороны, представления менестрелей, с их пёстрой мозаикой всевозможных музыкальных течений афроамериканского фольклора от джиги до регтайма, быстро распространились повсюду и подготовили почву для прихода джаза. Многие будущие знаменитости джаза начинали свой путь именно в менестрель-шоу. Задолго до закрытия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Сторивилла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новоорлеанские музыканты отправлялись на гастроли с так называемыми «водевильными» труппами.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Джелли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Ролл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Мортон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с 1904 года регулярно гастролировал в Алабаме, Флориде, Техасе. С 1914 года он имел контракт на выступления в Чикаго. В 1915 году переезжает в Чикаго и белый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диксилендовый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оркестр Тома Брауна. Крупные водевильные турне в Чикаго совершал и знаменитый «Креол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Бэнд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», руководимый новоорлеанским корнетистом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Фредди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Кеппардом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. Отделившись в своё время от «Олимпия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Бэнда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», артисты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Кеппарда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уже в 1914 году успешно выступали в самом лучшем театре Чикаго и получили предложение сделать звуковую запись своих выступлений даже прежде «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Original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Dixieland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Jazz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Band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», которое, впрочем,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Фредди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Кеппард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недальновидно отклонил</a:t>
            </a:r>
            <a:endParaRPr lang="ru-RU" dirty="0">
              <a:solidFill>
                <a:schemeClr val="accent6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285728"/>
            <a:ext cx="450059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10000"/>
                  </a:schemeClr>
                </a:solidFill>
              </a:rPr>
              <a:t>Свинг</a:t>
            </a:r>
            <a:endParaRPr lang="ru-RU" dirty="0" smtClean="0">
              <a:solidFill>
                <a:schemeClr val="accent6">
                  <a:lumMod val="10000"/>
                </a:schemeClr>
              </a:solidFill>
            </a:endParaRPr>
          </a:p>
          <a:p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Свинг в переводе с английского «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swing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» означает «качание». Термин имеет два значения. Во-первых, это выразительное средство в джазе. Характерный тип пульсации, основанной на постоянных отклонениях ритма от опорных долей. Благодаря этому создается впечатление большой внутренней энергии, находящейся в состоянии неустойчивого равновесия. Во-вторых, стиль оркестрового джаза, сложившийся на рубеже 1920—30-х годов в результате синтеза негритянских и европейских стилевых форм джазовой музыки. </a:t>
            </a:r>
          </a:p>
          <a:p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Исполнители: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Joe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Pass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Frank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Sinatra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Benny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Goodman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Norah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Jones,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Michel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Legrand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Oscar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Peterson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Ike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Quebec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Paulinho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Da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Costa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Wynton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Marsalis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Septet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Mills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Brothers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Stephane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Grappelli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17410" name="Picture 2" descr="https://upload.wikimedia.org/wikipedia/commons/thumb/2/20/Frank_Sinatra_laughing.jpg/150px-Frank_Sinatra_laugh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571480"/>
            <a:ext cx="2428892" cy="3141817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429256" y="4143380"/>
            <a:ext cx="3071834" cy="646331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Джазовый певец Фрэнк Синатра</a:t>
            </a:r>
            <a:endParaRPr lang="ru-RU" dirty="0">
              <a:solidFill>
                <a:schemeClr val="accent6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s://upload.wikimedia.org/wikipedia/commons/thumb/8/82/Portrait_of_Charlie_Parker_in_1947.jpg/179px-Portrait_of_Charlie_Parker_in_1947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428604"/>
            <a:ext cx="2823091" cy="3143272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4" name="Прямоугольник 3"/>
          <p:cNvSpPr/>
          <p:nvPr/>
        </p:nvSpPr>
        <p:spPr>
          <a:xfrm>
            <a:off x="357158" y="285728"/>
            <a:ext cx="5429288" cy="535531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Джазовый стиль, сложившийся в начале — середине 40-х годов XX века в Нью-Йорке и открывший собой эпоху </a:t>
            </a:r>
            <a:r>
              <a:rPr lang="ru-RU" dirty="0" err="1" smtClean="0"/>
              <a:t>модерн-джаза</a:t>
            </a:r>
            <a:r>
              <a:rPr lang="ru-RU" dirty="0" smtClean="0"/>
              <a:t>. Характеризуется быстрым темпом и сложными импровизациями, основанными на изменении гармонии, а не мелодии. Сверхбыстрый темп исполнения был введён </a:t>
            </a:r>
            <a:r>
              <a:rPr lang="ru-RU" dirty="0" err="1" smtClean="0"/>
              <a:t>Паркером</a:t>
            </a:r>
            <a:r>
              <a:rPr lang="ru-RU" dirty="0"/>
              <a:t> </a:t>
            </a:r>
            <a:r>
              <a:rPr lang="ru-RU" dirty="0" smtClean="0"/>
              <a:t>и </a:t>
            </a:r>
            <a:r>
              <a:rPr lang="ru-RU" dirty="0" err="1" smtClean="0"/>
              <a:t>Гиллеспи</a:t>
            </a:r>
            <a:r>
              <a:rPr lang="ru-RU" dirty="0" smtClean="0"/>
              <a:t>, дабы не подпустить к их новым импровизациям непрофессионалов. Кроме всего прочего, отличительной чертой всех </a:t>
            </a:r>
            <a:r>
              <a:rPr lang="ru-RU" dirty="0" err="1" smtClean="0"/>
              <a:t>бибоперов</a:t>
            </a:r>
            <a:r>
              <a:rPr lang="ru-RU" dirty="0" smtClean="0"/>
              <a:t> стала эпатажная манера поведения и внешнего облика: изогнутая труба «</a:t>
            </a:r>
            <a:r>
              <a:rPr lang="ru-RU" dirty="0" err="1" smtClean="0"/>
              <a:t>Диззи</a:t>
            </a:r>
            <a:r>
              <a:rPr lang="ru-RU" dirty="0" smtClean="0"/>
              <a:t>» </a:t>
            </a:r>
            <a:r>
              <a:rPr lang="ru-RU" dirty="0" err="1" smtClean="0"/>
              <a:t>Гиллеспи</a:t>
            </a:r>
            <a:r>
              <a:rPr lang="ru-RU" dirty="0" smtClean="0"/>
              <a:t>, поведение Чарли </a:t>
            </a:r>
            <a:r>
              <a:rPr lang="ru-RU" dirty="0" err="1" smtClean="0"/>
              <a:t>Паркера</a:t>
            </a:r>
            <a:r>
              <a:rPr lang="ru-RU" dirty="0" smtClean="0"/>
              <a:t> и «</a:t>
            </a:r>
            <a:r>
              <a:rPr lang="ru-RU" dirty="0" err="1" smtClean="0"/>
              <a:t>Диззи</a:t>
            </a:r>
            <a:r>
              <a:rPr lang="ru-RU" dirty="0" smtClean="0"/>
              <a:t>» </a:t>
            </a:r>
            <a:r>
              <a:rPr lang="ru-RU" dirty="0" err="1" smtClean="0"/>
              <a:t>Гиллеспи</a:t>
            </a:r>
            <a:r>
              <a:rPr lang="ru-RU" dirty="0" smtClean="0"/>
              <a:t>, нелепые шляпы </a:t>
            </a:r>
            <a:r>
              <a:rPr lang="ru-RU" dirty="0" err="1" smtClean="0"/>
              <a:t>Телониуса</a:t>
            </a:r>
            <a:r>
              <a:rPr lang="ru-RU" dirty="0" smtClean="0"/>
              <a:t> </a:t>
            </a:r>
            <a:r>
              <a:rPr lang="ru-RU" dirty="0" err="1" smtClean="0"/>
              <a:t>Монка</a:t>
            </a:r>
            <a:r>
              <a:rPr lang="ru-RU" dirty="0" smtClean="0"/>
              <a:t> и т. д. Возникнув как реакция на повсеместное распространение свинга, </a:t>
            </a:r>
            <a:r>
              <a:rPr lang="ru-RU" dirty="0" err="1" smtClean="0"/>
              <a:t>бибоп</a:t>
            </a:r>
            <a:r>
              <a:rPr lang="ru-RU" dirty="0" smtClean="0"/>
              <a:t> продолжил развивать его принципы в использовании выразительных средств, но вместе с тем обнаружил ряд противоположных тенденций.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929322" y="3714752"/>
            <a:ext cx="2786082" cy="923330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95000" rotWithShape="0">
              <a:srgbClr val="000000">
                <a:alpha val="50000"/>
              </a:srgbClr>
            </a:outerShdw>
            <a:softEdge rad="12700"/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Чарли </a:t>
            </a:r>
            <a:r>
              <a:rPr lang="ru-RU" dirty="0" err="1" smtClean="0"/>
              <a:t>Паркер</a:t>
            </a:r>
            <a:r>
              <a:rPr lang="ru-RU" dirty="0" smtClean="0"/>
              <a:t>, ключевая фигура в формировании стиля Бибоп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714356"/>
            <a:ext cx="8429684" cy="5355312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Название этого направления в джазе произошло от «</a:t>
            </a:r>
            <a:r>
              <a:rPr lang="ru-RU" dirty="0" err="1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ри-боп</a:t>
            </a:r>
            <a:r>
              <a:rPr lang="ru-R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» — слова, характеризующего манеру исполнения музыкантов данного стиля. В этой музыке на первый план выступает солист, его музыкальная вдохновлённость и виртуозное владение инструментом. Бибоп требовал от слушателя, привыкшего к танцевальной музыке свинг, очень многого и зачастую вызывал непонимание у публики. </a:t>
            </a:r>
          </a:p>
          <a:p>
            <a:r>
              <a:rPr lang="ru-R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В отличие от свинга, большей частью представляющего собой музыку больших коммерческих танцевальных оркестров, </a:t>
            </a:r>
            <a:r>
              <a:rPr lang="ru-RU" dirty="0" err="1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бибоп</a:t>
            </a:r>
            <a:r>
              <a:rPr lang="ru-R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 — это экспериментальное творческое направление в джазе, связанное главным образом с практикой малых ансамблей (</a:t>
            </a:r>
            <a:r>
              <a:rPr lang="ru-RU" dirty="0" err="1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комбо</a:t>
            </a:r>
            <a:r>
              <a:rPr lang="ru-R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) и </a:t>
            </a:r>
            <a:r>
              <a:rPr lang="ru-RU" dirty="0" err="1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антикоммерческое</a:t>
            </a:r>
            <a:r>
              <a:rPr lang="ru-R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 по своей направленности. Этап </a:t>
            </a:r>
            <a:r>
              <a:rPr lang="ru-RU" dirty="0" err="1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бибопа</a:t>
            </a:r>
            <a:r>
              <a:rPr lang="ru-R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 стал значительным смещением акцента в джазе от популярной танцевальной музыки к более высокохудожественной, интеллектуальной, но менее массовой «музыке для музыкантов». </a:t>
            </a:r>
            <a:r>
              <a:rPr lang="ru-RU" dirty="0" err="1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Боп-музыканты</a:t>
            </a:r>
            <a:r>
              <a:rPr lang="ru-R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 предпочитали сложные импровизации, основанные на обыгрывании гармонической составляющей пьес вместо мелодий. </a:t>
            </a:r>
          </a:p>
          <a:p>
            <a:r>
              <a:rPr lang="ru-R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Основными застрельщиками рождения стали: саксофонист Чарли </a:t>
            </a:r>
            <a:r>
              <a:rPr lang="ru-RU" dirty="0" err="1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Паркер</a:t>
            </a:r>
            <a:r>
              <a:rPr lang="ru-R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, трубач </a:t>
            </a:r>
            <a:r>
              <a:rPr lang="ru-RU" dirty="0" err="1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Диззи</a:t>
            </a:r>
            <a:r>
              <a:rPr lang="ru-R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Гиллеспи</a:t>
            </a:r>
            <a:r>
              <a:rPr lang="ru-R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, пианисты </a:t>
            </a:r>
            <a:r>
              <a:rPr lang="ru-RU" dirty="0" err="1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Бад</a:t>
            </a:r>
            <a:r>
              <a:rPr lang="ru-R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 Пауэлл и </a:t>
            </a:r>
            <a:r>
              <a:rPr lang="ru-RU" dirty="0" err="1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Телониус</a:t>
            </a:r>
            <a:r>
              <a:rPr lang="ru-R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Монк</a:t>
            </a:r>
            <a:r>
              <a:rPr lang="ru-R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, барабанщик Макс </a:t>
            </a:r>
            <a:r>
              <a:rPr lang="ru-RU" dirty="0" err="1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Роуч</a:t>
            </a:r>
            <a:r>
              <a:rPr lang="ru-R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. Также послушайте </a:t>
            </a:r>
            <a:r>
              <a:rPr lang="ru-RU" dirty="0" err="1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Chick</a:t>
            </a:r>
            <a:r>
              <a:rPr lang="ru-R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Corea</a:t>
            </a:r>
            <a:r>
              <a:rPr lang="ru-R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Michel</a:t>
            </a:r>
            <a:r>
              <a:rPr lang="ru-R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Legrand</a:t>
            </a:r>
            <a:r>
              <a:rPr lang="ru-R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Joshua</a:t>
            </a:r>
            <a:r>
              <a:rPr lang="ru-R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Redman</a:t>
            </a:r>
            <a:r>
              <a:rPr lang="ru-R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Elastic</a:t>
            </a:r>
            <a:r>
              <a:rPr lang="ru-R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Band</a:t>
            </a:r>
            <a:r>
              <a:rPr lang="ru-R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Jan</a:t>
            </a:r>
            <a:r>
              <a:rPr lang="ru-R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Garbarek</a:t>
            </a:r>
            <a:r>
              <a:rPr lang="ru-R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Charles</a:t>
            </a:r>
            <a:r>
              <a:rPr lang="ru-R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Mingus</a:t>
            </a:r>
            <a:r>
              <a:rPr lang="ru-R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Modern</a:t>
            </a:r>
            <a:r>
              <a:rPr lang="ru-RU" dirty="0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 Jazz </a:t>
            </a:r>
            <a:r>
              <a:rPr lang="ru-RU" dirty="0" err="1" smtClean="0">
                <a:solidFill>
                  <a:schemeClr val="bg1">
                    <a:lumMod val="20000"/>
                    <a:lumOff val="80000"/>
                  </a:schemeClr>
                </a:solidFill>
              </a:rPr>
              <a:t>Quartet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. </a:t>
            </a:r>
            <a:endParaRPr lang="ru-RU" dirty="0">
              <a:solidFill>
                <a:schemeClr val="accent6">
                  <a:lumMod val="1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28992" y="71415"/>
            <a:ext cx="335758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solidFill>
                  <a:schemeClr val="accent6">
                    <a:lumMod val="25000"/>
                  </a:schemeClr>
                </a:solidFill>
              </a:rPr>
              <a:t>   Бибоп </a:t>
            </a:r>
            <a:endParaRPr lang="ru-RU" sz="4400" dirty="0">
              <a:solidFill>
                <a:schemeClr val="accent6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785795"/>
            <a:ext cx="7858180" cy="564360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glow rad="1397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6">
                    <a:lumMod val="25000"/>
                  </a:schemeClr>
                </a:solidFill>
              </a:rPr>
              <a:t>Классическая, сложившаяся форма </a:t>
            </a:r>
            <a:r>
              <a:rPr lang="ru-RU" dirty="0" err="1" smtClean="0">
                <a:solidFill>
                  <a:schemeClr val="accent6">
                    <a:lumMod val="25000"/>
                  </a:schemeClr>
                </a:solidFill>
              </a:rPr>
              <a:t>биг-бэндов</a:t>
            </a:r>
            <a:r>
              <a:rPr lang="ru-RU" dirty="0" smtClean="0">
                <a:solidFill>
                  <a:schemeClr val="accent6">
                    <a:lumMod val="25000"/>
                  </a:schemeClr>
                </a:solidFill>
              </a:rPr>
              <a:t> известна в джазе с начала 1920-х годов. Эта форма сохранила свою актуальность вплоть до конца 1940-х. Музыканты, поступившие в большинство </a:t>
            </a:r>
            <a:r>
              <a:rPr lang="ru-RU" dirty="0" err="1" smtClean="0">
                <a:solidFill>
                  <a:schemeClr val="accent6">
                    <a:lumMod val="25000"/>
                  </a:schemeClr>
                </a:solidFill>
              </a:rPr>
              <a:t>биг-бэндов</a:t>
            </a:r>
            <a:r>
              <a:rPr lang="ru-RU" dirty="0" smtClean="0">
                <a:solidFill>
                  <a:schemeClr val="accent6">
                    <a:lumMod val="25000"/>
                  </a:schemeClr>
                </a:solidFill>
              </a:rPr>
              <a:t> как правило чуть ли не в подростковом возрасте, играли вполне определённые партии, или заученные на репетициях, или по нотам. Тщательные оркестровки вместе с крупными секциями медных и деревянных духовых инструментов выводили богатые джазовые гармонии и создавали сенсационно громкое звучание, ставшее известным как «звуки </a:t>
            </a:r>
            <a:r>
              <a:rPr lang="ru-RU" dirty="0" err="1" smtClean="0">
                <a:solidFill>
                  <a:schemeClr val="accent6">
                    <a:lumMod val="25000"/>
                  </a:schemeClr>
                </a:solidFill>
              </a:rPr>
              <a:t>биг-бэнда</a:t>
            </a:r>
            <a:r>
              <a:rPr lang="ru-RU" dirty="0" smtClean="0">
                <a:solidFill>
                  <a:schemeClr val="accent6">
                    <a:lumMod val="25000"/>
                  </a:schemeClr>
                </a:solidFill>
              </a:rPr>
              <a:t>» («</a:t>
            </a:r>
            <a:r>
              <a:rPr lang="ru-RU" dirty="0" err="1" smtClean="0">
                <a:solidFill>
                  <a:schemeClr val="accent6">
                    <a:lumMod val="25000"/>
                  </a:schemeClr>
                </a:solidFill>
              </a:rPr>
              <a:t>the</a:t>
            </a:r>
            <a:r>
              <a:rPr lang="ru-RU" dirty="0" smtClean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25000"/>
                  </a:schemeClr>
                </a:solidFill>
              </a:rPr>
              <a:t>big</a:t>
            </a:r>
            <a:r>
              <a:rPr lang="ru-RU" dirty="0" smtClean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25000"/>
                  </a:schemeClr>
                </a:solidFill>
              </a:rPr>
              <a:t>band</a:t>
            </a:r>
            <a:r>
              <a:rPr lang="ru-RU" dirty="0" smtClean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25000"/>
                  </a:schemeClr>
                </a:solidFill>
              </a:rPr>
              <a:t>sound</a:t>
            </a:r>
            <a:r>
              <a:rPr lang="ru-RU" dirty="0" smtClean="0">
                <a:solidFill>
                  <a:schemeClr val="accent6">
                    <a:lumMod val="25000"/>
                  </a:schemeClr>
                </a:solidFill>
              </a:rPr>
              <a:t>»). </a:t>
            </a:r>
          </a:p>
          <a:p>
            <a:r>
              <a:rPr lang="ru-RU" dirty="0" err="1" smtClean="0">
                <a:solidFill>
                  <a:schemeClr val="accent6">
                    <a:lumMod val="25000"/>
                  </a:schemeClr>
                </a:solidFill>
              </a:rPr>
              <a:t>Биг-бэнд</a:t>
            </a:r>
            <a:r>
              <a:rPr lang="ru-RU" dirty="0" smtClean="0">
                <a:solidFill>
                  <a:schemeClr val="accent6">
                    <a:lumMod val="25000"/>
                  </a:schemeClr>
                </a:solidFill>
              </a:rPr>
              <a:t> стал популярной музыкой своего времени, достигнув пика славы в середине 1930-х. Эта музыка стала источником повального увлечения свинговыми танцами. Руководители знаменитых джаз-оркестров </a:t>
            </a:r>
            <a:r>
              <a:rPr lang="ru-RU" dirty="0" err="1" smtClean="0">
                <a:solidFill>
                  <a:schemeClr val="accent6">
                    <a:lumMod val="25000"/>
                  </a:schemeClr>
                </a:solidFill>
              </a:rPr>
              <a:t>Дюк</a:t>
            </a:r>
            <a:r>
              <a:rPr lang="ru-RU" dirty="0" smtClean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25000"/>
                  </a:schemeClr>
                </a:solidFill>
              </a:rPr>
              <a:t>Эллингтон</a:t>
            </a:r>
            <a:r>
              <a:rPr lang="ru-RU" dirty="0" smtClean="0">
                <a:solidFill>
                  <a:schemeClr val="accent6">
                    <a:lumMod val="25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accent6">
                    <a:lumMod val="25000"/>
                  </a:schemeClr>
                </a:solidFill>
              </a:rPr>
              <a:t>Бенни</a:t>
            </a:r>
            <a:r>
              <a:rPr lang="ru-RU" dirty="0" smtClean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25000"/>
                  </a:schemeClr>
                </a:solidFill>
              </a:rPr>
              <a:t>Гудмен</a:t>
            </a:r>
            <a:r>
              <a:rPr lang="ru-RU" dirty="0" smtClean="0">
                <a:solidFill>
                  <a:schemeClr val="accent6">
                    <a:lumMod val="25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accent6">
                    <a:lumMod val="25000"/>
                  </a:schemeClr>
                </a:solidFill>
              </a:rPr>
              <a:t>Каунт</a:t>
            </a:r>
            <a:r>
              <a:rPr lang="ru-RU" dirty="0" smtClean="0">
                <a:solidFill>
                  <a:schemeClr val="accent6">
                    <a:lumMod val="2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25000"/>
                  </a:schemeClr>
                </a:solidFill>
              </a:rPr>
              <a:t>Бэйси</a:t>
            </a:r>
            <a:r>
              <a:rPr lang="ru-RU" dirty="0" smtClean="0">
                <a:solidFill>
                  <a:schemeClr val="accent6">
                    <a:lumMod val="25000"/>
                  </a:schemeClr>
                </a:solidFill>
              </a:rPr>
              <a:t>, Арти Шоу, Чик </a:t>
            </a:r>
            <a:r>
              <a:rPr lang="ru-RU" dirty="0" err="1" smtClean="0">
                <a:solidFill>
                  <a:schemeClr val="accent6">
                    <a:lumMod val="25000"/>
                  </a:schemeClr>
                </a:solidFill>
              </a:rPr>
              <a:t>Уэбб</a:t>
            </a:r>
            <a:r>
              <a:rPr lang="ru-RU" dirty="0" smtClean="0">
                <a:solidFill>
                  <a:schemeClr val="accent6">
                    <a:lumMod val="25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accent6">
                    <a:lumMod val="25000"/>
                  </a:schemeClr>
                </a:solidFill>
              </a:rPr>
              <a:t>Гленн</a:t>
            </a:r>
            <a:r>
              <a:rPr lang="ru-RU" dirty="0" smtClean="0">
                <a:solidFill>
                  <a:schemeClr val="accent6">
                    <a:lumMod val="25000"/>
                  </a:schemeClr>
                </a:solidFill>
              </a:rPr>
              <a:t> Миллер, Томми </a:t>
            </a:r>
            <a:r>
              <a:rPr lang="ru-RU" dirty="0" err="1" smtClean="0">
                <a:solidFill>
                  <a:schemeClr val="accent6">
                    <a:lumMod val="25000"/>
                  </a:schemeClr>
                </a:solidFill>
              </a:rPr>
              <a:t>Дорси</a:t>
            </a:r>
            <a:r>
              <a:rPr lang="ru-RU" dirty="0" smtClean="0">
                <a:solidFill>
                  <a:schemeClr val="accent6">
                    <a:lumMod val="25000"/>
                  </a:schemeClr>
                </a:solidFill>
              </a:rPr>
              <a:t>, Джимми </a:t>
            </a:r>
            <a:r>
              <a:rPr lang="ru-RU" dirty="0" err="1" smtClean="0">
                <a:solidFill>
                  <a:schemeClr val="accent6">
                    <a:lumMod val="25000"/>
                  </a:schemeClr>
                </a:solidFill>
              </a:rPr>
              <a:t>Лансфорд</a:t>
            </a:r>
            <a:r>
              <a:rPr lang="ru-RU" dirty="0" smtClean="0">
                <a:solidFill>
                  <a:schemeClr val="accent6">
                    <a:lumMod val="25000"/>
                  </a:schemeClr>
                </a:solidFill>
              </a:rPr>
              <a:t>, Чарли </a:t>
            </a:r>
            <a:r>
              <a:rPr lang="ru-RU" dirty="0" err="1" smtClean="0">
                <a:solidFill>
                  <a:schemeClr val="accent6">
                    <a:lumMod val="25000"/>
                  </a:schemeClr>
                </a:solidFill>
              </a:rPr>
              <a:t>Барнет</a:t>
            </a:r>
            <a:r>
              <a:rPr lang="ru-RU" dirty="0" smtClean="0">
                <a:solidFill>
                  <a:schemeClr val="accent6">
                    <a:lumMod val="25000"/>
                  </a:schemeClr>
                </a:solidFill>
              </a:rPr>
              <a:t> сочинили или аранжировали и записали на пластинки подлинный хит-парад мелодий, которые звучали не только по радио, но и повсюду в танцевальных залах. Многие </a:t>
            </a:r>
            <a:r>
              <a:rPr lang="ru-RU" dirty="0" err="1" smtClean="0">
                <a:solidFill>
                  <a:schemeClr val="accent6">
                    <a:lumMod val="25000"/>
                  </a:schemeClr>
                </a:solidFill>
              </a:rPr>
              <a:t>биг-бэнды</a:t>
            </a:r>
            <a:r>
              <a:rPr lang="ru-RU" dirty="0" smtClean="0">
                <a:solidFill>
                  <a:schemeClr val="accent6">
                    <a:lumMod val="25000"/>
                  </a:schemeClr>
                </a:solidFill>
              </a:rPr>
              <a:t> демонстрировали своих импровизаторов-солистов, которые доводили зрителей до состояния, близкого к истерии во время хорошо раскрученных «сражений оркестров». </a:t>
            </a:r>
            <a:endParaRPr lang="ru-RU" dirty="0">
              <a:solidFill>
                <a:schemeClr val="accent6">
                  <a:lumMod val="2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71868" y="285728"/>
            <a:ext cx="20766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chemeClr val="accent6">
                    <a:lumMod val="25000"/>
                  </a:schemeClr>
                </a:solidFill>
              </a:rPr>
              <a:t>Биг-бэнды</a:t>
            </a:r>
            <a:endParaRPr lang="ru-RU" sz="2800" b="1" dirty="0">
              <a:solidFill>
                <a:schemeClr val="accent6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86050" y="428605"/>
            <a:ext cx="37862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                                                    </a:t>
            </a:r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428992" y="428604"/>
            <a:ext cx="2242152" cy="523220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  <a:outerShdw blurRad="95000" rotWithShape="0">
              <a:srgbClr val="000000">
                <a:alpha val="50000"/>
              </a:srgbClr>
            </a:outerShdw>
            <a:softEdge rad="12700"/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800" b="1" dirty="0" err="1" smtClean="0">
                <a:solidFill>
                  <a:srgbClr val="0070C0"/>
                </a:solidFill>
              </a:rPr>
              <a:t>Мейнстрим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1071546"/>
            <a:ext cx="8215370" cy="558063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accent6">
                    <a:lumMod val="10000"/>
                  </a:schemeClr>
                </a:solidFill>
              </a:rPr>
              <a:t>Многие знаменитые свинговые солисты после концертных выступлений в </a:t>
            </a:r>
            <a:r>
              <a:rPr lang="ru-RU" sz="1600" dirty="0" err="1" smtClean="0">
                <a:solidFill>
                  <a:schemeClr val="accent6">
                    <a:lumMod val="10000"/>
                  </a:schemeClr>
                </a:solidFill>
              </a:rPr>
              <a:t>болл-румах</a:t>
            </a:r>
            <a:r>
              <a:rPr lang="ru-RU" sz="1600" dirty="0" smtClean="0">
                <a:solidFill>
                  <a:schemeClr val="accent6">
                    <a:lumMod val="10000"/>
                  </a:schemeClr>
                </a:solidFill>
              </a:rPr>
              <a:t>, любили поиграть в своё удовольствие на спонтанно устраиваемых джемах в небольших клубах на 52-й улице в Нью-Йорке. Причём это были не только те, кто работал в качестве «</a:t>
            </a:r>
            <a:r>
              <a:rPr lang="ru-RU" sz="1600" dirty="0" err="1" smtClean="0">
                <a:solidFill>
                  <a:schemeClr val="accent6">
                    <a:lumMod val="10000"/>
                  </a:schemeClr>
                </a:solidFill>
              </a:rPr>
              <a:t>сайдменов</a:t>
            </a:r>
            <a:r>
              <a:rPr lang="ru-RU" sz="1600" dirty="0" smtClean="0">
                <a:solidFill>
                  <a:schemeClr val="accent6">
                    <a:lumMod val="10000"/>
                  </a:schemeClr>
                </a:solidFill>
              </a:rPr>
              <a:t>» в больших оркестрах, такие как </a:t>
            </a:r>
            <a:r>
              <a:rPr lang="ru-RU" sz="1600" dirty="0" err="1" smtClean="0">
                <a:solidFill>
                  <a:schemeClr val="accent6">
                    <a:lumMod val="10000"/>
                  </a:schemeClr>
                </a:solidFill>
              </a:rPr>
              <a:t>Бэн</a:t>
            </a:r>
            <a:r>
              <a:rPr lang="ru-RU" sz="1600" dirty="0" smtClean="0">
                <a:solidFill>
                  <a:schemeClr val="accent6">
                    <a:lumMod val="10000"/>
                  </a:schemeClr>
                </a:solidFill>
              </a:rPr>
              <a:t> Уэбстер, </a:t>
            </a:r>
            <a:r>
              <a:rPr lang="ru-RU" sz="1600" dirty="0" err="1" smtClean="0">
                <a:solidFill>
                  <a:schemeClr val="accent6">
                    <a:lumMod val="10000"/>
                  </a:schemeClr>
                </a:solidFill>
              </a:rPr>
              <a:t>Коулмен</a:t>
            </a:r>
            <a:r>
              <a:rPr lang="ru-RU" sz="1600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6">
                    <a:lumMod val="10000"/>
                  </a:schemeClr>
                </a:solidFill>
              </a:rPr>
              <a:t>Хоукинс</a:t>
            </a:r>
            <a:r>
              <a:rPr lang="ru-RU" sz="1600" dirty="0" smtClean="0">
                <a:solidFill>
                  <a:schemeClr val="accent6">
                    <a:lumMod val="10000"/>
                  </a:schemeClr>
                </a:solidFill>
              </a:rPr>
              <a:t>, </a:t>
            </a:r>
            <a:r>
              <a:rPr lang="ru-RU" sz="1600" dirty="0" err="1" smtClean="0">
                <a:solidFill>
                  <a:schemeClr val="accent6">
                    <a:lumMod val="10000"/>
                  </a:schemeClr>
                </a:solidFill>
              </a:rPr>
              <a:t>Лестер</a:t>
            </a:r>
            <a:r>
              <a:rPr lang="ru-RU" sz="1600" dirty="0" smtClean="0">
                <a:solidFill>
                  <a:schemeClr val="accent6">
                    <a:lumMod val="10000"/>
                  </a:schemeClr>
                </a:solidFill>
              </a:rPr>
              <a:t> Янг, Рой Элдридж, Джонни </a:t>
            </a:r>
            <a:r>
              <a:rPr lang="ru-RU" sz="1600" dirty="0" err="1" smtClean="0">
                <a:solidFill>
                  <a:schemeClr val="accent6">
                    <a:lumMod val="10000"/>
                  </a:schemeClr>
                </a:solidFill>
              </a:rPr>
              <a:t>Ходжес</a:t>
            </a:r>
            <a:r>
              <a:rPr lang="ru-RU" sz="1600" dirty="0" smtClean="0">
                <a:solidFill>
                  <a:schemeClr val="accent6">
                    <a:lumMod val="10000"/>
                  </a:schemeClr>
                </a:solidFill>
              </a:rPr>
              <a:t>, Бак </a:t>
            </a:r>
            <a:r>
              <a:rPr lang="ru-RU" sz="1600" dirty="0" err="1" smtClean="0">
                <a:solidFill>
                  <a:schemeClr val="accent6">
                    <a:lumMod val="10000"/>
                  </a:schemeClr>
                </a:solidFill>
              </a:rPr>
              <a:t>Клэйтон</a:t>
            </a:r>
            <a:r>
              <a:rPr lang="ru-RU" sz="1600" dirty="0" smtClean="0">
                <a:solidFill>
                  <a:schemeClr val="accent6">
                    <a:lumMod val="10000"/>
                  </a:schemeClr>
                </a:solidFill>
              </a:rPr>
              <a:t> и другие. Сами руководители </a:t>
            </a:r>
            <a:r>
              <a:rPr lang="ru-RU" sz="1600" dirty="0" err="1" smtClean="0">
                <a:solidFill>
                  <a:schemeClr val="accent6">
                    <a:lumMod val="10000"/>
                  </a:schemeClr>
                </a:solidFill>
              </a:rPr>
              <a:t>биг-бэндов</a:t>
            </a:r>
            <a:r>
              <a:rPr lang="ru-RU" sz="1600" dirty="0" smtClean="0">
                <a:solidFill>
                  <a:schemeClr val="accent6">
                    <a:lumMod val="10000"/>
                  </a:schemeClr>
                </a:solidFill>
              </a:rPr>
              <a:t> — </a:t>
            </a:r>
            <a:r>
              <a:rPr lang="ru-RU" sz="1600" dirty="0" err="1" smtClean="0">
                <a:solidFill>
                  <a:schemeClr val="accent6">
                    <a:lumMod val="10000"/>
                  </a:schemeClr>
                </a:solidFill>
              </a:rPr>
              <a:t>Дюк</a:t>
            </a:r>
            <a:r>
              <a:rPr lang="ru-RU" sz="1600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6">
                    <a:lumMod val="10000"/>
                  </a:schemeClr>
                </a:solidFill>
              </a:rPr>
              <a:t>Эллингтон</a:t>
            </a:r>
            <a:r>
              <a:rPr lang="ru-RU" sz="1600" dirty="0" smtClean="0">
                <a:solidFill>
                  <a:schemeClr val="accent6">
                    <a:lumMod val="10000"/>
                  </a:schemeClr>
                </a:solidFill>
              </a:rPr>
              <a:t>, </a:t>
            </a:r>
            <a:r>
              <a:rPr lang="ru-RU" sz="1600" dirty="0" err="1" smtClean="0">
                <a:solidFill>
                  <a:schemeClr val="accent6">
                    <a:lumMod val="10000"/>
                  </a:schemeClr>
                </a:solidFill>
              </a:rPr>
              <a:t>Каунт</a:t>
            </a:r>
            <a:r>
              <a:rPr lang="ru-RU" sz="1600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6">
                    <a:lumMod val="10000"/>
                  </a:schemeClr>
                </a:solidFill>
              </a:rPr>
              <a:t>Бэйси</a:t>
            </a:r>
            <a:r>
              <a:rPr lang="ru-RU" sz="1600" dirty="0" smtClean="0">
                <a:solidFill>
                  <a:schemeClr val="accent6">
                    <a:lumMod val="10000"/>
                  </a:schemeClr>
                </a:solidFill>
              </a:rPr>
              <a:t>, </a:t>
            </a:r>
            <a:r>
              <a:rPr lang="ru-RU" sz="1600" dirty="0" err="1" smtClean="0">
                <a:solidFill>
                  <a:schemeClr val="accent6">
                    <a:lumMod val="10000"/>
                  </a:schemeClr>
                </a:solidFill>
              </a:rPr>
              <a:t>Бенни</a:t>
            </a:r>
            <a:r>
              <a:rPr lang="ru-RU" sz="1600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sz="1600" dirty="0" err="1" smtClean="0">
                <a:solidFill>
                  <a:schemeClr val="accent6">
                    <a:lumMod val="10000"/>
                  </a:schemeClr>
                </a:solidFill>
              </a:rPr>
              <a:t>Гудмен</a:t>
            </a:r>
            <a:r>
              <a:rPr lang="ru-RU" sz="1600" dirty="0" smtClean="0">
                <a:solidFill>
                  <a:schemeClr val="accent6">
                    <a:lumMod val="10000"/>
                  </a:schemeClr>
                </a:solidFill>
              </a:rPr>
              <a:t>, Джек </a:t>
            </a:r>
            <a:r>
              <a:rPr lang="ru-RU" sz="1600" dirty="0" err="1" smtClean="0">
                <a:solidFill>
                  <a:schemeClr val="accent6">
                    <a:lumMod val="10000"/>
                  </a:schemeClr>
                </a:solidFill>
              </a:rPr>
              <a:t>Тигарден</a:t>
            </a:r>
            <a:r>
              <a:rPr lang="ru-RU" sz="1600" dirty="0" smtClean="0">
                <a:solidFill>
                  <a:schemeClr val="accent6">
                    <a:lumMod val="10000"/>
                  </a:schemeClr>
                </a:solidFill>
              </a:rPr>
              <a:t>, Гарри Джеймс, Джин Крупа, будучи изначально солистами, а не только дирижёрами, тоже искали возможности поиграть отдельно от своего большого коллектива, в малом составе. Не принимая новаторские приёмы наступающего </a:t>
            </a:r>
            <a:r>
              <a:rPr lang="ru-RU" sz="1600" dirty="0" err="1" smtClean="0">
                <a:solidFill>
                  <a:schemeClr val="accent6">
                    <a:lumMod val="10000"/>
                  </a:schemeClr>
                </a:solidFill>
              </a:rPr>
              <a:t>бибопа</a:t>
            </a:r>
            <a:r>
              <a:rPr lang="ru-RU" sz="1600" dirty="0" smtClean="0">
                <a:solidFill>
                  <a:schemeClr val="accent6">
                    <a:lumMod val="10000"/>
                  </a:schemeClr>
                </a:solidFill>
              </a:rPr>
              <a:t>, эти музыканты придерживались традиционной для свинга манеры, демонстрируя при этом неиссякаемую фантазию при исполнении импровизационных партий. Основные звезды свинга постоянно выступали и записывались в небольших составах, получивших название «</a:t>
            </a:r>
            <a:r>
              <a:rPr lang="ru-RU" sz="1600" dirty="0" err="1" smtClean="0">
                <a:solidFill>
                  <a:schemeClr val="accent6">
                    <a:lumMod val="10000"/>
                  </a:schemeClr>
                </a:solidFill>
              </a:rPr>
              <a:t>комбо</a:t>
            </a:r>
            <a:r>
              <a:rPr lang="ru-RU" sz="1600" dirty="0" smtClean="0">
                <a:solidFill>
                  <a:schemeClr val="accent6">
                    <a:lumMod val="10000"/>
                  </a:schemeClr>
                </a:solidFill>
              </a:rPr>
              <a:t>», в рамках которых было гораздо больше простора для импровизаций. Стиль этого направления клубного джаза конца 1930-х получил с началом подъёма </a:t>
            </a:r>
            <a:r>
              <a:rPr lang="ru-RU" sz="1600" dirty="0" err="1" smtClean="0">
                <a:solidFill>
                  <a:schemeClr val="accent6">
                    <a:lumMod val="10000"/>
                  </a:schemeClr>
                </a:solidFill>
              </a:rPr>
              <a:t>бибопа</a:t>
            </a:r>
            <a:r>
              <a:rPr lang="ru-RU" sz="1600" dirty="0" smtClean="0">
                <a:solidFill>
                  <a:schemeClr val="accent6">
                    <a:lumMod val="10000"/>
                  </a:schemeClr>
                </a:solidFill>
              </a:rPr>
              <a:t>  название </a:t>
            </a:r>
            <a:r>
              <a:rPr lang="ru-RU" sz="1600" dirty="0" err="1" smtClean="0">
                <a:solidFill>
                  <a:schemeClr val="accent6">
                    <a:lumMod val="10000"/>
                  </a:schemeClr>
                </a:solidFill>
              </a:rPr>
              <a:t>мейнстрим</a:t>
            </a:r>
            <a:r>
              <a:rPr lang="ru-RU" sz="1600" dirty="0" smtClean="0">
                <a:solidFill>
                  <a:schemeClr val="accent6">
                    <a:lumMod val="10000"/>
                  </a:schemeClr>
                </a:solidFill>
              </a:rPr>
              <a:t>, или главное течение. Некоторых из самых прекрасных исполнителей этой эпохи можно было услышать в прекрасной форме на джемах 1950-х, когда аккордная импровизация уже получила преимущественное применение по сравнению с методом раскрашивания мелодии, характерная для эпохи свинга. Вновь возникнув как свободный стиль в конце 1970-х и 1980-х, </a:t>
            </a:r>
            <a:r>
              <a:rPr lang="ru-RU" sz="1600" dirty="0" err="1" smtClean="0">
                <a:solidFill>
                  <a:schemeClr val="accent6">
                    <a:lumMod val="10000"/>
                  </a:schemeClr>
                </a:solidFill>
              </a:rPr>
              <a:t>мейнстрим</a:t>
            </a:r>
            <a:r>
              <a:rPr lang="ru-RU" sz="1600" dirty="0" smtClean="0">
                <a:solidFill>
                  <a:schemeClr val="accent6">
                    <a:lumMod val="10000"/>
                  </a:schemeClr>
                </a:solidFill>
              </a:rPr>
              <a:t> впитал в себя элементы </a:t>
            </a:r>
            <a:r>
              <a:rPr lang="ru-RU" sz="1600" dirty="0" err="1" smtClean="0">
                <a:solidFill>
                  <a:schemeClr val="accent6">
                    <a:lumMod val="10000"/>
                  </a:schemeClr>
                </a:solidFill>
              </a:rPr>
              <a:t>кул-джаза</a:t>
            </a:r>
            <a:r>
              <a:rPr lang="ru-RU" sz="1600" dirty="0" smtClean="0">
                <a:solidFill>
                  <a:schemeClr val="accent6">
                    <a:lumMod val="10000"/>
                  </a:schemeClr>
                </a:solidFill>
              </a:rPr>
              <a:t>, </a:t>
            </a:r>
            <a:r>
              <a:rPr lang="ru-RU" sz="1600" dirty="0" err="1" smtClean="0">
                <a:solidFill>
                  <a:schemeClr val="accent6">
                    <a:lumMod val="10000"/>
                  </a:schemeClr>
                </a:solidFill>
              </a:rPr>
              <a:t>бибопа</a:t>
            </a:r>
            <a:r>
              <a:rPr lang="ru-RU" sz="1600" dirty="0" smtClean="0">
                <a:solidFill>
                  <a:schemeClr val="accent6">
                    <a:lumMod val="10000"/>
                  </a:schemeClr>
                </a:solidFill>
              </a:rPr>
              <a:t> и </a:t>
            </a:r>
            <a:r>
              <a:rPr lang="ru-RU" sz="1600" dirty="0" err="1" smtClean="0">
                <a:solidFill>
                  <a:schemeClr val="accent6">
                    <a:lumMod val="10000"/>
                  </a:schemeClr>
                </a:solidFill>
              </a:rPr>
              <a:t>хард-бопа</a:t>
            </a:r>
            <a:r>
              <a:rPr lang="ru-RU" sz="1600" dirty="0" smtClean="0">
                <a:solidFill>
                  <a:schemeClr val="accent6">
                    <a:lumMod val="10000"/>
                  </a:schemeClr>
                </a:solidFill>
              </a:rPr>
              <a:t>. Термин «современный </a:t>
            </a:r>
            <a:r>
              <a:rPr lang="ru-RU" sz="1600" dirty="0" err="1" smtClean="0">
                <a:solidFill>
                  <a:schemeClr val="accent6">
                    <a:lumMod val="10000"/>
                  </a:schemeClr>
                </a:solidFill>
              </a:rPr>
              <a:t>мейнстрим</a:t>
            </a:r>
            <a:r>
              <a:rPr lang="ru-RU" sz="1600" dirty="0" smtClean="0">
                <a:solidFill>
                  <a:schemeClr val="accent6">
                    <a:lumMod val="10000"/>
                  </a:schemeClr>
                </a:solidFill>
              </a:rPr>
              <a:t>» или </a:t>
            </a:r>
            <a:r>
              <a:rPr lang="ru-RU" sz="1600" dirty="0" err="1" smtClean="0">
                <a:solidFill>
                  <a:schemeClr val="accent6">
                    <a:lumMod val="10000"/>
                  </a:schemeClr>
                </a:solidFill>
              </a:rPr>
              <a:t>постбибоп</a:t>
            </a:r>
            <a:r>
              <a:rPr lang="ru-RU" sz="1600" dirty="0" smtClean="0">
                <a:solidFill>
                  <a:schemeClr val="accent6">
                    <a:lumMod val="10000"/>
                  </a:schemeClr>
                </a:solidFill>
              </a:rPr>
              <a:t> используется сегодня почти для любого стиля, который не имеет близкой связи с историческими стилями джазовой музыки</a:t>
            </a:r>
            <a:endParaRPr lang="ru-RU" sz="1600" dirty="0">
              <a:solidFill>
                <a:schemeClr val="accent6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3108" y="142852"/>
            <a:ext cx="3859454" cy="36933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10000"/>
                  </a:schemeClr>
                </a:solidFill>
              </a:rPr>
              <a:t>Северо-восточный джаз. </a:t>
            </a:r>
            <a:r>
              <a:rPr lang="ru-RU" b="1" dirty="0" err="1" smtClean="0">
                <a:solidFill>
                  <a:schemeClr val="accent6">
                    <a:lumMod val="10000"/>
                  </a:schemeClr>
                </a:solidFill>
              </a:rPr>
              <a:t>Страйд</a:t>
            </a:r>
            <a:endParaRPr lang="ru-RU" b="1" dirty="0">
              <a:solidFill>
                <a:schemeClr val="accent6">
                  <a:lumMod val="1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5720" y="571480"/>
            <a:ext cx="8429684" cy="618630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Хотя история джаза и началась в Новом Орлеане с наступлением XX века, но эта музыка пережила настоящий взлёт в начале 1920-х, когда трубач Луи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Армстронг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оставил Новый Орлеан, чтобы создать новую революционную музыку в Чикаго. Начавшаяся вскоре после этого миграция новоорлеанских джазовых мастеров в Нью-Йорк ознаменовала тенденцию постоянного движения джазовых музыкантов с Юга на Север. Чикаго воспринял музыку Нового Орлеана и сделал её горячей, подняв её накал не только усилием знаменитых ансамблей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Армстронга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Горячая Пятёрка и Горячая Семёрка, но также и других, включая таких мастеров, как Эдди Кондон и Джимми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МакПартланд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, чья бригада из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Austin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High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School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помогла возрождению Новоорлеанской школы. К числу других знаменитых чикагцев, раздвинувших горизонты классического джазового стиля Нового Орлеана, можно отнести пианиста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Арта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Ходеса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, барабанщика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Барретта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Димса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и кларнетиста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Бенни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Гудмена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. </a:t>
            </a:r>
          </a:p>
          <a:p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Армстронг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и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Гудман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, перебравшиеся в конечном счёте в Нью-Йорк, создали там своеобразную критическую массу, которая помогла этому городу превратиться в настоящую джазовую столицу мира. И в то время как Чикаго оставался в первой четверти XX века в основном центром звуковой записи, Нью-Йорк наряду с этим превратился и в главную концертную площадку джаза, располагая такими легендарными клубами, как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Минтон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Плейхаус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Коттон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Клаб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, Савой и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Вилидж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Вэнджуард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, а также такими аренами, как Карнеги Холл. </a:t>
            </a:r>
            <a:endParaRPr lang="ru-RU" dirty="0">
              <a:solidFill>
                <a:schemeClr val="accent6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1142984"/>
            <a:ext cx="6858048" cy="3139321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Параллельно с возникновением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бибопа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, в среде джаза развивается новый жанр — прогрессивный джаз, или просто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прогрессив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. Основным отличием этого жанра становится стремление отойти от застывшего клише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биг-бендов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и устаревших, затёртых приёмов т. н. симфоджаза, введённых в 1920-е Полом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Уайтменом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. В отличие от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бопперов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, творцы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прогрессива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не стремились к радикальному отказу от джазовых традиций, сложившихся на то время. Они скорее стремились к обновлению и усовершенствованию свинговых фраз-моделей, вводя в практику композиции последние достижения европейского симфонизма в области тональности и гармонии</a:t>
            </a:r>
            <a:r>
              <a:rPr lang="ru-RU" dirty="0">
                <a:solidFill>
                  <a:schemeClr val="accent6">
                    <a:lumMod val="10000"/>
                  </a:schemeClr>
                </a:solidFill>
              </a:rPr>
              <a:t>.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071802" y="428604"/>
            <a:ext cx="21595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</a:rPr>
              <a:t>Прогрессив-джаз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642918"/>
            <a:ext cx="7143800" cy="313932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По результатам исследований доктора Роберта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Заторре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(англ. </a:t>
            </a:r>
            <a:r>
              <a:rPr lang="ru-RU" i="1" dirty="0" err="1" smtClean="0">
                <a:solidFill>
                  <a:schemeClr val="accent6">
                    <a:lumMod val="10000"/>
                  </a:schemeClr>
                </a:solidFill>
              </a:rPr>
              <a:t>Robert</a:t>
            </a:r>
            <a:r>
              <a:rPr lang="ru-RU" i="1" dirty="0" smtClean="0">
                <a:solidFill>
                  <a:schemeClr val="accent6">
                    <a:lumMod val="10000"/>
                  </a:schemeClr>
                </a:solidFill>
              </a:rPr>
              <a:t> J. </a:t>
            </a:r>
            <a:r>
              <a:rPr lang="ru-RU" i="1" dirty="0" err="1" smtClean="0">
                <a:solidFill>
                  <a:schemeClr val="accent6">
                    <a:lumMod val="10000"/>
                  </a:schemeClr>
                </a:solidFill>
              </a:rPr>
              <a:t>Zatorre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) из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Монреальского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неврологического института, занимающегося исследованием влияния аудиоинформации на мозг, джаз является одним из самых сложных для восприятия видов музыки, требующих от мозга сложной и напряжённой работы для прослеживания и анализа гармонических построений и прогрессий. Исполнение джаза и особенно создание джазовой импровизации является для мозга ещё гораздо более сложной задачей. Музыкальное образование, и импровизация как его часть, являются эффективными инструментами для повышения интеллектуальных способностей</a:t>
            </a:r>
            <a:endParaRPr lang="ru-RU" dirty="0">
              <a:solidFill>
                <a:schemeClr val="accent6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500042"/>
            <a:ext cx="6286528" cy="563231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95000" rotWithShape="0">
              <a:srgbClr val="000000">
                <a:alpha val="50000"/>
              </a:srgbClr>
            </a:outerShdw>
            <a:softEdge rad="12700"/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Сегодняшний мир музыки столь же разнообразен, как климат и география, которые мы познаём благодаря путешествиям. И все же, сегодня мы наблюдаем смешение всё большего числа всемирных культур, постоянно приближающего нас к тому, что в сущности уже становится «всемирной музыкой» (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world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music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). Сегодняшний джаз уже не может не быть под влиянием звуков, проникающих в него практически из любого уголка земного шара. Европейский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экспериментализм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с классическим подтекстом продолжает влиять на музыку молодых пионеров, таких, как например Кен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Вандермарк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фриджазовый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авангардист-саксофонист, известный по работе с такими известными современниками, как саксофонисты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Мэтс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Густафссон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Эван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Паркер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и Питер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Броцманн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. К другим молодым музыкантам, более традиционной ориентации, которые продолжают поиски своего собственного тождества, относятся пианисты Джеки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Террассон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Бенни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Грин и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Брэйд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Мелдоа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, саксофонисты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Джошуа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Редман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и Дэвид Санчес и барабанщики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Джефф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10000"/>
                  </a:schemeClr>
                </a:solidFill>
              </a:rPr>
              <a:t>Уоттс</a:t>
            </a:r>
            <a:r>
              <a:rPr lang="ru-RU" dirty="0" smtClean="0">
                <a:solidFill>
                  <a:schemeClr val="accent6">
                    <a:lumMod val="10000"/>
                  </a:schemeClr>
                </a:solidFill>
              </a:rPr>
              <a:t> и Билли Стюарт. </a:t>
            </a:r>
            <a:endParaRPr lang="ru-RU" dirty="0">
              <a:solidFill>
                <a:schemeClr val="accent6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Другая 3">
      <a:dk1>
        <a:srgbClr val="C86EF0"/>
      </a:dk1>
      <a:lt1>
        <a:srgbClr val="F9E98E"/>
      </a:lt1>
      <a:dk2>
        <a:srgbClr val="DA9EF5"/>
      </a:dk2>
      <a:lt2>
        <a:srgbClr val="C1FFFD"/>
      </a:lt2>
      <a:accent1>
        <a:srgbClr val="45FFFA"/>
      </a:accent1>
      <a:accent2>
        <a:srgbClr val="C86EF0"/>
      </a:accent2>
      <a:accent3>
        <a:srgbClr val="F9E98E"/>
      </a:accent3>
      <a:accent4>
        <a:srgbClr val="83FFFB"/>
      </a:accent4>
      <a:accent5>
        <a:srgbClr val="FFFF00"/>
      </a:accent5>
      <a:accent6>
        <a:srgbClr val="E2ECEF"/>
      </a:accent6>
      <a:hlink>
        <a:srgbClr val="00C8C3"/>
      </a:hlink>
      <a:folHlink>
        <a:srgbClr val="A116E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129</TotalTime>
  <Words>1296</Words>
  <Application>Microsoft Office PowerPoint</Application>
  <PresentationFormat>Экран (4:3)</PresentationFormat>
  <Paragraphs>36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Бумажная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n/a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13</cp:revision>
  <dcterms:created xsi:type="dcterms:W3CDTF">2018-10-06T10:08:09Z</dcterms:created>
  <dcterms:modified xsi:type="dcterms:W3CDTF">2018-10-06T12:17:19Z</dcterms:modified>
</cp:coreProperties>
</file>