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4" r:id="rId12"/>
    <p:sldId id="265" r:id="rId13"/>
    <p:sldId id="266" r:id="rId14"/>
    <p:sldId id="269" r:id="rId15"/>
    <p:sldId id="268" r:id="rId16"/>
    <p:sldId id="270" r:id="rId17"/>
    <p:sldId id="272" r:id="rId18"/>
    <p:sldId id="274" r:id="rId19"/>
    <p:sldId id="273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2" autoAdjust="0"/>
    <p:restoredTop sz="94687" autoAdjust="0"/>
  </p:normalViewPr>
  <p:slideViewPr>
    <p:cSldViewPr>
      <p:cViewPr varScale="1">
        <p:scale>
          <a:sx n="108" d="100"/>
          <a:sy n="108" d="100"/>
        </p:scale>
        <p:origin x="-169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Слово в толковом словаре и тексте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1447800"/>
            <a:ext cx="7543800" cy="502920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b="1" dirty="0" smtClean="0"/>
              <a:t>научимся</a:t>
            </a:r>
            <a:r>
              <a:rPr lang="ru-RU" b="1" dirty="0" smtClean="0"/>
              <a:t>:</a:t>
            </a:r>
            <a:endParaRPr lang="ru-RU" dirty="0" smtClean="0"/>
          </a:p>
          <a:p>
            <a:r>
              <a:rPr lang="ru-RU" dirty="0" smtClean="0"/>
              <a:t>работать с толковым </a:t>
            </a:r>
            <a:r>
              <a:rPr lang="ru-RU" dirty="0" smtClean="0"/>
              <a:t>словарём;</a:t>
            </a:r>
            <a:endParaRPr lang="ru-RU" dirty="0" smtClean="0"/>
          </a:p>
          <a:p>
            <a:r>
              <a:rPr lang="ru-RU" dirty="0" smtClean="0"/>
              <a:t>определять значение незнакомых </a:t>
            </a:r>
            <a:r>
              <a:rPr lang="ru-RU" dirty="0" smtClean="0"/>
              <a:t>слов; </a:t>
            </a:r>
            <a:endParaRPr lang="ru-RU" dirty="0" smtClean="0"/>
          </a:p>
          <a:p>
            <a:r>
              <a:rPr lang="ru-RU" b="1" dirty="0" smtClean="0"/>
              <a:t>узнаем</a:t>
            </a:r>
            <a:r>
              <a:rPr lang="ru-RU" b="1" dirty="0" smtClean="0"/>
              <a:t>:</a:t>
            </a:r>
          </a:p>
          <a:p>
            <a:r>
              <a:rPr lang="ru-RU" dirty="0" smtClean="0"/>
              <a:t>н</a:t>
            </a:r>
            <a:r>
              <a:rPr lang="ru-RU" dirty="0" smtClean="0"/>
              <a:t>овое словарное слово:</a:t>
            </a:r>
            <a:endParaRPr lang="ru-RU" dirty="0" smtClean="0"/>
          </a:p>
          <a:p>
            <a:r>
              <a:rPr lang="ru-RU" dirty="0" smtClean="0"/>
              <a:t>к</a:t>
            </a:r>
            <a:r>
              <a:rPr lang="ru-RU" dirty="0" smtClean="0"/>
              <a:t>то </a:t>
            </a:r>
            <a:r>
              <a:rPr lang="ru-RU" dirty="0" smtClean="0"/>
              <a:t>составил самые известные </a:t>
            </a:r>
            <a:r>
              <a:rPr lang="ru-RU" dirty="0" smtClean="0"/>
              <a:t>словари;</a:t>
            </a:r>
            <a:endParaRPr lang="ru-RU" dirty="0" smtClean="0"/>
          </a:p>
          <a:p>
            <a:r>
              <a:rPr lang="ru-RU" dirty="0" smtClean="0"/>
              <a:t>ч</a:t>
            </a:r>
            <a:r>
              <a:rPr lang="ru-RU" dirty="0" smtClean="0"/>
              <a:t>то </a:t>
            </a:r>
            <a:r>
              <a:rPr lang="ru-RU" dirty="0" smtClean="0"/>
              <a:t>такое словарная </a:t>
            </a:r>
            <a:r>
              <a:rPr lang="ru-RU" dirty="0" smtClean="0"/>
              <a:t>статья</a:t>
            </a:r>
            <a:r>
              <a:rPr lang="ru-RU" dirty="0" smtClean="0"/>
              <a:t>;</a:t>
            </a:r>
          </a:p>
          <a:p>
            <a:r>
              <a:rPr lang="ru-RU" b="1" dirty="0" smtClean="0"/>
              <a:t>повторим</a:t>
            </a:r>
            <a:r>
              <a:rPr lang="ru-RU" dirty="0" smtClean="0"/>
              <a:t> проеденное;</a:t>
            </a:r>
            <a:endParaRPr lang="ru-RU" dirty="0" smtClean="0"/>
          </a:p>
          <a:p>
            <a:r>
              <a:rPr lang="ru-RU" b="1" dirty="0" smtClean="0"/>
              <a:t>совершим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виртуальную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экскурсию</a:t>
            </a:r>
            <a:r>
              <a:rPr lang="ru-RU" dirty="0" smtClean="0"/>
              <a:t> в Третьяковскую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галерею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ребу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371600"/>
            <a:ext cx="1704975" cy="3444394"/>
          </a:xfrm>
          <a:prstGeom prst="rect">
            <a:avLst/>
          </a:prstGeom>
          <a:noFill/>
        </p:spPr>
      </p:pic>
      <p:pic>
        <p:nvPicPr>
          <p:cNvPr id="29700" name="Picture 4" descr="ребус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0704" y="1524000"/>
            <a:ext cx="2959608" cy="3082925"/>
          </a:xfrm>
          <a:prstGeom prst="rect">
            <a:avLst/>
          </a:prstGeom>
          <a:noFill/>
        </p:spPr>
      </p:pic>
      <p:pic>
        <p:nvPicPr>
          <p:cNvPr id="29708" name="Picture 12" descr="ребус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1371600"/>
            <a:ext cx="2085975" cy="3184695"/>
          </a:xfrm>
          <a:prstGeom prst="rect">
            <a:avLst/>
          </a:prstGeom>
          <a:noFill/>
        </p:spPr>
      </p:pic>
      <p:pic>
        <p:nvPicPr>
          <p:cNvPr id="29710" name="Picture 14" descr="ребус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1143000"/>
            <a:ext cx="542925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Прочитай текст. Попробуй </a:t>
            </a:r>
            <a:r>
              <a:rPr lang="ru-RU" b="1" dirty="0" smtClean="0"/>
              <a:t>определить значения выделенных слов.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828800"/>
            <a:ext cx="8019288" cy="4419600"/>
          </a:xfrm>
        </p:spPr>
        <p:txBody>
          <a:bodyPr>
            <a:normAutofit lnSpcReduction="10000"/>
          </a:bodyPr>
          <a:lstStyle/>
          <a:p>
            <a:r>
              <a:rPr lang="ru-RU" sz="4800" dirty="0" smtClean="0"/>
              <a:t>В музее искусств открылась новая </a:t>
            </a:r>
            <a:r>
              <a:rPr lang="ru-RU" sz="4800" b="1" dirty="0" smtClean="0"/>
              <a:t>экспозиция</a:t>
            </a:r>
            <a:r>
              <a:rPr lang="ru-RU" sz="4800" dirty="0" smtClean="0"/>
              <a:t>. </a:t>
            </a:r>
          </a:p>
          <a:p>
            <a:pPr>
              <a:buNone/>
            </a:pPr>
            <a:r>
              <a:rPr lang="ru-RU" sz="4800" dirty="0" smtClean="0"/>
              <a:t>  К юбилею известного художника представлена коллекция </a:t>
            </a:r>
            <a:r>
              <a:rPr lang="ru-RU" sz="4800" b="1" dirty="0" smtClean="0"/>
              <a:t>эскизов</a:t>
            </a:r>
            <a:r>
              <a:rPr lang="ru-RU" sz="4800" dirty="0" smtClean="0"/>
              <a:t> его картин.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/>
              <a:t>Если текст не помог определить значение слов, как быть?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2600" y="2514600"/>
            <a:ext cx="7181088" cy="373380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Лексическое значение слова можно узнать в </a:t>
            </a:r>
            <a:r>
              <a:rPr lang="ru-RU" sz="4800" b="1" dirty="0" smtClean="0"/>
              <a:t>толковом словаре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498080" cy="884238"/>
          </a:xfrm>
        </p:spPr>
        <p:txBody>
          <a:bodyPr/>
          <a:lstStyle/>
          <a:p>
            <a:r>
              <a:rPr lang="ru-RU" b="1" dirty="0" smtClean="0"/>
              <a:t>Владимир Иванович Даль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334000"/>
            <a:ext cx="7498080" cy="914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b="1" dirty="0" smtClean="0"/>
              <a:t>Русский писатель, собиратель фольклора, военный врач. Наибольшую славу принёс ему непревзойдённый по объёму «Толковый словарь живого великорусского языка», на составление которого ушло 53 года.</a:t>
            </a:r>
            <a:endParaRPr lang="ru-RU" sz="2000" b="1" dirty="0"/>
          </a:p>
        </p:txBody>
      </p:sp>
      <p:sp>
        <p:nvSpPr>
          <p:cNvPr id="1026" name="AutoShape 2" descr="https://img.revda-info.ru/wp-content/uploads/2016/11/Dal-Vladimi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img.revda-info.ru/wp-content/uploads/2016/11/Dal-Vladimi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img.revda-info.ru/wp-content/uploads/2016/11/Dal-Vladimi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img.revda-info.ru/wp-content/uploads/2016/11/Dal-Vladimi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://aeslib.ru/wp-content/uploads/2017/02/45d9bd0867042ba9e4b88fe1ac13f724__1440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066800"/>
            <a:ext cx="7467601" cy="4148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https://im0-tub-ru.yandex.net/i?id=2649ac8a99afbbfc844bdf5869e19e9d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0810" y="228600"/>
            <a:ext cx="4425315" cy="61341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im3-tub-ru.yandex.net/i?id=fd5282f1ecf460dcc2d4c74a36bbf052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3979201" cy="5105400"/>
          </a:xfrm>
          <a:prstGeom prst="rect">
            <a:avLst/>
          </a:prstGeom>
          <a:noFill/>
        </p:spPr>
      </p:pic>
      <p:pic>
        <p:nvPicPr>
          <p:cNvPr id="17412" name="Picture 4" descr="https://im3-tub-ru.yandex.net/i?id=fe0b9023e19476f06029c70a313fa5e0-l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914400"/>
            <a:ext cx="3886200" cy="5096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Сергей Иванович Ожегов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91200" y="1447800"/>
            <a:ext cx="3200400" cy="48006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Советский лингвист, лексикограф, доктор филологических наук, профессор. Автор знаменитого «Толкового словаря русского языка»</a:t>
            </a:r>
            <a:endParaRPr lang="ru-RU" b="1" dirty="0"/>
          </a:p>
        </p:txBody>
      </p:sp>
      <p:pic>
        <p:nvPicPr>
          <p:cNvPr id="18434" name="Picture 2" descr="http://www.publiclibrary-ngo.ru/images-kzd-ubiljari-mes/21-27-ceptember/3.jpg"/>
          <p:cNvPicPr>
            <a:picLocks noChangeAspect="1" noChangeArrowheads="1"/>
          </p:cNvPicPr>
          <p:nvPr/>
        </p:nvPicPr>
        <p:blipFill>
          <a:blip r:embed="rId2"/>
          <a:srcRect t="3444" b="24229"/>
          <a:stretch>
            <a:fillRect/>
          </a:stretch>
        </p:blipFill>
        <p:spPr bwMode="auto">
          <a:xfrm>
            <a:off x="609600" y="1524000"/>
            <a:ext cx="5257800" cy="42489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60" name="Picture 4" descr="https://im3-tub-ru.yandex.net/i?id=6a8e66a979faea1d864735319dd6a157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52400"/>
            <a:ext cx="4715561" cy="6172200"/>
          </a:xfrm>
          <a:prstGeom prst="rect">
            <a:avLst/>
          </a:prstGeom>
          <a:noFill/>
        </p:spPr>
      </p:pic>
      <p:pic>
        <p:nvPicPr>
          <p:cNvPr id="19462" name="Picture 6" descr="https://im2-tub-ru.yandex.net/i?id=852d02f495769c6da282eece71893951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143000"/>
            <a:ext cx="3962400" cy="5470769"/>
          </a:xfrm>
          <a:prstGeom prst="rect">
            <a:avLst/>
          </a:prstGeom>
          <a:noFill/>
        </p:spPr>
      </p:pic>
      <p:pic>
        <p:nvPicPr>
          <p:cNvPr id="19466" name="Picture 10" descr="http://www.bookvoed.ru/files/1836/38/06/39/5.jpeg"/>
          <p:cNvPicPr>
            <a:picLocks noChangeAspect="1" noChangeArrowheads="1"/>
          </p:cNvPicPr>
          <p:nvPr/>
        </p:nvPicPr>
        <p:blipFill>
          <a:blip r:embed="rId4"/>
          <a:srcRect l="2186" t="1390" r="1639" b="2689"/>
          <a:stretch>
            <a:fillRect/>
          </a:stretch>
        </p:blipFill>
        <p:spPr bwMode="auto">
          <a:xfrm>
            <a:off x="990600" y="1241714"/>
            <a:ext cx="3733800" cy="5616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«Эскиз -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2192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предварительный, неоконченный рисунок, набросок к картине».</a:t>
            </a:r>
            <a:endParaRPr lang="ru-RU" sz="3600" b="1" dirty="0"/>
          </a:p>
        </p:txBody>
      </p:sp>
      <p:pic>
        <p:nvPicPr>
          <p:cNvPr id="20482" name="Picture 2" descr="http://postergrad.ru/izobrazhenie/1856/shishkin/slomannaja_berez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667000"/>
            <a:ext cx="3810000" cy="2552701"/>
          </a:xfrm>
          <a:prstGeom prst="rect">
            <a:avLst/>
          </a:prstGeom>
          <a:noFill/>
        </p:spPr>
      </p:pic>
      <p:pic>
        <p:nvPicPr>
          <p:cNvPr id="20486" name="Picture 6" descr="http://topnauka.ru/wp-content/uploads/2015/01/wpid-vadim-vadimovich-trofimov-1912-1981-blistatel-nyy-sovetskiy-hudozhnik-animalist._i_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590800"/>
            <a:ext cx="3698875" cy="2515235"/>
          </a:xfrm>
          <a:prstGeom prst="rect">
            <a:avLst/>
          </a:prstGeom>
          <a:noFill/>
        </p:spPr>
      </p:pic>
      <p:pic>
        <p:nvPicPr>
          <p:cNvPr id="20484" name="Picture 4" descr="http://ic.pics.livejournal.com/davydov_index/60378694/2501400/2501400_origin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25139" y="2895600"/>
            <a:ext cx="2842261" cy="3810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66800" y="4953000"/>
            <a:ext cx="693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Объяснение лексического значения слова в словаре называется </a:t>
            </a:r>
            <a:r>
              <a:rPr lang="ru-RU" sz="4400" b="1" u="sng" dirty="0" smtClean="0">
                <a:solidFill>
                  <a:srgbClr val="FF0000"/>
                </a:solidFill>
              </a:rPr>
              <a:t>словарной статьёй</a:t>
            </a:r>
            <a:r>
              <a:rPr lang="ru-RU" sz="3200" b="1" dirty="0" smtClean="0">
                <a:solidFill>
                  <a:srgbClr val="FF0000"/>
                </a:solidFill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714488" cy="1752600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rgbClr val="006699"/>
                </a:solidFill>
                <a:latin typeface="Times New Roman" pitchFamily="18" charset="0"/>
              </a:rPr>
              <a:t> </a:t>
            </a:r>
            <a:r>
              <a:rPr lang="ru-RU" sz="3600" b="1" i="1" dirty="0" smtClean="0">
                <a:solidFill>
                  <a:srgbClr val="006699"/>
                </a:solidFill>
                <a:latin typeface="Times New Roman" pitchFamily="18" charset="0"/>
              </a:rPr>
              <a:t>К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</a:rPr>
              <a:t>о</a:t>
            </a:r>
            <a:r>
              <a:rPr lang="ru-RU" sz="3600" b="1" i="1" u="sng" dirty="0" smtClean="0">
                <a:solidFill>
                  <a:schemeClr val="folHlink"/>
                </a:solidFill>
                <a:latin typeface="Times New Roman" pitchFamily="18" charset="0"/>
              </a:rPr>
              <a:t>лл</a:t>
            </a:r>
            <a:r>
              <a:rPr lang="ru-RU" sz="3600" b="1" i="1" dirty="0" smtClean="0">
                <a:solidFill>
                  <a:srgbClr val="006699"/>
                </a:solidFill>
                <a:latin typeface="Times New Roman" pitchFamily="18" charset="0"/>
              </a:rPr>
              <a:t>екц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</a:rPr>
              <a:t>и</a:t>
            </a:r>
            <a:r>
              <a:rPr lang="ru-RU" sz="3600" b="1" i="1" dirty="0" smtClean="0">
                <a:solidFill>
                  <a:srgbClr val="006699"/>
                </a:solidFill>
                <a:latin typeface="Times New Roman" pitchFamily="18" charset="0"/>
              </a:rPr>
              <a:t>я</a:t>
            </a:r>
            <a:r>
              <a:rPr lang="ru-RU" sz="3200" i="1" dirty="0" smtClean="0">
                <a:solidFill>
                  <a:srgbClr val="006699"/>
                </a:solidFill>
                <a:latin typeface="Times New Roman" pitchFamily="18" charset="0"/>
              </a:rPr>
              <a:t> – (из латинского языка) – упорядоченное (систематизированное) собрание каких-либо предметов. </a:t>
            </a:r>
            <a:br>
              <a:rPr lang="ru-RU" sz="3200" i="1" dirty="0" smtClean="0">
                <a:solidFill>
                  <a:srgbClr val="006699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006699"/>
                </a:solidFill>
                <a:latin typeface="Times New Roman" pitchFamily="18" charset="0"/>
              </a:rPr>
              <a:t>Коллекция марок, коллекция насекомых.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209800"/>
            <a:ext cx="7848600" cy="21336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i="1" dirty="0" smtClean="0">
                <a:solidFill>
                  <a:srgbClr val="008000"/>
                </a:solidFill>
                <a:latin typeface="Times New Roman" pitchFamily="18" charset="0"/>
              </a:rPr>
              <a:t>   </a:t>
            </a:r>
            <a:r>
              <a:rPr lang="ru-RU" sz="3600" b="1" i="1" dirty="0" smtClean="0">
                <a:solidFill>
                  <a:srgbClr val="008000"/>
                </a:solidFill>
                <a:latin typeface="Times New Roman" pitchFamily="18" charset="0"/>
              </a:rPr>
              <a:t>Эксп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</a:rPr>
              <a:t>о</a:t>
            </a:r>
            <a:r>
              <a:rPr lang="ru-RU" sz="3600" b="1" i="1" dirty="0" smtClean="0">
                <a:solidFill>
                  <a:srgbClr val="008000"/>
                </a:solidFill>
                <a:latin typeface="Times New Roman" pitchFamily="18" charset="0"/>
              </a:rPr>
              <a:t>зиц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</a:rPr>
              <a:t>и</a:t>
            </a:r>
            <a:r>
              <a:rPr lang="ru-RU" sz="3600" b="1" i="1" dirty="0" smtClean="0">
                <a:solidFill>
                  <a:srgbClr val="008000"/>
                </a:solidFill>
                <a:latin typeface="Times New Roman" pitchFamily="18" charset="0"/>
              </a:rPr>
              <a:t>я</a:t>
            </a:r>
            <a:r>
              <a:rPr lang="ru-RU" i="1" dirty="0" smtClean="0">
                <a:solidFill>
                  <a:srgbClr val="008000"/>
                </a:solidFill>
                <a:latin typeface="Times New Roman" pitchFamily="18" charset="0"/>
              </a:rPr>
              <a:t> – (из латинского языка) – размещение каких-нибудь предметов, выставляемых для обозрения. </a:t>
            </a:r>
            <a:r>
              <a:rPr lang="ru-RU" dirty="0" smtClean="0">
                <a:solidFill>
                  <a:srgbClr val="008000"/>
                </a:solidFill>
                <a:latin typeface="Times New Roman" pitchFamily="18" charset="0"/>
              </a:rPr>
              <a:t>Музейная экспозиция.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4648200"/>
            <a:ext cx="7467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C0099"/>
                </a:solidFill>
                <a:latin typeface="Times New Roman" pitchFamily="18" charset="0"/>
              </a:rPr>
              <a:t>Эксп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</a:rPr>
              <a:t>о</a:t>
            </a:r>
            <a:r>
              <a:rPr lang="ru-RU" sz="3600" b="1" i="1" dirty="0" smtClean="0">
                <a:solidFill>
                  <a:srgbClr val="CC0099"/>
                </a:solidFill>
                <a:latin typeface="Times New Roman" pitchFamily="18" charset="0"/>
              </a:rPr>
              <a:t>нат</a:t>
            </a:r>
            <a:r>
              <a:rPr lang="ru-RU" sz="3200" i="1" dirty="0" smtClean="0">
                <a:solidFill>
                  <a:srgbClr val="CC0099"/>
                </a:solidFill>
                <a:latin typeface="Times New Roman" pitchFamily="18" charset="0"/>
              </a:rPr>
              <a:t> -  (из латинского языка) – предмет, выставленный на выставке, в музее. </a:t>
            </a:r>
          </a:p>
          <a:p>
            <a:r>
              <a:rPr lang="ru-RU" sz="3200" dirty="0" smtClean="0">
                <a:solidFill>
                  <a:srgbClr val="CC0099"/>
                </a:solidFill>
                <a:latin typeface="Times New Roman" pitchFamily="18" charset="0"/>
              </a:rPr>
              <a:t>Музейный экспонат.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44562"/>
          </a:xfrm>
        </p:spPr>
        <p:txBody>
          <a:bodyPr/>
          <a:lstStyle/>
          <a:p>
            <a:pPr algn="ctr"/>
            <a:r>
              <a:rPr lang="ru-RU" b="1" dirty="0" smtClean="0">
                <a:effectLst/>
              </a:rPr>
              <a:t>Третьяковская галерея</a:t>
            </a:r>
            <a:endParaRPr lang="ru-RU" b="1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8" name="Picture 4" descr="https://im1-tub-ru.yandex.net/i?id=f0e4aadbfb4dd42e3c7f7d6bf9b408e6-l&amp;n=13"/>
          <p:cNvPicPr>
            <a:picLocks noChangeAspect="1" noChangeArrowheads="1"/>
          </p:cNvPicPr>
          <p:nvPr/>
        </p:nvPicPr>
        <p:blipFill>
          <a:blip r:embed="rId2"/>
          <a:srcRect t="5614"/>
          <a:stretch>
            <a:fillRect/>
          </a:stretch>
        </p:blipFill>
        <p:spPr bwMode="auto">
          <a:xfrm>
            <a:off x="1353470" y="1371601"/>
            <a:ext cx="7561930" cy="5353050"/>
          </a:xfrm>
          <a:prstGeom prst="rect">
            <a:avLst/>
          </a:prstGeom>
          <a:noFill/>
        </p:spPr>
      </p:pic>
      <p:sp>
        <p:nvSpPr>
          <p:cNvPr id="21510" name="AutoShape 6" descr="https://www.miloserdie.ru/pic/1-38.jpg?x4164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2" name="AutoShape 8" descr="https://www.miloserdie.ru/pic/1-38.jpg?x4164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4" name="Picture 10" descr="http://www.arthistory.ru/img/museum/pavel_tretyak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066800"/>
            <a:ext cx="2333625" cy="3171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222199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Галерея-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86200" y="533400"/>
            <a:ext cx="4953000" cy="121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музей, помещение для выставки картин.</a:t>
            </a:r>
            <a:endParaRPr lang="ru-RU" b="1" dirty="0"/>
          </a:p>
        </p:txBody>
      </p:sp>
      <p:pic>
        <p:nvPicPr>
          <p:cNvPr id="4" name="Picture 2" descr="http://rus-inter.com/upload/medialibrary/tretykovgal/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780223"/>
            <a:ext cx="7283867" cy="48255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s://im2-tub-ru.yandex.net/i?id=39f94db591d3674c868ec14dd895a4e1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83312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в группе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Прочитайте отрывок стихотворения, допишите недостающее слово.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Возьмите нужную вам карточку с изображением.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Найдите в Толковом словарике нужную словарную статью и запишите ее  на карточку.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Подберите 2-3 открытки из галереи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589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2600" y="2971800"/>
            <a:ext cx="7181088" cy="3276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5602" name="Picture 2" descr="https://im3-tub-ru.yandex.net/i?id=6bf4303d8580401c90583565bd36dba4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057400"/>
            <a:ext cx="3886200" cy="3026055"/>
          </a:xfrm>
          <a:prstGeom prst="rect">
            <a:avLst/>
          </a:prstGeom>
          <a:noFill/>
        </p:spPr>
      </p:pic>
      <p:pic>
        <p:nvPicPr>
          <p:cNvPr id="25604" name="Picture 4" descr="https://artchive.ru/res/media/img/oy800/work/109/32071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52400"/>
            <a:ext cx="4832350" cy="2724369"/>
          </a:xfrm>
          <a:prstGeom prst="rect">
            <a:avLst/>
          </a:prstGeom>
          <a:noFill/>
        </p:spPr>
      </p:pic>
      <p:pic>
        <p:nvPicPr>
          <p:cNvPr id="25606" name="Picture 6" descr="http://rumol.org/wp-content/uploads/hruzkiy-768x56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280966"/>
            <a:ext cx="4655077" cy="342463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010400" y="3429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НАТЮРМОРТ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200" y="2438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191000" y="2438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ПЕЙЗАЖ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143000" y="4648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ПОРТРЕТ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650" name="Picture 2" descr="http://www.artscroll.ru/Images/2008/k/Khrutskiy_Ivan/000001.jpg"/>
          <p:cNvPicPr>
            <a:picLocks noChangeAspect="1" noChangeArrowheads="1"/>
          </p:cNvPicPr>
          <p:nvPr/>
        </p:nvPicPr>
        <p:blipFill>
          <a:blip r:embed="rId2"/>
          <a:srcRect l="12293" t="2439" b="4878"/>
          <a:stretch>
            <a:fillRect/>
          </a:stretch>
        </p:blipFill>
        <p:spPr bwMode="auto">
          <a:xfrm>
            <a:off x="4848504" y="152400"/>
            <a:ext cx="3905919" cy="2971800"/>
          </a:xfrm>
          <a:prstGeom prst="rect">
            <a:avLst/>
          </a:prstGeom>
          <a:noFill/>
        </p:spPr>
      </p:pic>
      <p:pic>
        <p:nvPicPr>
          <p:cNvPr id="27652" name="Picture 4" descr="http://biblo-ok.ru/biblio-ok/rusLevitan/17.files/image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352800"/>
            <a:ext cx="4131594" cy="3387849"/>
          </a:xfrm>
          <a:prstGeom prst="rect">
            <a:avLst/>
          </a:prstGeom>
          <a:noFill/>
        </p:spPr>
      </p:pic>
      <p:pic>
        <p:nvPicPr>
          <p:cNvPr id="27654" name="Picture 6" descr="http://valentina-site.ru/wp-content/uploads/2012/07/Mika-Morozov.-19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81000"/>
            <a:ext cx="3810000" cy="332613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62600" y="6400800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ПЕЙЗАЖ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181600" y="304800"/>
            <a:ext cx="161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НАТЮРМОРТ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533400"/>
            <a:ext cx="1180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ПОРТРЕТ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8800" y="1905000"/>
            <a:ext cx="3154680" cy="3200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000" b="1" i="1" dirty="0" smtClean="0">
                <a:solidFill>
                  <a:srgbClr val="990033"/>
                </a:solidFill>
                <a:latin typeface="Times New Roman" pitchFamily="18" charset="0"/>
              </a:rPr>
              <a:t>П</a:t>
            </a:r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</a:rPr>
              <a:t>е</a:t>
            </a:r>
            <a:r>
              <a:rPr lang="ru-RU" sz="2000" b="1" i="1" dirty="0" smtClean="0">
                <a:solidFill>
                  <a:srgbClr val="990033"/>
                </a:solidFill>
                <a:latin typeface="Times New Roman" pitchFamily="18" charset="0"/>
              </a:rPr>
              <a:t>йза</a:t>
            </a:r>
            <a:r>
              <a:rPr lang="ru-RU" sz="2000" b="1" i="1" u="sng" dirty="0" smtClean="0">
                <a:solidFill>
                  <a:srgbClr val="990033"/>
                </a:solidFill>
                <a:latin typeface="Times New Roman" pitchFamily="18" charset="0"/>
              </a:rPr>
              <a:t>ж</a:t>
            </a:r>
            <a:r>
              <a:rPr lang="ru-RU" sz="2000" b="1" i="1" dirty="0" smtClean="0">
                <a:solidFill>
                  <a:srgbClr val="990033"/>
                </a:solidFill>
                <a:latin typeface="Times New Roman" pitchFamily="18" charset="0"/>
              </a:rPr>
              <a:t> (из французского языка) – </a:t>
            </a:r>
            <a:br>
              <a:rPr lang="ru-RU" sz="2000" b="1" i="1" dirty="0" smtClean="0">
                <a:solidFill>
                  <a:srgbClr val="990033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rgbClr val="990033"/>
                </a:solidFill>
                <a:latin typeface="Times New Roman" pitchFamily="18" charset="0"/>
              </a:rPr>
              <a:t>1.Вид </a:t>
            </a:r>
            <a:r>
              <a:rPr lang="ru-RU" sz="2000" b="1" i="1" dirty="0" smtClean="0">
                <a:solidFill>
                  <a:srgbClr val="990033"/>
                </a:solidFill>
                <a:latin typeface="Times New Roman" pitchFamily="18" charset="0"/>
              </a:rPr>
              <a:t>какой-нибудь местности. </a:t>
            </a:r>
            <a:br>
              <a:rPr lang="ru-RU" sz="2000" b="1" i="1" dirty="0" smtClean="0">
                <a:solidFill>
                  <a:srgbClr val="990033"/>
                </a:solidFill>
                <a:latin typeface="Times New Roman" pitchFamily="18" charset="0"/>
              </a:rPr>
            </a:br>
            <a:r>
              <a:rPr lang="ru-RU" sz="2000" b="1" dirty="0" err="1" smtClean="0">
                <a:solidFill>
                  <a:srgbClr val="990033"/>
                </a:solidFill>
                <a:latin typeface="Times New Roman" pitchFamily="18" charset="0"/>
              </a:rPr>
              <a:t>Южно-русские</a:t>
            </a:r>
            <a:r>
              <a:rPr lang="ru-RU" sz="2000" b="1" dirty="0" smtClean="0">
                <a:solidFill>
                  <a:srgbClr val="990033"/>
                </a:solidFill>
                <a:latin typeface="Times New Roman" pitchFamily="18" charset="0"/>
              </a:rPr>
              <a:t> пейзажи.</a:t>
            </a:r>
            <a:br>
              <a:rPr lang="ru-RU" sz="2000" b="1" dirty="0" smtClean="0">
                <a:solidFill>
                  <a:srgbClr val="990033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rgbClr val="990033"/>
                </a:solidFill>
                <a:latin typeface="Times New Roman" pitchFamily="18" charset="0"/>
              </a:rPr>
              <a:t>2. Рисунок, картина, изображающая природу, вид, а также описание природы в литературном произведении. </a:t>
            </a:r>
            <a:br>
              <a:rPr lang="ru-RU" sz="2000" b="1" i="1" dirty="0" smtClean="0">
                <a:solidFill>
                  <a:srgbClr val="990033"/>
                </a:solidFill>
                <a:latin typeface="Times New Roman" pitchFamily="18" charset="0"/>
              </a:rPr>
            </a:br>
            <a:r>
              <a:rPr lang="ru-RU" sz="2000" b="1" dirty="0" smtClean="0">
                <a:solidFill>
                  <a:srgbClr val="990033"/>
                </a:solidFill>
                <a:latin typeface="Times New Roman" pitchFamily="18" charset="0"/>
              </a:rPr>
              <a:t>Пейзажи русских художников.</a:t>
            </a:r>
            <a:br>
              <a:rPr lang="ru-RU" sz="2000" b="1" dirty="0" smtClean="0">
                <a:solidFill>
                  <a:srgbClr val="990033"/>
                </a:solidFill>
                <a:latin typeface="Times New Roman" pitchFamily="18" charset="0"/>
              </a:rPr>
            </a:b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71800" y="457200"/>
            <a:ext cx="6031992" cy="1219200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rgbClr val="0033CC"/>
                </a:solidFill>
                <a:latin typeface="Times New Roman" pitchFamily="18" charset="0"/>
              </a:rPr>
              <a:t>П</a:t>
            </a:r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</a:rPr>
              <a:t>о</a:t>
            </a:r>
            <a:r>
              <a:rPr lang="ru-RU" sz="2000" b="1" i="1" dirty="0" smtClean="0">
                <a:solidFill>
                  <a:srgbClr val="0033CC"/>
                </a:solidFill>
                <a:latin typeface="Times New Roman" pitchFamily="18" charset="0"/>
              </a:rPr>
              <a:t>ртрет (из французского языка) – изображение какого-либо человека на картине, фотографии или его словесное описание.</a:t>
            </a:r>
            <a:br>
              <a:rPr lang="ru-RU" sz="2000" b="1" i="1" dirty="0" smtClean="0">
                <a:solidFill>
                  <a:srgbClr val="0033CC"/>
                </a:solidFill>
                <a:latin typeface="Times New Roman" pitchFamily="18" charset="0"/>
              </a:rPr>
            </a:b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</a:rPr>
              <a:t>Прекрасный портрет. Портрет писателя.</a:t>
            </a:r>
            <a:r>
              <a:rPr lang="ru-RU" sz="2000" b="1" dirty="0" smtClean="0"/>
              <a:t> </a:t>
            </a:r>
            <a:endParaRPr lang="ru-RU" sz="2000" b="1" dirty="0"/>
          </a:p>
        </p:txBody>
      </p:sp>
      <p:pic>
        <p:nvPicPr>
          <p:cNvPr id="4" name="Picture 4" descr="pushkin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600"/>
            <a:ext cx="2438399" cy="2946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savraso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981200"/>
            <a:ext cx="2031954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naturmo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4267200"/>
            <a:ext cx="3035591" cy="219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733800" y="5181600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</a:rPr>
              <a:t>Н</a:t>
            </a:r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</a:rPr>
              <a:t>а</a:t>
            </a:r>
            <a:r>
              <a:rPr lang="ru-RU" sz="2000" b="1" i="1" dirty="0" smtClean="0">
                <a:solidFill>
                  <a:srgbClr val="008000"/>
                </a:solidFill>
                <a:latin typeface="Times New Roman" pitchFamily="18" charset="0"/>
              </a:rPr>
              <a:t>тюрморт (из французского языка) – картина с изображением цветов, фруктов, рыбы, других предметов.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sz="2000" b="1" i="1" dirty="0" smtClean="0">
              <a:solidFill>
                <a:srgbClr val="008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000" b="1" dirty="0" smtClean="0">
                <a:solidFill>
                  <a:srgbClr val="008000"/>
                </a:solidFill>
                <a:latin typeface="Times New Roman" pitchFamily="18" charset="0"/>
              </a:rPr>
              <a:t>Художник нарисовал натюрморт.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498080" cy="297180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 я узнал…</a:t>
            </a:r>
            <a:br>
              <a:rPr lang="ru-RU" sz="5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понял, что…</a:t>
            </a:r>
            <a:br>
              <a:rPr lang="ru-RU" sz="5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научился…</a:t>
            </a: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D:\Документы\Мои документы\Мои рисунки\Для школы\КАРТИНКИ\books2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514600"/>
            <a:ext cx="5158123" cy="4069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587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219200"/>
            <a:ext cx="7498080" cy="4800600"/>
          </a:xfrm>
        </p:spPr>
        <p:txBody>
          <a:bodyPr/>
          <a:lstStyle/>
          <a:p>
            <a:r>
              <a:rPr lang="ru-RU" dirty="0" smtClean="0">
                <a:latin typeface="Arial" charset="0"/>
              </a:rPr>
              <a:t>1. Урок полезен. Всё понятно. </a:t>
            </a:r>
            <a:br>
              <a:rPr lang="ru-RU" dirty="0" smtClean="0">
                <a:latin typeface="Arial" charset="0"/>
              </a:rPr>
            </a:br>
            <a:endParaRPr lang="ru-RU" dirty="0" smtClean="0">
              <a:latin typeface="Arial" charset="0"/>
            </a:endParaRPr>
          </a:p>
          <a:p>
            <a:r>
              <a:rPr lang="ru-RU" dirty="0" smtClean="0">
                <a:latin typeface="Arial" charset="0"/>
              </a:rPr>
              <a:t>2. Лишь кое- что чуть- чуть неясно. </a:t>
            </a:r>
          </a:p>
          <a:p>
            <a:endParaRPr lang="ru-RU" dirty="0" smtClean="0">
              <a:latin typeface="Arial" charset="0"/>
            </a:endParaRPr>
          </a:p>
          <a:p>
            <a:r>
              <a:rPr lang="ru-RU" dirty="0" smtClean="0">
                <a:latin typeface="Arial" charset="0"/>
              </a:rPr>
              <a:t>3. Ещё придётся потрудиться  </a:t>
            </a:r>
            <a:br>
              <a:rPr lang="ru-RU" dirty="0" smtClean="0">
                <a:latin typeface="Arial" charset="0"/>
              </a:rPr>
            </a:br>
            <a:endParaRPr lang="ru-RU" dirty="0" smtClean="0">
              <a:latin typeface="Arial" charset="0"/>
            </a:endParaRPr>
          </a:p>
          <a:p>
            <a:r>
              <a:rPr lang="ru-RU" dirty="0" smtClean="0">
                <a:latin typeface="Arial" charset="0"/>
              </a:rPr>
              <a:t>4. Да, трудно всё- таки учиться</a:t>
            </a:r>
            <a:endParaRPr lang="ru-RU" dirty="0"/>
          </a:p>
        </p:txBody>
      </p:sp>
      <p:pic>
        <p:nvPicPr>
          <p:cNvPr id="4" name="Picture 13" descr="b4706d53b6de39da8eb3d82cecf2541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609600"/>
            <a:ext cx="1828800" cy="1633537"/>
          </a:xfrm>
          <a:prstGeom prst="rect">
            <a:avLst/>
          </a:prstGeom>
          <a:noFill/>
        </p:spPr>
      </p:pic>
      <p:pic>
        <p:nvPicPr>
          <p:cNvPr id="5" name="Picture 17" descr="f99dad79841c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1676400"/>
            <a:ext cx="1600200" cy="1395413"/>
          </a:xfrm>
          <a:prstGeom prst="rect">
            <a:avLst/>
          </a:prstGeom>
          <a:noFill/>
        </p:spPr>
      </p:pic>
      <p:pic>
        <p:nvPicPr>
          <p:cNvPr id="6" name="Picture 5" descr="1510843-c9407666b98f2000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3048000"/>
            <a:ext cx="1463675" cy="1828800"/>
          </a:xfrm>
          <a:prstGeom prst="rect">
            <a:avLst/>
          </a:prstGeom>
          <a:noFill/>
        </p:spPr>
      </p:pic>
      <p:pic>
        <p:nvPicPr>
          <p:cNvPr id="7" name="Picture 15" descr="efa333de1c28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0" y="4648200"/>
            <a:ext cx="1219200" cy="1046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solidFill>
                  <a:srgbClr val="FF0000"/>
                </a:solidFill>
              </a:rPr>
              <a:t>«Спасибо за урок!»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47800" y="2667000"/>
            <a:ext cx="7257288" cy="3124200"/>
          </a:xfr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Дом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задание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Из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толкового словарика выписать 3 словарных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статьи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У. стр. 25 правило</a:t>
            </a:r>
            <a:r>
              <a:rPr lang="ru-RU" i="1" dirty="0" smtClean="0">
                <a:latin typeface="Arial Narrow" pitchFamily="34" charset="0"/>
              </a:rPr>
              <a:t/>
            </a:r>
            <a:br>
              <a:rPr lang="ru-RU" i="1" dirty="0" smtClean="0">
                <a:latin typeface="Arial Narrow" pitchFamily="34" charset="0"/>
              </a:rPr>
            </a:br>
            <a:endParaRPr lang="ru-RU" dirty="0">
              <a:latin typeface="Arial Narrow" pitchFamily="34" charset="0"/>
            </a:endParaRPr>
          </a:p>
        </p:txBody>
      </p:sp>
      <p:pic>
        <p:nvPicPr>
          <p:cNvPr id="4" name="Picture 9" descr="68643cb0bfc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1866900" cy="2286000"/>
          </a:xfrm>
          <a:prstGeom prst="rect">
            <a:avLst/>
          </a:prstGeom>
          <a:noFill/>
        </p:spPr>
      </p:pic>
      <p:pic>
        <p:nvPicPr>
          <p:cNvPr id="5" name="Picture 8" descr="c9f2df92866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0862" y="3886200"/>
            <a:ext cx="2861138" cy="25786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376</TotalTime>
  <Words>363</Words>
  <PresentationFormat>Экран (4:3)</PresentationFormat>
  <Paragraphs>56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Слово в толковом словаре и тексте</vt:lpstr>
      <vt:lpstr>Слайд 2</vt:lpstr>
      <vt:lpstr>Прочитай текст. Попробуй определить значения выделенных слов.</vt:lpstr>
      <vt:lpstr>Если текст не помог определить значение слов, как быть?</vt:lpstr>
      <vt:lpstr>Владимир Иванович Даль</vt:lpstr>
      <vt:lpstr>Слайд 6</vt:lpstr>
      <vt:lpstr>Сергей Иванович Ожегов</vt:lpstr>
      <vt:lpstr>Слайд 8</vt:lpstr>
      <vt:lpstr>«Эскиз -</vt:lpstr>
      <vt:lpstr> Коллекция – (из латинского языка) – упорядоченное (систематизированное) собрание каких-либо предметов.  Коллекция марок, коллекция насекомых.</vt:lpstr>
      <vt:lpstr>Третьяковская галерея</vt:lpstr>
      <vt:lpstr>Галерея-</vt:lpstr>
      <vt:lpstr>Слайд 13</vt:lpstr>
      <vt:lpstr>Работа в группе</vt:lpstr>
      <vt:lpstr>  </vt:lpstr>
      <vt:lpstr>Слайд 16</vt:lpstr>
      <vt:lpstr>Пейзаж (из французского языка) –  1.Вид какой-нибудь местности.  Южно-русские пейзажи. 2. Рисунок, картина, изображающая природу, вид, а также описание природы в литературном произведении.  Пейзажи русских художников. </vt:lpstr>
      <vt:lpstr>Сегодня я узнал… Я понял, что… Я научился…  </vt:lpstr>
      <vt:lpstr>Слайд 19</vt:lpstr>
      <vt:lpstr>«Спасибо за урок!»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40</cp:revision>
  <dcterms:modified xsi:type="dcterms:W3CDTF">2017-02-14T14:03:45Z</dcterms:modified>
</cp:coreProperties>
</file>