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9" r:id="rId4"/>
    <p:sldId id="261" r:id="rId5"/>
    <p:sldId id="264" r:id="rId6"/>
    <p:sldId id="262" r:id="rId7"/>
    <p:sldId id="263" r:id="rId8"/>
    <p:sldId id="265" r:id="rId9"/>
    <p:sldId id="266" r:id="rId10"/>
    <p:sldId id="267" r:id="rId11"/>
    <p:sldId id="270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8" d="100"/>
          <a:sy n="48" d="100"/>
        </p:scale>
        <p:origin x="-1238" y="-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485139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457038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41516897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372908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109108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775476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0006416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7897329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1372457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32341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2273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CE43D8-D145-48AB-B70B-D379ECDD4479}" type="datetimeFigureOut">
              <a:rPr lang="ru-RU" smtClean="0"/>
              <a:pPr/>
              <a:t>15.10.2018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9AEB4D-8649-4823-97C2-DA297804AC7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94770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b="1" kern="1200" cap="none" spc="300">
          <a:ln w="11430" cmpd="sng">
            <a:solidFill>
              <a:schemeClr val="accent1">
                <a:tint val="10000"/>
              </a:schemeClr>
            </a:solidFill>
            <a:prstDash val="solid"/>
            <a:miter lim="800000"/>
          </a:ln>
          <a:gradFill>
            <a:gsLst>
              <a:gs pos="10000">
                <a:schemeClr val="accent1">
                  <a:tint val="83000"/>
                  <a:shade val="100000"/>
                  <a:satMod val="200000"/>
                </a:schemeClr>
              </a:gs>
              <a:gs pos="75000">
                <a:schemeClr val="accent1">
                  <a:tint val="100000"/>
                  <a:shade val="50000"/>
                  <a:satMod val="150000"/>
                </a:schemeClr>
              </a:gs>
            </a:gsLst>
            <a:lin ang="5400000"/>
          </a:gradFill>
          <a:effectLst>
            <a:glow rad="45500">
              <a:schemeClr val="accent1">
                <a:satMod val="220000"/>
                <a:alpha val="35000"/>
              </a:schemeClr>
            </a:glow>
          </a:effectLst>
          <a:latin typeface="Constantia" panose="02030602050306030303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2">
              <a:lumMod val="50000"/>
            </a:schemeClr>
          </a:solidFill>
          <a:latin typeface="Constantia" panose="02030602050306030303" pitchFamily="18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2">
              <a:lumMod val="50000"/>
            </a:schemeClr>
          </a:solidFill>
          <a:latin typeface="Constantia" panose="02030602050306030303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Constantia" panose="02030602050306030303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2">
              <a:lumMod val="50000"/>
            </a:schemeClr>
          </a:solidFill>
          <a:latin typeface="Constantia" panose="02030602050306030303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2">
              <a:lumMod val="50000"/>
            </a:schemeClr>
          </a:solidFill>
          <a:latin typeface="Constantia" panose="02030602050306030303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43808" y="476672"/>
            <a:ext cx="5544616" cy="6048672"/>
          </a:xfrm>
        </p:spPr>
        <p:txBody>
          <a:bodyPr>
            <a:normAutofit/>
          </a:bodyPr>
          <a:lstStyle/>
          <a:p>
            <a:r>
              <a:rPr lang="ru-RU" sz="6600" dirty="0" smtClean="0">
                <a:solidFill>
                  <a:srgbClr val="C00000"/>
                </a:solidFill>
              </a:rPr>
              <a:t> </a:t>
            </a:r>
            <a:endParaRPr lang="ru-RU" sz="6600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35696" y="692696"/>
            <a:ext cx="6336704" cy="5112568"/>
          </a:xfrm>
        </p:spPr>
        <p:txBody>
          <a:bodyPr>
            <a:normAutofit/>
          </a:bodyPr>
          <a:lstStyle/>
          <a:p>
            <a:r>
              <a:rPr lang="ru-RU" dirty="0" smtClean="0"/>
              <a:t>Словарный диктант</a:t>
            </a:r>
          </a:p>
          <a:p>
            <a:r>
              <a:rPr lang="ru-RU" dirty="0" smtClean="0"/>
              <a:t> для 5  класса</a:t>
            </a:r>
          </a:p>
          <a:p>
            <a:endParaRPr lang="ru-RU" dirty="0" smtClean="0"/>
          </a:p>
          <a:p>
            <a:pPr algn="r">
              <a:spcBef>
                <a:spcPts val="0"/>
              </a:spcBef>
            </a:pPr>
            <a:r>
              <a:rPr lang="ru-RU" sz="18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Примакова Наталья Александровна,</a:t>
            </a:r>
          </a:p>
          <a:p>
            <a:pPr algn="r">
              <a:spcBef>
                <a:spcPts val="0"/>
              </a:spcBef>
            </a:pPr>
            <a:r>
              <a:rPr lang="ru-RU" sz="18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учитель русского языка</a:t>
            </a:r>
          </a:p>
          <a:p>
            <a:pPr algn="r">
              <a:spcBef>
                <a:spcPts val="0"/>
              </a:spcBef>
            </a:pPr>
            <a:r>
              <a:rPr lang="ru-RU" sz="18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МАОУ «</a:t>
            </a:r>
            <a:r>
              <a:rPr lang="ru-RU" sz="18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Туртасская</a:t>
            </a:r>
            <a:r>
              <a:rPr lang="ru-RU" sz="18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СОШ»</a:t>
            </a:r>
          </a:p>
          <a:p>
            <a:pPr algn="r"/>
            <a:endParaRPr lang="ru-RU" dirty="0" smtClean="0"/>
          </a:p>
          <a:p>
            <a:pPr algn="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588669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Словарный диктант №1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8964488" cy="4525963"/>
          </a:xfrm>
        </p:spPr>
        <p:txBody>
          <a:bodyPr>
            <a:normAutofit/>
          </a:bodyPr>
          <a:lstStyle/>
          <a:p>
            <a:r>
              <a:rPr lang="ru-RU" dirty="0" smtClean="0"/>
              <a:t> Во все стороны, вокзал, звёздный, прекрасный, тянул, солнце, молотьба, огород, ошибка, травка, мягкий, ползти, чувствовать, участвовать, касса, карабкаться, бинокль, пожалуйста, платформа, бинокль, теннис, участник, телевизор, словосочетание, недолюбливать.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Словарный диктант № 2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Берёзка, масштаб, ногти, почерк, матч, честный, известный, устный, здравствуй, пожалуйста, фотоаппарат, коллекция, гербарий, ненастный, вьюга, чехол, невзлюбить, айсберг, арена, баскетбол, лёгкий, скользкий, сельдь, просьба, шефский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0" dirty="0" err="1" smtClean="0">
                <a:solidFill>
                  <a:schemeClr val="tx1"/>
                </a:solidFill>
              </a:rPr>
              <a:t>Вокза́л</a:t>
            </a:r>
            <a:r>
              <a:rPr lang="ru-RU" sz="6000" b="0" dirty="0" smtClean="0">
                <a:solidFill>
                  <a:schemeClr val="tx1"/>
                </a:solidFill>
              </a:rPr>
              <a:t>  </a:t>
            </a:r>
            <a:endParaRPr lang="ru-RU" sz="6000" b="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67944" y="332656"/>
            <a:ext cx="5338936" cy="5853113"/>
          </a:xfrm>
        </p:spPr>
        <p:txBody>
          <a:bodyPr>
            <a:normAutofit fontScale="85000" lnSpcReduction="20000"/>
          </a:bodyPr>
          <a:lstStyle/>
          <a:p>
            <a:r>
              <a:rPr lang="ru-RU" sz="4800" dirty="0" smtClean="0"/>
              <a:t> здание для обслуживания пассажиров  на железнодорожной станции </a:t>
            </a:r>
          </a:p>
          <a:p>
            <a:endParaRPr lang="ru-RU" dirty="0" smtClean="0"/>
          </a:p>
          <a:p>
            <a:r>
              <a:rPr lang="ru-RU" sz="2400" dirty="0" smtClean="0"/>
              <a:t>В XVII в. некая англичанка Джейн </a:t>
            </a:r>
            <a:r>
              <a:rPr lang="ru-RU" sz="2400" dirty="0" err="1" smtClean="0"/>
              <a:t>Вокс</a:t>
            </a:r>
            <a:r>
              <a:rPr lang="ru-RU" sz="2400" dirty="0" smtClean="0"/>
              <a:t> (</a:t>
            </a:r>
            <a:r>
              <a:rPr lang="ru-RU" sz="2400" dirty="0" err="1" smtClean="0"/>
              <a:t>Vaux</a:t>
            </a:r>
            <a:r>
              <a:rPr lang="ru-RU" sz="2400" dirty="0" smtClean="0"/>
              <a:t>) владела под Лондоном парком и помещением для увеселений. Первоначальное значение сложного слова </a:t>
            </a:r>
            <a:r>
              <a:rPr lang="ru-RU" sz="2400" dirty="0" err="1" smtClean="0"/>
              <a:t>Vauxhall</a:t>
            </a:r>
            <a:r>
              <a:rPr lang="ru-RU" sz="2400" dirty="0" smtClean="0"/>
              <a:t> (то есть «дом, принадлежащий </a:t>
            </a:r>
            <a:r>
              <a:rPr lang="ru-RU" sz="2400" dirty="0" err="1" smtClean="0"/>
              <a:t>Вокс</a:t>
            </a:r>
            <a:r>
              <a:rPr lang="ru-RU" sz="2400" dirty="0" smtClean="0"/>
              <a:t>») забылось, со временем этим словом стали называть здание для пассажиров. В русском языке последняя часть изменилась под воздействием слова «зал».</a:t>
            </a:r>
            <a:endParaRPr lang="ru-RU" sz="24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Наталья\Downloads\LED-osveshhenie-na-vokza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828600" y="1916832"/>
            <a:ext cx="5184576" cy="468052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600" dirty="0" smtClean="0">
                <a:solidFill>
                  <a:schemeClr val="tx1"/>
                </a:solidFill>
              </a:rPr>
              <a:t>платформа</a:t>
            </a:r>
            <a:endParaRPr lang="ru-RU" sz="6600" dirty="0">
              <a:solidFill>
                <a:schemeClr val="tx1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716016" y="1268760"/>
            <a:ext cx="4427984" cy="4857403"/>
          </a:xfrm>
        </p:spPr>
        <p:txBody>
          <a:bodyPr/>
          <a:lstStyle/>
          <a:p>
            <a:r>
              <a:rPr lang="ru-RU" dirty="0" smtClean="0"/>
              <a:t>возвышенная площадка, помост для посадки пассажиров в вагоны, для нагрузки и выгрузки товаров.</a:t>
            </a:r>
            <a:endParaRPr lang="ru-RU" dirty="0"/>
          </a:p>
        </p:txBody>
      </p:sp>
      <p:pic>
        <p:nvPicPr>
          <p:cNvPr id="7" name="Picture 2" descr="C:\Users\Наталья\Downloads\LED-osveshhenie-na-vokzale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4005064"/>
            <a:ext cx="3901440" cy="3795259"/>
          </a:xfrm>
          <a:prstGeom prst="rect">
            <a:avLst/>
          </a:prstGeom>
          <a:noFill/>
        </p:spPr>
      </p:pic>
      <p:pic>
        <p:nvPicPr>
          <p:cNvPr id="4098" name="Picture 2" descr="C:\Users\Наталья\Downloads\img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268760"/>
            <a:ext cx="4860032" cy="453650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касса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400600"/>
          </a:xfrm>
        </p:spPr>
        <p:txBody>
          <a:bodyPr/>
          <a:lstStyle/>
          <a:p>
            <a:r>
              <a:rPr lang="ru-RU" dirty="0" smtClean="0"/>
              <a:t>1.Помещение для приема, хранения и выдачи денег;</a:t>
            </a:r>
          </a:p>
          <a:p>
            <a:r>
              <a:rPr lang="ru-RU" b="1" dirty="0" smtClean="0"/>
              <a:t>2.</a:t>
            </a:r>
            <a:r>
              <a:rPr lang="ru-RU" dirty="0" smtClean="0"/>
              <a:t> Аппарат, на котором отпечатываются талоны с указанием полученной суммы.</a:t>
            </a:r>
          </a:p>
          <a:p>
            <a:r>
              <a:rPr lang="ru-RU" dirty="0" smtClean="0"/>
              <a:t>Кассир</a:t>
            </a:r>
          </a:p>
          <a:p>
            <a:r>
              <a:rPr lang="ru-RU" dirty="0" smtClean="0"/>
              <a:t>Кассовый</a:t>
            </a:r>
          </a:p>
          <a:p>
            <a:endParaRPr lang="ru-RU" dirty="0"/>
          </a:p>
        </p:txBody>
      </p:sp>
      <p:pic>
        <p:nvPicPr>
          <p:cNvPr id="1026" name="Picture 2" descr="C:\Users\Наталья\Downloads\depositphotos_54506795-stock-illustration-till-or-cash-register-carto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3212976"/>
            <a:ext cx="4176464" cy="412169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600" dirty="0" smtClean="0"/>
              <a:t>бинокль</a:t>
            </a:r>
            <a:endParaRPr lang="ru-RU" sz="6600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b="1" dirty="0" err="1" smtClean="0"/>
              <a:t>Бино́кль</a:t>
            </a:r>
            <a:r>
              <a:rPr lang="ru-RU" dirty="0" smtClean="0"/>
              <a:t> (фр. </a:t>
            </a:r>
            <a:r>
              <a:rPr lang="ru-RU" dirty="0" err="1" smtClean="0"/>
              <a:t>binocle</a:t>
            </a:r>
            <a:r>
              <a:rPr lang="ru-RU" dirty="0" smtClean="0"/>
              <a:t> от лат. </a:t>
            </a:r>
            <a:r>
              <a:rPr lang="ru-RU" dirty="0" err="1" smtClean="0"/>
              <a:t>bini</a:t>
            </a:r>
            <a:r>
              <a:rPr lang="ru-RU" dirty="0" smtClean="0"/>
              <a:t> «двое» + </a:t>
            </a:r>
            <a:r>
              <a:rPr lang="ru-RU" dirty="0" err="1" smtClean="0"/>
              <a:t>oculus</a:t>
            </a:r>
            <a:r>
              <a:rPr lang="ru-RU" dirty="0" smtClean="0"/>
              <a:t> «глаз») — оптический прибор, состоящий из двух параллельно расположенных соединённых вместе зрительных труб...</a:t>
            </a:r>
            <a:endParaRPr lang="ru-RU" dirty="0"/>
          </a:p>
        </p:txBody>
      </p:sp>
      <p:pic>
        <p:nvPicPr>
          <p:cNvPr id="3074" name="Picture 2" descr="C:\Users\Наталья\Downloads\15551997-binoculars-dog-searching-looking-and-observing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" y="1881981"/>
            <a:ext cx="3962400" cy="39624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теннис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1520" y="1600200"/>
            <a:ext cx="424428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5400" dirty="0" smtClean="0"/>
              <a:t>Парная спортивная игра с мячом</a:t>
            </a:r>
            <a:endParaRPr lang="ru-RU" sz="5400" dirty="0"/>
          </a:p>
        </p:txBody>
      </p:sp>
      <p:pic>
        <p:nvPicPr>
          <p:cNvPr id="5122" name="Picture 2" descr="C:\Users\Наталья\Downloads\s120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1484784"/>
            <a:ext cx="4896544" cy="518457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телевизор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196752"/>
            <a:ext cx="4038600" cy="4525963"/>
          </a:xfrm>
        </p:spPr>
        <p:txBody>
          <a:bodyPr/>
          <a:lstStyle/>
          <a:p>
            <a:r>
              <a:rPr lang="ru-RU" dirty="0" smtClean="0"/>
              <a:t> </a:t>
            </a:r>
            <a:r>
              <a:rPr lang="ru-RU" sz="4000" b="1" dirty="0" smtClean="0"/>
              <a:t>электронное устройство для приёма и отображения телевизионных программ</a:t>
            </a:r>
            <a:endParaRPr lang="ru-RU" sz="4000" b="1" dirty="0"/>
          </a:p>
        </p:txBody>
      </p:sp>
      <p:pic>
        <p:nvPicPr>
          <p:cNvPr id="6146" name="Picture 2" descr="C:\Users\Наталья\Downloads\img_1391semana_14_01-20_0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2348706"/>
            <a:ext cx="5220072" cy="424864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молотьба</a:t>
            </a:r>
            <a:endParaRPr lang="ru-RU" dirty="0"/>
          </a:p>
        </p:txBody>
      </p:sp>
      <p:pic>
        <p:nvPicPr>
          <p:cNvPr id="7170" name="Picture 2" descr="C:\Users\Наталья\Downloads\398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528" y="1340768"/>
            <a:ext cx="5976664" cy="5517232"/>
          </a:xfrm>
          <a:prstGeom prst="rect">
            <a:avLst/>
          </a:prstGeom>
          <a:noFill/>
        </p:spPr>
      </p:pic>
      <p:pic>
        <p:nvPicPr>
          <p:cNvPr id="7171" name="Picture 3" descr="C:\Users\Наталья\Downloads\0_178513_52a3f007_orig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1556792"/>
            <a:ext cx="4392488" cy="424847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Масштаб-</a:t>
            </a:r>
            <a:endParaRPr lang="ru-RU" dirty="0"/>
          </a:p>
        </p:txBody>
      </p:sp>
      <p:pic>
        <p:nvPicPr>
          <p:cNvPr id="8194" name="Picture 2" descr="C:\Users\Наталья\Downloads\01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0" y="1196752"/>
            <a:ext cx="4495800" cy="4896544"/>
          </a:xfrm>
          <a:prstGeom prst="rect">
            <a:avLst/>
          </a:prstGeom>
          <a:noFill/>
        </p:spPr>
      </p:pic>
      <p:pic>
        <p:nvPicPr>
          <p:cNvPr id="8196" name="Picture 4" descr="C:\Users\Наталья\Downloads\17782_html_m1c9f811f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628800"/>
            <a:ext cx="4968552" cy="554461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theme/theme1.xml><?xml version="1.0" encoding="utf-8"?>
<a:theme xmlns:a="http://schemas.openxmlformats.org/drawingml/2006/main" name="school0000000000000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school0000000000000</Template>
  <TotalTime>105</TotalTime>
  <Words>236</Words>
  <Application>Microsoft Office PowerPoint</Application>
  <PresentationFormat>Экран (4:3)</PresentationFormat>
  <Paragraphs>31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school0000000000000</vt:lpstr>
      <vt:lpstr> </vt:lpstr>
      <vt:lpstr>Словарный диктант №1</vt:lpstr>
      <vt:lpstr>Словарный диктант № 2</vt:lpstr>
      <vt:lpstr>Вокза́л  </vt:lpstr>
      <vt:lpstr>платформа</vt:lpstr>
      <vt:lpstr>касса</vt:lpstr>
      <vt:lpstr>бинокль</vt:lpstr>
      <vt:lpstr>теннис</vt:lpstr>
      <vt:lpstr>телевизор</vt:lpstr>
      <vt:lpstr>молотьба</vt:lpstr>
      <vt:lpstr>Масштаб-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Наталья</dc:creator>
  <cp:lastModifiedBy>Наталья</cp:lastModifiedBy>
  <cp:revision>25</cp:revision>
  <dcterms:created xsi:type="dcterms:W3CDTF">2018-09-11T13:02:32Z</dcterms:created>
  <dcterms:modified xsi:type="dcterms:W3CDTF">2018-10-15T14:53:45Z</dcterms:modified>
</cp:coreProperties>
</file>