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diagrams/layout7.xml" ContentType="application/vnd.openxmlformats-officedocument.drawingml.diagram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5.xml" ContentType="application/vnd.openxmlformats-officedocument.drawingml.diagramLayout+xml"/>
  <Override PartName="/ppt/diagrams/data6.xml" ContentType="application/vnd.openxmlformats-officedocument.drawingml.diagramData+xml"/>
  <Override PartName="/ppt/diagrams/layout3.xml" ContentType="application/vnd.openxmlformats-officedocument.drawingml.diagramLayout+xml"/>
  <Override PartName="/ppt/diagrams/data4.xml" ContentType="application/vnd.openxmlformats-officedocument.drawingml.diagramData+xml"/>
  <Override PartName="/ppt/diagrams/layout1.xml" ContentType="application/vnd.openxmlformats-officedocument.drawingml.diagramLayout+xml"/>
  <Override PartName="/ppt/diagrams/data2.xml" ContentType="application/vnd.openxmlformats-officedocument.drawingml.diagramData+xml"/>
  <Default Extension="xlsx" ContentType="application/vnd.openxmlformats-officedocument.spreadsheetml.sheet"/>
  <Override PartName="/ppt/charts/chart3.xml" ContentType="application/vnd.openxmlformats-officedocument.drawingml.chart+xml"/>
  <Override PartName="/ppt/diagrams/colors6.xml" ContentType="application/vnd.openxmlformats-officedocument.drawingml.diagramColors+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diagrams/colors4.xml" ContentType="application/vnd.openxmlformats-officedocument.drawingml.diagramColors+xml"/>
  <Override PartName="/ppt/diagrams/quickStyle7.xml" ContentType="application/vnd.openxmlformats-officedocument.drawingml.diagramStyl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diagrams/colors2.xml" ContentType="application/vnd.openxmlformats-officedocument.drawingml.diagramColors+xml"/>
  <Override PartName="/ppt/diagrams/quickStyle5.xml" ContentType="application/vnd.openxmlformats-officedocument.drawingml.diagramStyl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diagrams/layout6.xml" ContentType="application/vnd.openxmlformats-officedocument.drawingml.diagram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diagrams/layout4.xml" ContentType="application/vnd.openxmlformats-officedocument.drawingml.diagramLayout+xml"/>
  <Override PartName="/ppt/diagrams/data7.xml" ContentType="application/vnd.openxmlformats-officedocument.drawingml.diagramData+xml"/>
  <Override PartName="/ppt/slideLayouts/slideLayout10.xml" ContentType="application/vnd.openxmlformats-officedocument.presentationml.slideLayout+xml"/>
  <Default Extension="gif" ContentType="image/gif"/>
  <Override PartName="/ppt/diagrams/layout2.xml" ContentType="application/vnd.openxmlformats-officedocument.drawingml.diagramLayout+xml"/>
  <Override PartName="/ppt/diagrams/data5.xml" ContentType="application/vnd.openxmlformats-officedocument.drawingml.diagramData+xml"/>
  <Override PartName="/ppt/diagrams/colors7.xml" ContentType="application/vnd.openxmlformats-officedocument.drawingml.diagramColors+xml"/>
  <Override PartName="/ppt/diagrams/data3.xml" ContentType="application/vnd.openxmlformats-officedocument.drawingml.diagramData+xml"/>
  <Override PartName="/ppt/diagrams/colors5.xml" ContentType="application/vnd.openxmlformats-officedocument.drawingml.diagramColors+xml"/>
  <Override PartName="/ppt/slides/slide8.xml" ContentType="application/vnd.openxmlformats-officedocument.presentationml.slide+xml"/>
  <Override PartName="/ppt/diagrams/data1.xml" ContentType="application/vnd.openxmlformats-officedocument.drawingml.diagramData+xml"/>
  <Override PartName="/ppt/diagrams/colors3.xml" ContentType="application/vnd.openxmlformats-officedocument.drawingml.diagramColors+xml"/>
  <Override PartName="/ppt/charts/chart2.xml" ContentType="application/vnd.openxmlformats-officedocument.drawingml.chart+xml"/>
  <Override PartName="/ppt/diagrams/quickStyle6.xml" ContentType="application/vnd.openxmlformats-officedocument.drawingml.diagramStyle+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8"/>
  </p:notesMasterIdLst>
  <p:sldIdLst>
    <p:sldId id="290" r:id="rId2"/>
    <p:sldId id="394" r:id="rId3"/>
    <p:sldId id="427" r:id="rId4"/>
    <p:sldId id="412" r:id="rId5"/>
    <p:sldId id="428" r:id="rId6"/>
    <p:sldId id="417" r:id="rId7"/>
    <p:sldId id="433" r:id="rId8"/>
    <p:sldId id="393" r:id="rId9"/>
    <p:sldId id="382" r:id="rId10"/>
    <p:sldId id="430" r:id="rId11"/>
    <p:sldId id="432" r:id="rId12"/>
    <p:sldId id="429" r:id="rId13"/>
    <p:sldId id="397" r:id="rId14"/>
    <p:sldId id="285" r:id="rId15"/>
    <p:sldId id="420" r:id="rId16"/>
    <p:sldId id="403" r:id="rId17"/>
    <p:sldId id="284" r:id="rId18"/>
    <p:sldId id="387" r:id="rId19"/>
    <p:sldId id="388" r:id="rId20"/>
    <p:sldId id="389" r:id="rId21"/>
    <p:sldId id="390" r:id="rId22"/>
    <p:sldId id="385" r:id="rId23"/>
    <p:sldId id="404" r:id="rId24"/>
    <p:sldId id="405" r:id="rId25"/>
    <p:sldId id="406" r:id="rId26"/>
    <p:sldId id="407" r:id="rId27"/>
    <p:sldId id="409" r:id="rId28"/>
    <p:sldId id="410" r:id="rId29"/>
    <p:sldId id="434" r:id="rId30"/>
    <p:sldId id="423" r:id="rId31"/>
    <p:sldId id="318" r:id="rId32"/>
    <p:sldId id="425" r:id="rId33"/>
    <p:sldId id="424" r:id="rId34"/>
    <p:sldId id="376" r:id="rId35"/>
    <p:sldId id="377" r:id="rId36"/>
    <p:sldId id="426" r:id="rId3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clrMru>
    <a:srgbClr val="0000FF"/>
    <a:srgbClr val="E111C8"/>
    <a:srgbClr val="796975"/>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70" d="100"/>
          <a:sy n="70" d="100"/>
        </p:scale>
        <p:origin x="-582" y="-41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charts/_rels/chart1.xml.rels><?xml version="1.0" encoding="UTF-8" standalone="yes"?>
<Relationships xmlns="http://schemas.openxmlformats.org/package/2006/relationships"><Relationship Id="rId1" Type="http://schemas.openxmlformats.org/officeDocument/2006/relationships/package" Target="../embeddings/_____Microsoft_Office_Excel1.xlsx"/></Relationships>
</file>

<file path=ppt/charts/_rels/chart2.xml.rels><?xml version="1.0" encoding="UTF-8" standalone="yes"?>
<Relationships xmlns="http://schemas.openxmlformats.org/package/2006/relationships"><Relationship Id="rId1" Type="http://schemas.openxmlformats.org/officeDocument/2006/relationships/package" Target="../embeddings/_____Microsoft_Office_Excel2.xlsx"/></Relationships>
</file>

<file path=ppt/charts/_rels/chart3.xml.rels><?xml version="1.0" encoding="UTF-8" standalone="yes"?>
<Relationships xmlns="http://schemas.openxmlformats.org/package/2006/relationships"><Relationship Id="rId1" Type="http://schemas.openxmlformats.org/officeDocument/2006/relationships/package" Target="../embeddings/_____Microsoft_Office_Excel3.xlsx"/></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ru-RU"/>
  <c:chart>
    <c:autoTitleDeleted val="1"/>
    <c:view3D>
      <c:hPercent val="50"/>
      <c:depthPercent val="100"/>
      <c:rAngAx val="1"/>
    </c:view3D>
    <c:floor>
      <c:spPr>
        <a:solidFill>
          <a:srgbClr val="C0C0C0"/>
        </a:solidFill>
        <a:ln w="3175">
          <a:solidFill>
            <a:schemeClr val="tx1"/>
          </a:solidFill>
          <a:prstDash val="solid"/>
        </a:ln>
      </c:spPr>
    </c:floor>
    <c:sideWall>
      <c:spPr>
        <a:solidFill>
          <a:srgbClr val="C0C0C0"/>
        </a:solidFill>
        <a:ln w="12700">
          <a:solidFill>
            <a:srgbClr val="808080"/>
          </a:solidFill>
          <a:prstDash val="solid"/>
        </a:ln>
      </c:spPr>
    </c:sideWall>
    <c:backWall>
      <c:spPr>
        <a:solidFill>
          <a:srgbClr val="C0C0C0"/>
        </a:solidFill>
        <a:ln w="12700">
          <a:solidFill>
            <a:srgbClr val="808080"/>
          </a:solidFill>
          <a:prstDash val="solid"/>
        </a:ln>
      </c:spPr>
    </c:backWall>
    <c:plotArea>
      <c:layout>
        <c:manualLayout>
          <c:layoutTarget val="inner"/>
          <c:xMode val="edge"/>
          <c:yMode val="edge"/>
          <c:x val="8.0912863070539562E-2"/>
          <c:y val="4.4334975369458129E-2"/>
          <c:w val="0.69917012448132831"/>
          <c:h val="0.78325123152709364"/>
        </c:manualLayout>
      </c:layout>
      <c:bar3DChart>
        <c:barDir val="col"/>
        <c:grouping val="clustered"/>
        <c:ser>
          <c:idx val="0"/>
          <c:order val="0"/>
          <c:tx>
            <c:strRef>
              <c:f>Sheet1!$A$2</c:f>
              <c:strCache>
                <c:ptCount val="1"/>
                <c:pt idx="0">
                  <c:v>визуалы</c:v>
                </c:pt>
              </c:strCache>
            </c:strRef>
          </c:tx>
          <c:dLbls>
            <c:spPr>
              <a:noFill/>
              <a:ln w="42709">
                <a:noFill/>
              </a:ln>
            </c:spPr>
            <c:txPr>
              <a:bodyPr/>
              <a:lstStyle/>
              <a:p>
                <a:pPr>
                  <a:defRPr sz="1513" b="1" i="0" u="none" strike="noStrike" baseline="0">
                    <a:solidFill>
                      <a:schemeClr val="tx1"/>
                    </a:solidFill>
                    <a:latin typeface="Arial Cyr"/>
                    <a:ea typeface="Arial Cyr"/>
                    <a:cs typeface="Arial Cyr"/>
                  </a:defRPr>
                </a:pPr>
                <a:endParaRPr lang="ru-RU"/>
              </a:p>
            </c:txPr>
            <c:showVal val="1"/>
          </c:dLbls>
          <c:cat>
            <c:strRef>
              <c:f>Sheet1!$B$1:$B$1</c:f>
              <c:strCache>
                <c:ptCount val="1"/>
                <c:pt idx="0">
                  <c:v>8б</c:v>
                </c:pt>
              </c:strCache>
            </c:strRef>
          </c:cat>
          <c:val>
            <c:numRef>
              <c:f>Sheet1!$B$2:$B$2</c:f>
              <c:numCache>
                <c:formatCode>0%</c:formatCode>
                <c:ptCount val="1"/>
                <c:pt idx="0">
                  <c:v>0.43000000000000027</c:v>
                </c:pt>
              </c:numCache>
            </c:numRef>
          </c:val>
        </c:ser>
        <c:ser>
          <c:idx val="1"/>
          <c:order val="1"/>
          <c:tx>
            <c:strRef>
              <c:f>Sheet1!$A$3</c:f>
              <c:strCache>
                <c:ptCount val="1"/>
                <c:pt idx="0">
                  <c:v>кинестетики</c:v>
                </c:pt>
              </c:strCache>
            </c:strRef>
          </c:tx>
          <c:spPr>
            <a:solidFill>
              <a:schemeClr val="accent2"/>
            </a:solidFill>
            <a:ln w="21354">
              <a:solidFill>
                <a:schemeClr val="tx1"/>
              </a:solidFill>
              <a:prstDash val="solid"/>
            </a:ln>
          </c:spPr>
          <c:dLbls>
            <c:spPr>
              <a:noFill/>
              <a:ln w="42709">
                <a:noFill/>
              </a:ln>
            </c:spPr>
            <c:txPr>
              <a:bodyPr/>
              <a:lstStyle/>
              <a:p>
                <a:pPr>
                  <a:defRPr sz="1513" b="1" i="0" u="none" strike="noStrike" baseline="0">
                    <a:solidFill>
                      <a:schemeClr val="tx1"/>
                    </a:solidFill>
                    <a:latin typeface="Arial Cyr"/>
                    <a:ea typeface="Arial Cyr"/>
                    <a:cs typeface="Arial Cyr"/>
                  </a:defRPr>
                </a:pPr>
                <a:endParaRPr lang="ru-RU"/>
              </a:p>
            </c:txPr>
            <c:showVal val="1"/>
          </c:dLbls>
          <c:cat>
            <c:strRef>
              <c:f>Sheet1!$B$1:$B$1</c:f>
              <c:strCache>
                <c:ptCount val="1"/>
                <c:pt idx="0">
                  <c:v>8б</c:v>
                </c:pt>
              </c:strCache>
            </c:strRef>
          </c:cat>
          <c:val>
            <c:numRef>
              <c:f>Sheet1!$B$3:$B$3</c:f>
              <c:numCache>
                <c:formatCode>0%</c:formatCode>
                <c:ptCount val="1"/>
                <c:pt idx="0">
                  <c:v>0.48000000000000026</c:v>
                </c:pt>
              </c:numCache>
            </c:numRef>
          </c:val>
        </c:ser>
        <c:ser>
          <c:idx val="2"/>
          <c:order val="2"/>
          <c:tx>
            <c:strRef>
              <c:f>Sheet1!$A$4</c:f>
              <c:strCache>
                <c:ptCount val="1"/>
                <c:pt idx="0">
                  <c:v>аудиты</c:v>
                </c:pt>
              </c:strCache>
            </c:strRef>
          </c:tx>
          <c:spPr>
            <a:solidFill>
              <a:schemeClr val="hlink"/>
            </a:solidFill>
            <a:ln w="21354">
              <a:solidFill>
                <a:schemeClr val="tx1"/>
              </a:solidFill>
              <a:prstDash val="solid"/>
            </a:ln>
          </c:spPr>
          <c:dLbls>
            <c:spPr>
              <a:noFill/>
              <a:ln w="42709">
                <a:noFill/>
              </a:ln>
            </c:spPr>
            <c:txPr>
              <a:bodyPr/>
              <a:lstStyle/>
              <a:p>
                <a:pPr>
                  <a:defRPr sz="1513" b="1" i="0" u="none" strike="noStrike" baseline="0">
                    <a:solidFill>
                      <a:schemeClr val="tx1"/>
                    </a:solidFill>
                    <a:latin typeface="Arial Cyr"/>
                    <a:ea typeface="Arial Cyr"/>
                    <a:cs typeface="Arial Cyr"/>
                  </a:defRPr>
                </a:pPr>
                <a:endParaRPr lang="ru-RU"/>
              </a:p>
            </c:txPr>
            <c:showVal val="1"/>
          </c:dLbls>
          <c:cat>
            <c:strRef>
              <c:f>Sheet1!$B$1:$B$1</c:f>
              <c:strCache>
                <c:ptCount val="1"/>
                <c:pt idx="0">
                  <c:v>8б</c:v>
                </c:pt>
              </c:strCache>
            </c:strRef>
          </c:cat>
          <c:val>
            <c:numRef>
              <c:f>Sheet1!$B$4:$B$4</c:f>
              <c:numCache>
                <c:formatCode>0%</c:formatCode>
                <c:ptCount val="1"/>
                <c:pt idx="0">
                  <c:v>9.0000000000000066E-2</c:v>
                </c:pt>
              </c:numCache>
            </c:numRef>
          </c:val>
        </c:ser>
        <c:gapDepth val="0"/>
        <c:shape val="box"/>
        <c:axId val="119383552"/>
        <c:axId val="119385088"/>
        <c:axId val="0"/>
      </c:bar3DChart>
      <c:catAx>
        <c:axId val="119383552"/>
        <c:scaling>
          <c:orientation val="minMax"/>
        </c:scaling>
        <c:delete val="1"/>
        <c:axPos val="b"/>
        <c:numFmt formatCode="General" sourceLinked="1"/>
        <c:tickLblPos val="low"/>
        <c:crossAx val="119385088"/>
        <c:crosses val="autoZero"/>
        <c:auto val="1"/>
        <c:lblAlgn val="ctr"/>
        <c:lblOffset val="100"/>
        <c:tickLblSkip val="1"/>
        <c:tickMarkSkip val="1"/>
      </c:catAx>
      <c:valAx>
        <c:axId val="119385088"/>
        <c:scaling>
          <c:orientation val="minMax"/>
        </c:scaling>
        <c:axPos val="l"/>
        <c:majorGridlines>
          <c:spPr>
            <a:ln w="5339">
              <a:solidFill>
                <a:schemeClr val="tx1"/>
              </a:solidFill>
              <a:prstDash val="solid"/>
            </a:ln>
          </c:spPr>
        </c:majorGridlines>
        <c:numFmt formatCode="0%" sourceLinked="1"/>
        <c:tickLblPos val="nextTo"/>
        <c:spPr>
          <a:ln w="5339">
            <a:solidFill>
              <a:schemeClr val="tx1"/>
            </a:solidFill>
            <a:prstDash val="solid"/>
          </a:ln>
        </c:spPr>
        <c:txPr>
          <a:bodyPr rot="0" vert="horz"/>
          <a:lstStyle/>
          <a:p>
            <a:pPr>
              <a:defRPr sz="1513" b="1" i="0" u="none" strike="noStrike" baseline="0">
                <a:solidFill>
                  <a:schemeClr val="tx1"/>
                </a:solidFill>
                <a:latin typeface="Arial Cyr"/>
                <a:ea typeface="Arial Cyr"/>
                <a:cs typeface="Arial Cyr"/>
              </a:defRPr>
            </a:pPr>
            <a:endParaRPr lang="ru-RU"/>
          </a:p>
        </c:txPr>
        <c:crossAx val="119383552"/>
        <c:crosses val="autoZero"/>
        <c:crossBetween val="between"/>
      </c:valAx>
      <c:spPr>
        <a:noFill/>
        <a:ln w="42709">
          <a:noFill/>
        </a:ln>
      </c:spPr>
    </c:plotArea>
    <c:legend>
      <c:legendPos val="r"/>
      <c:layout>
        <c:manualLayout>
          <c:xMode val="edge"/>
          <c:yMode val="edge"/>
          <c:x val="0.75072460683123754"/>
          <c:y val="0.29391385759556482"/>
          <c:w val="0.24097657125788322"/>
          <c:h val="0.47991775817344212"/>
        </c:manualLayout>
      </c:layout>
      <c:spPr>
        <a:noFill/>
        <a:ln w="5339">
          <a:solidFill>
            <a:schemeClr val="tx1"/>
          </a:solidFill>
          <a:prstDash val="solid"/>
        </a:ln>
      </c:spPr>
      <c:txPr>
        <a:bodyPr/>
        <a:lstStyle/>
        <a:p>
          <a:pPr>
            <a:defRPr sz="1387" b="1" i="0" u="none" strike="noStrike" baseline="0">
              <a:solidFill>
                <a:schemeClr val="tx1"/>
              </a:solidFill>
              <a:latin typeface="Arial Cyr"/>
              <a:ea typeface="Arial Cyr"/>
              <a:cs typeface="Arial Cyr"/>
            </a:defRPr>
          </a:pPr>
          <a:endParaRPr lang="ru-RU"/>
        </a:p>
      </c:txPr>
    </c:legend>
    <c:plotVisOnly val="1"/>
    <c:dispBlanksAs val="gap"/>
  </c:chart>
  <c:spPr>
    <a:noFill/>
    <a:ln>
      <a:noFill/>
    </a:ln>
  </c:spPr>
  <c:txPr>
    <a:bodyPr/>
    <a:lstStyle/>
    <a:p>
      <a:pPr>
        <a:defRPr sz="1513" b="1" i="0" u="none" strike="noStrike" baseline="0">
          <a:solidFill>
            <a:schemeClr val="tx1"/>
          </a:solidFill>
          <a:latin typeface="Arial Cyr"/>
          <a:ea typeface="Arial Cyr"/>
          <a:cs typeface="Arial Cyr"/>
        </a:defRPr>
      </a:pPr>
      <a:endParaRPr lang="ru-RU"/>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date1904 val="1"/>
  <c:lang val="ru-RU"/>
  <c:chart>
    <c:autoTitleDeleted val="1"/>
    <c:view3D>
      <c:hPercent val="52"/>
      <c:depthPercent val="100"/>
      <c:rAngAx val="1"/>
    </c:view3D>
    <c:floor>
      <c:spPr>
        <a:solidFill>
          <a:srgbClr val="C0C0C0"/>
        </a:solidFill>
        <a:ln w="3175">
          <a:solidFill>
            <a:schemeClr val="tx1"/>
          </a:solidFill>
          <a:prstDash val="solid"/>
        </a:ln>
      </c:spPr>
    </c:floor>
    <c:sideWall>
      <c:spPr>
        <a:solidFill>
          <a:srgbClr val="C0C0C0"/>
        </a:solidFill>
        <a:ln w="12700">
          <a:solidFill>
            <a:srgbClr val="808080"/>
          </a:solidFill>
          <a:prstDash val="solid"/>
        </a:ln>
      </c:spPr>
    </c:sideWall>
    <c:backWall>
      <c:spPr>
        <a:solidFill>
          <a:srgbClr val="C0C0C0"/>
        </a:solidFill>
        <a:ln w="12700">
          <a:solidFill>
            <a:srgbClr val="808080"/>
          </a:solidFill>
          <a:prstDash val="solid"/>
        </a:ln>
      </c:spPr>
    </c:backWall>
    <c:plotArea>
      <c:layout>
        <c:manualLayout>
          <c:layoutTarget val="inner"/>
          <c:xMode val="edge"/>
          <c:yMode val="edge"/>
          <c:x val="8.0912863070539534E-2"/>
          <c:y val="4.4334975369458129E-2"/>
          <c:w val="0.66804979253112173"/>
          <c:h val="0.78325123152709364"/>
        </c:manualLayout>
      </c:layout>
      <c:bar3DChart>
        <c:barDir val="col"/>
        <c:grouping val="clustered"/>
        <c:ser>
          <c:idx val="0"/>
          <c:order val="0"/>
          <c:tx>
            <c:strRef>
              <c:f>Sheet1!$A$2</c:f>
              <c:strCache>
                <c:ptCount val="1"/>
                <c:pt idx="0">
                  <c:v>анализ</c:v>
                </c:pt>
              </c:strCache>
            </c:strRef>
          </c:tx>
          <c:spPr>
            <a:solidFill>
              <a:schemeClr val="accent1"/>
            </a:solidFill>
            <a:ln w="16545">
              <a:solidFill>
                <a:schemeClr val="tx1"/>
              </a:solidFill>
              <a:prstDash val="solid"/>
            </a:ln>
          </c:spPr>
          <c:dLbls>
            <c:spPr>
              <a:noFill/>
              <a:ln w="33090">
                <a:noFill/>
              </a:ln>
            </c:spPr>
            <c:txPr>
              <a:bodyPr/>
              <a:lstStyle/>
              <a:p>
                <a:pPr>
                  <a:defRPr sz="1172" b="1" i="0" u="none" strike="noStrike" baseline="0">
                    <a:solidFill>
                      <a:schemeClr val="tx1"/>
                    </a:solidFill>
                    <a:latin typeface="Arial Cyr"/>
                    <a:ea typeface="Arial Cyr"/>
                    <a:cs typeface="Arial Cyr"/>
                  </a:defRPr>
                </a:pPr>
                <a:endParaRPr lang="ru-RU"/>
              </a:p>
            </c:txPr>
            <c:showVal val="1"/>
          </c:dLbls>
          <c:cat>
            <c:strRef>
              <c:f>Sheet1!$B$1:$B$1</c:f>
              <c:strCache>
                <c:ptCount val="1"/>
                <c:pt idx="0">
                  <c:v>6б</c:v>
                </c:pt>
              </c:strCache>
            </c:strRef>
          </c:cat>
          <c:val>
            <c:numRef>
              <c:f>Sheet1!$B$2:$B$2</c:f>
              <c:numCache>
                <c:formatCode>0%</c:formatCode>
                <c:ptCount val="1"/>
                <c:pt idx="0">
                  <c:v>0.43000000000000027</c:v>
                </c:pt>
              </c:numCache>
            </c:numRef>
          </c:val>
        </c:ser>
        <c:ser>
          <c:idx val="1"/>
          <c:order val="1"/>
          <c:tx>
            <c:strRef>
              <c:f>Sheet1!$A$3</c:f>
              <c:strCache>
                <c:ptCount val="1"/>
                <c:pt idx="0">
                  <c:v>исследование</c:v>
                </c:pt>
              </c:strCache>
            </c:strRef>
          </c:tx>
          <c:spPr>
            <a:solidFill>
              <a:schemeClr val="accent2"/>
            </a:solidFill>
            <a:ln w="16545">
              <a:solidFill>
                <a:schemeClr val="tx1"/>
              </a:solidFill>
              <a:prstDash val="solid"/>
            </a:ln>
          </c:spPr>
          <c:dLbls>
            <c:spPr>
              <a:noFill/>
              <a:ln w="33090">
                <a:noFill/>
              </a:ln>
            </c:spPr>
            <c:txPr>
              <a:bodyPr/>
              <a:lstStyle/>
              <a:p>
                <a:pPr>
                  <a:defRPr sz="1172" b="1" i="0" u="none" strike="noStrike" baseline="0">
                    <a:solidFill>
                      <a:schemeClr val="tx1"/>
                    </a:solidFill>
                    <a:latin typeface="Arial Cyr"/>
                    <a:ea typeface="Arial Cyr"/>
                    <a:cs typeface="Arial Cyr"/>
                  </a:defRPr>
                </a:pPr>
                <a:endParaRPr lang="ru-RU"/>
              </a:p>
            </c:txPr>
            <c:showVal val="1"/>
          </c:dLbls>
          <c:cat>
            <c:strRef>
              <c:f>Sheet1!$B$1:$B$1</c:f>
              <c:strCache>
                <c:ptCount val="1"/>
                <c:pt idx="0">
                  <c:v>6б</c:v>
                </c:pt>
              </c:strCache>
            </c:strRef>
          </c:cat>
          <c:val>
            <c:numRef>
              <c:f>Sheet1!$B$3:$B$3</c:f>
              <c:numCache>
                <c:formatCode>0%</c:formatCode>
                <c:ptCount val="1"/>
                <c:pt idx="0">
                  <c:v>0.16</c:v>
                </c:pt>
              </c:numCache>
            </c:numRef>
          </c:val>
        </c:ser>
        <c:ser>
          <c:idx val="2"/>
          <c:order val="2"/>
          <c:tx>
            <c:strRef>
              <c:f>Sheet1!$A$4</c:f>
              <c:strCache>
                <c:ptCount val="1"/>
                <c:pt idx="0">
                  <c:v>активность</c:v>
                </c:pt>
              </c:strCache>
            </c:strRef>
          </c:tx>
          <c:spPr>
            <a:solidFill>
              <a:schemeClr val="hlink"/>
            </a:solidFill>
            <a:ln w="16545">
              <a:solidFill>
                <a:schemeClr val="tx1"/>
              </a:solidFill>
              <a:prstDash val="solid"/>
            </a:ln>
          </c:spPr>
          <c:dLbls>
            <c:spPr>
              <a:noFill/>
              <a:ln w="33090">
                <a:noFill/>
              </a:ln>
            </c:spPr>
            <c:txPr>
              <a:bodyPr/>
              <a:lstStyle/>
              <a:p>
                <a:pPr>
                  <a:defRPr sz="1172" b="1" i="0" u="none" strike="noStrike" baseline="0">
                    <a:solidFill>
                      <a:schemeClr val="tx1"/>
                    </a:solidFill>
                    <a:latin typeface="Arial Cyr"/>
                    <a:ea typeface="Arial Cyr"/>
                    <a:cs typeface="Arial Cyr"/>
                  </a:defRPr>
                </a:pPr>
                <a:endParaRPr lang="ru-RU"/>
              </a:p>
            </c:txPr>
            <c:showVal val="1"/>
          </c:dLbls>
          <c:cat>
            <c:strRef>
              <c:f>Sheet1!$B$1:$B$1</c:f>
              <c:strCache>
                <c:ptCount val="1"/>
                <c:pt idx="0">
                  <c:v>6б</c:v>
                </c:pt>
              </c:strCache>
            </c:strRef>
          </c:cat>
          <c:val>
            <c:numRef>
              <c:f>Sheet1!$B$4:$B$4</c:f>
              <c:numCache>
                <c:formatCode>0%</c:formatCode>
                <c:ptCount val="1"/>
                <c:pt idx="0">
                  <c:v>0.58000000000000007</c:v>
                </c:pt>
              </c:numCache>
            </c:numRef>
          </c:val>
        </c:ser>
        <c:gapDepth val="0"/>
        <c:shape val="box"/>
        <c:axId val="118876032"/>
        <c:axId val="118877568"/>
        <c:axId val="0"/>
      </c:bar3DChart>
      <c:catAx>
        <c:axId val="118876032"/>
        <c:scaling>
          <c:orientation val="minMax"/>
        </c:scaling>
        <c:axPos val="b"/>
        <c:numFmt formatCode="General" sourceLinked="1"/>
        <c:tickLblPos val="low"/>
        <c:spPr>
          <a:ln w="4136">
            <a:solidFill>
              <a:schemeClr val="tx1"/>
            </a:solidFill>
            <a:prstDash val="solid"/>
          </a:ln>
        </c:spPr>
        <c:txPr>
          <a:bodyPr rot="0" vert="horz"/>
          <a:lstStyle/>
          <a:p>
            <a:pPr>
              <a:defRPr sz="1172" b="1" i="0" u="none" strike="noStrike" baseline="0">
                <a:solidFill>
                  <a:schemeClr val="tx1"/>
                </a:solidFill>
                <a:latin typeface="Arial Cyr"/>
                <a:ea typeface="Arial Cyr"/>
                <a:cs typeface="Arial Cyr"/>
              </a:defRPr>
            </a:pPr>
            <a:endParaRPr lang="ru-RU"/>
          </a:p>
        </c:txPr>
        <c:crossAx val="118877568"/>
        <c:crosses val="autoZero"/>
        <c:auto val="1"/>
        <c:lblAlgn val="ctr"/>
        <c:lblOffset val="100"/>
        <c:tickLblSkip val="1"/>
        <c:tickMarkSkip val="1"/>
      </c:catAx>
      <c:valAx>
        <c:axId val="118877568"/>
        <c:scaling>
          <c:orientation val="minMax"/>
        </c:scaling>
        <c:axPos val="l"/>
        <c:majorGridlines>
          <c:spPr>
            <a:ln w="4136">
              <a:solidFill>
                <a:schemeClr val="tx1"/>
              </a:solidFill>
              <a:prstDash val="solid"/>
            </a:ln>
          </c:spPr>
        </c:majorGridlines>
        <c:numFmt formatCode="0%" sourceLinked="1"/>
        <c:tickLblPos val="nextTo"/>
        <c:spPr>
          <a:ln w="4136">
            <a:solidFill>
              <a:schemeClr val="tx1"/>
            </a:solidFill>
            <a:prstDash val="solid"/>
          </a:ln>
        </c:spPr>
        <c:txPr>
          <a:bodyPr rot="0" vert="horz"/>
          <a:lstStyle/>
          <a:p>
            <a:pPr>
              <a:defRPr sz="1172" b="1" i="0" u="none" strike="noStrike" baseline="0">
                <a:solidFill>
                  <a:schemeClr val="tx1"/>
                </a:solidFill>
                <a:latin typeface="Arial Cyr"/>
                <a:ea typeface="Arial Cyr"/>
                <a:cs typeface="Arial Cyr"/>
              </a:defRPr>
            </a:pPr>
            <a:endParaRPr lang="ru-RU"/>
          </a:p>
        </c:txPr>
        <c:crossAx val="118876032"/>
        <c:crosses val="autoZero"/>
        <c:crossBetween val="between"/>
      </c:valAx>
      <c:spPr>
        <a:noFill/>
        <a:ln w="33090">
          <a:noFill/>
        </a:ln>
      </c:spPr>
    </c:plotArea>
    <c:legend>
      <c:legendPos val="r"/>
      <c:layout>
        <c:manualLayout>
          <c:xMode val="edge"/>
          <c:yMode val="edge"/>
          <c:x val="0.75845084364454496"/>
          <c:y val="0.21521900497203772"/>
          <c:w val="0.2332503937007874"/>
          <c:h val="0.70409718286519851"/>
        </c:manualLayout>
      </c:layout>
      <c:spPr>
        <a:noFill/>
        <a:ln w="4136">
          <a:solidFill>
            <a:schemeClr val="tx1"/>
          </a:solidFill>
          <a:prstDash val="solid"/>
        </a:ln>
      </c:spPr>
      <c:txPr>
        <a:bodyPr/>
        <a:lstStyle/>
        <a:p>
          <a:pPr>
            <a:defRPr sz="1075" b="1" i="0" u="none" strike="noStrike" baseline="0">
              <a:solidFill>
                <a:schemeClr val="tx1"/>
              </a:solidFill>
              <a:latin typeface="Arial Cyr"/>
              <a:ea typeface="Arial Cyr"/>
              <a:cs typeface="Arial Cyr"/>
            </a:defRPr>
          </a:pPr>
          <a:endParaRPr lang="ru-RU"/>
        </a:p>
      </c:txPr>
    </c:legend>
    <c:plotVisOnly val="1"/>
    <c:dispBlanksAs val="gap"/>
  </c:chart>
  <c:spPr>
    <a:noFill/>
    <a:ln>
      <a:noFill/>
    </a:ln>
  </c:spPr>
  <c:txPr>
    <a:bodyPr/>
    <a:lstStyle/>
    <a:p>
      <a:pPr>
        <a:defRPr sz="1172" b="1" i="0" u="none" strike="noStrike" baseline="0">
          <a:solidFill>
            <a:schemeClr val="tx1"/>
          </a:solidFill>
          <a:latin typeface="Arial Cyr"/>
          <a:ea typeface="Arial Cyr"/>
          <a:cs typeface="Arial Cyr"/>
        </a:defRPr>
      </a:pPr>
      <a:endParaRPr lang="ru-RU"/>
    </a:p>
  </c:tx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date1904 val="1"/>
  <c:lang val="ru-RU"/>
  <c:chart>
    <c:autoTitleDeleted val="1"/>
    <c:view3D>
      <c:hPercent val="52"/>
      <c:depthPercent val="100"/>
      <c:rAngAx val="1"/>
    </c:view3D>
    <c:floor>
      <c:spPr>
        <a:solidFill>
          <a:srgbClr val="C0C0C0"/>
        </a:solidFill>
        <a:ln w="3175">
          <a:solidFill>
            <a:schemeClr val="tx1"/>
          </a:solidFill>
          <a:prstDash val="solid"/>
        </a:ln>
      </c:spPr>
    </c:floor>
    <c:sideWall>
      <c:spPr>
        <a:solidFill>
          <a:srgbClr val="C0C0C0"/>
        </a:solidFill>
        <a:ln w="12700">
          <a:solidFill>
            <a:srgbClr val="808080"/>
          </a:solidFill>
          <a:prstDash val="solid"/>
        </a:ln>
      </c:spPr>
    </c:sideWall>
    <c:backWall>
      <c:spPr>
        <a:solidFill>
          <a:srgbClr val="C0C0C0"/>
        </a:solidFill>
        <a:ln w="12700">
          <a:solidFill>
            <a:srgbClr val="808080"/>
          </a:solidFill>
          <a:prstDash val="solid"/>
        </a:ln>
      </c:spPr>
    </c:backWall>
    <c:plotArea>
      <c:layout>
        <c:manualLayout>
          <c:layoutTarget val="inner"/>
          <c:xMode val="edge"/>
          <c:yMode val="edge"/>
          <c:x val="8.0912863070539534E-2"/>
          <c:y val="4.4334975369458129E-2"/>
          <c:w val="0.66804979253112173"/>
          <c:h val="0.78325123152709364"/>
        </c:manualLayout>
      </c:layout>
      <c:bar3DChart>
        <c:barDir val="col"/>
        <c:grouping val="clustered"/>
        <c:ser>
          <c:idx val="0"/>
          <c:order val="0"/>
          <c:tx>
            <c:strRef>
              <c:f>Sheet1!$A$2</c:f>
              <c:strCache>
                <c:ptCount val="1"/>
                <c:pt idx="0">
                  <c:v>анализ</c:v>
                </c:pt>
              </c:strCache>
            </c:strRef>
          </c:tx>
          <c:spPr>
            <a:solidFill>
              <a:schemeClr val="accent1"/>
            </a:solidFill>
            <a:ln w="15998">
              <a:solidFill>
                <a:schemeClr val="tx1"/>
              </a:solidFill>
              <a:prstDash val="solid"/>
            </a:ln>
          </c:spPr>
          <c:dLbls>
            <c:spPr>
              <a:noFill/>
              <a:ln w="31997">
                <a:noFill/>
              </a:ln>
            </c:spPr>
            <c:txPr>
              <a:bodyPr/>
              <a:lstStyle/>
              <a:p>
                <a:pPr>
                  <a:defRPr sz="1134" b="1" i="0" u="none" strike="noStrike" baseline="0">
                    <a:solidFill>
                      <a:schemeClr val="tx1"/>
                    </a:solidFill>
                    <a:latin typeface="Arial Cyr"/>
                    <a:ea typeface="Arial Cyr"/>
                    <a:cs typeface="Arial Cyr"/>
                  </a:defRPr>
                </a:pPr>
                <a:endParaRPr lang="ru-RU"/>
              </a:p>
            </c:txPr>
            <c:showVal val="1"/>
          </c:dLbls>
          <c:cat>
            <c:strRef>
              <c:f>Sheet1!$B$1:$B$1</c:f>
              <c:strCache>
                <c:ptCount val="1"/>
                <c:pt idx="0">
                  <c:v>6б</c:v>
                </c:pt>
              </c:strCache>
            </c:strRef>
          </c:cat>
          <c:val>
            <c:numRef>
              <c:f>Sheet1!$B$2:$B$2</c:f>
              <c:numCache>
                <c:formatCode>0%</c:formatCode>
                <c:ptCount val="1"/>
                <c:pt idx="0">
                  <c:v>0.13</c:v>
                </c:pt>
              </c:numCache>
            </c:numRef>
          </c:val>
        </c:ser>
        <c:ser>
          <c:idx val="1"/>
          <c:order val="1"/>
          <c:tx>
            <c:strRef>
              <c:f>Sheet1!$A$3</c:f>
              <c:strCache>
                <c:ptCount val="1"/>
                <c:pt idx="0">
                  <c:v>исследование</c:v>
                </c:pt>
              </c:strCache>
            </c:strRef>
          </c:tx>
          <c:spPr>
            <a:solidFill>
              <a:schemeClr val="accent2"/>
            </a:solidFill>
            <a:ln w="15998">
              <a:solidFill>
                <a:schemeClr val="tx1"/>
              </a:solidFill>
              <a:prstDash val="solid"/>
            </a:ln>
          </c:spPr>
          <c:dLbls>
            <c:spPr>
              <a:noFill/>
              <a:ln w="31997">
                <a:noFill/>
              </a:ln>
            </c:spPr>
            <c:txPr>
              <a:bodyPr/>
              <a:lstStyle/>
              <a:p>
                <a:pPr>
                  <a:defRPr sz="1134" b="1" i="0" u="none" strike="noStrike" baseline="0">
                    <a:solidFill>
                      <a:schemeClr val="tx1"/>
                    </a:solidFill>
                    <a:latin typeface="Arial Cyr"/>
                    <a:ea typeface="Arial Cyr"/>
                    <a:cs typeface="Arial Cyr"/>
                  </a:defRPr>
                </a:pPr>
                <a:endParaRPr lang="ru-RU"/>
              </a:p>
            </c:txPr>
            <c:showVal val="1"/>
          </c:dLbls>
          <c:cat>
            <c:strRef>
              <c:f>Sheet1!$B$1:$B$1</c:f>
              <c:strCache>
                <c:ptCount val="1"/>
                <c:pt idx="0">
                  <c:v>6б</c:v>
                </c:pt>
              </c:strCache>
            </c:strRef>
          </c:cat>
          <c:val>
            <c:numRef>
              <c:f>Sheet1!$B$3:$B$3</c:f>
              <c:numCache>
                <c:formatCode>0%</c:formatCode>
                <c:ptCount val="1"/>
                <c:pt idx="0">
                  <c:v>0</c:v>
                </c:pt>
              </c:numCache>
            </c:numRef>
          </c:val>
        </c:ser>
        <c:ser>
          <c:idx val="2"/>
          <c:order val="2"/>
          <c:tx>
            <c:strRef>
              <c:f>Sheet1!$A$4</c:f>
              <c:strCache>
                <c:ptCount val="1"/>
                <c:pt idx="0">
                  <c:v>активность</c:v>
                </c:pt>
              </c:strCache>
            </c:strRef>
          </c:tx>
          <c:spPr>
            <a:solidFill>
              <a:schemeClr val="hlink"/>
            </a:solidFill>
            <a:ln w="15998">
              <a:solidFill>
                <a:schemeClr val="tx1"/>
              </a:solidFill>
              <a:prstDash val="solid"/>
            </a:ln>
          </c:spPr>
          <c:dLbls>
            <c:spPr>
              <a:noFill/>
              <a:ln w="31997">
                <a:noFill/>
              </a:ln>
            </c:spPr>
            <c:txPr>
              <a:bodyPr/>
              <a:lstStyle/>
              <a:p>
                <a:pPr>
                  <a:defRPr sz="1134" b="1" i="0" u="none" strike="noStrike" baseline="0">
                    <a:solidFill>
                      <a:schemeClr val="tx1"/>
                    </a:solidFill>
                    <a:latin typeface="Arial Cyr"/>
                    <a:ea typeface="Arial Cyr"/>
                    <a:cs typeface="Arial Cyr"/>
                  </a:defRPr>
                </a:pPr>
                <a:endParaRPr lang="ru-RU"/>
              </a:p>
            </c:txPr>
            <c:showVal val="1"/>
          </c:dLbls>
          <c:cat>
            <c:strRef>
              <c:f>Sheet1!$B$1:$B$1</c:f>
              <c:strCache>
                <c:ptCount val="1"/>
                <c:pt idx="0">
                  <c:v>6б</c:v>
                </c:pt>
              </c:strCache>
            </c:strRef>
          </c:cat>
          <c:val>
            <c:numRef>
              <c:f>Sheet1!$B$4:$B$4</c:f>
              <c:numCache>
                <c:formatCode>0%</c:formatCode>
                <c:ptCount val="1"/>
                <c:pt idx="0">
                  <c:v>0.16</c:v>
                </c:pt>
              </c:numCache>
            </c:numRef>
          </c:val>
        </c:ser>
        <c:gapDepth val="0"/>
        <c:shape val="box"/>
        <c:axId val="119621504"/>
        <c:axId val="119623040"/>
        <c:axId val="0"/>
      </c:bar3DChart>
      <c:catAx>
        <c:axId val="119621504"/>
        <c:scaling>
          <c:orientation val="minMax"/>
        </c:scaling>
        <c:delete val="1"/>
        <c:axPos val="b"/>
        <c:numFmt formatCode="General" sourceLinked="1"/>
        <c:tickLblPos val="low"/>
        <c:crossAx val="119623040"/>
        <c:crosses val="autoZero"/>
        <c:auto val="1"/>
        <c:lblAlgn val="ctr"/>
        <c:lblOffset val="100"/>
        <c:tickLblSkip val="1"/>
        <c:tickMarkSkip val="1"/>
      </c:catAx>
      <c:valAx>
        <c:axId val="119623040"/>
        <c:scaling>
          <c:orientation val="minMax"/>
        </c:scaling>
        <c:axPos val="l"/>
        <c:majorGridlines>
          <c:spPr>
            <a:ln w="4000">
              <a:solidFill>
                <a:schemeClr val="tx1"/>
              </a:solidFill>
              <a:prstDash val="solid"/>
            </a:ln>
          </c:spPr>
        </c:majorGridlines>
        <c:numFmt formatCode="0%" sourceLinked="1"/>
        <c:tickLblPos val="nextTo"/>
        <c:spPr>
          <a:ln w="4000">
            <a:solidFill>
              <a:schemeClr val="tx1"/>
            </a:solidFill>
            <a:prstDash val="solid"/>
          </a:ln>
        </c:spPr>
        <c:txPr>
          <a:bodyPr rot="0" vert="horz"/>
          <a:lstStyle/>
          <a:p>
            <a:pPr>
              <a:defRPr sz="1134" b="1" i="0" u="none" strike="noStrike" baseline="0">
                <a:solidFill>
                  <a:schemeClr val="tx1"/>
                </a:solidFill>
                <a:latin typeface="Arial Cyr"/>
                <a:ea typeface="Arial Cyr"/>
                <a:cs typeface="Arial Cyr"/>
              </a:defRPr>
            </a:pPr>
            <a:endParaRPr lang="ru-RU"/>
          </a:p>
        </c:txPr>
        <c:crossAx val="119621504"/>
        <c:crosses val="autoZero"/>
        <c:crossBetween val="between"/>
      </c:valAx>
      <c:spPr>
        <a:noFill/>
        <a:ln w="31997">
          <a:noFill/>
        </a:ln>
      </c:spPr>
    </c:plotArea>
    <c:legend>
      <c:legendPos val="r"/>
      <c:layout>
        <c:manualLayout>
          <c:xMode val="edge"/>
          <c:yMode val="edge"/>
          <c:x val="0.76779741752752251"/>
          <c:y val="0.11124448574362998"/>
          <c:w val="0.22390385776072941"/>
          <c:h val="0.83216980486134851"/>
        </c:manualLayout>
      </c:layout>
    </c:legend>
    <c:plotVisOnly val="1"/>
    <c:dispBlanksAs val="gap"/>
  </c:chart>
  <c:spPr>
    <a:noFill/>
    <a:ln>
      <a:noFill/>
    </a:ln>
  </c:spPr>
  <c:txPr>
    <a:bodyPr/>
    <a:lstStyle/>
    <a:p>
      <a:pPr>
        <a:defRPr sz="1134" b="1" i="0" u="none" strike="noStrike" baseline="0">
          <a:solidFill>
            <a:schemeClr val="tx1"/>
          </a:solidFill>
          <a:latin typeface="Arial Cyr"/>
          <a:ea typeface="Arial Cyr"/>
          <a:cs typeface="Arial Cyr"/>
        </a:defRPr>
      </a:pPr>
      <a:endParaRPr lang="ru-RU"/>
    </a:p>
  </c:txPr>
  <c:externalData r:id="rId1"/>
</c:chartSpace>
</file>

<file path=ppt/diagrams/colors1.xml><?xml version="1.0" encoding="utf-8"?>
<dgm:colorsDef xmlns:dgm="http://schemas.openxmlformats.org/drawingml/2006/diagram" xmlns:a="http://schemas.openxmlformats.org/drawingml/2006/main" uniqueId="urn:microsoft.com/office/officeart/2005/8/colors/colorful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04F357F-B26C-E04E-8231-889D2BF0F9DE}" type="doc">
      <dgm:prSet loTypeId="urn:microsoft.com/office/officeart/2005/8/layout/hChevron3" loCatId="" qsTypeId="urn:microsoft.com/office/officeart/2005/8/quickstyle/simple1" qsCatId="simple" csTypeId="urn:microsoft.com/office/officeart/2005/8/colors/colorful1#2" csCatId="colorful" phldr="1"/>
      <dgm:spPr/>
    </dgm:pt>
    <dgm:pt modelId="{EC49CCA2-E8DE-EE4B-B871-5B984B58AAEA}">
      <dgm:prSet phldrT="[Текст]" custT="1"/>
      <dgm:spPr/>
      <dgm:t>
        <a:bodyPr/>
        <a:lstStyle/>
        <a:p>
          <a:r>
            <a:rPr lang="ru-RU" sz="1300" b="1" dirty="0" smtClean="0">
              <a:solidFill>
                <a:schemeClr val="bg1"/>
              </a:solidFill>
              <a:latin typeface="Times New Roman" pitchFamily="18" charset="0"/>
              <a:cs typeface="Times New Roman" pitchFamily="18" charset="0"/>
            </a:rPr>
            <a:t>Внимание</a:t>
          </a:r>
          <a:endParaRPr lang="ru-RU" sz="1300" b="1" dirty="0">
            <a:solidFill>
              <a:schemeClr val="bg1"/>
            </a:solidFill>
            <a:latin typeface="Times New Roman" pitchFamily="18" charset="0"/>
            <a:cs typeface="Times New Roman" pitchFamily="18" charset="0"/>
          </a:endParaRPr>
        </a:p>
      </dgm:t>
    </dgm:pt>
    <dgm:pt modelId="{2FD7F132-4813-3D40-A734-284CF464E1E3}" type="parTrans" cxnId="{2EADE7CA-BDE0-8242-AA79-7C6AAEDB64E0}">
      <dgm:prSet/>
      <dgm:spPr/>
      <dgm:t>
        <a:bodyPr/>
        <a:lstStyle/>
        <a:p>
          <a:endParaRPr lang="ru-RU" sz="2000" b="1">
            <a:solidFill>
              <a:schemeClr val="bg1"/>
            </a:solidFill>
            <a:latin typeface="Times New Roman" pitchFamily="18" charset="0"/>
            <a:cs typeface="Times New Roman" pitchFamily="18" charset="0"/>
          </a:endParaRPr>
        </a:p>
      </dgm:t>
    </dgm:pt>
    <dgm:pt modelId="{546B231A-4C21-FD40-A5FF-B9F317ED46EE}" type="sibTrans" cxnId="{2EADE7CA-BDE0-8242-AA79-7C6AAEDB64E0}">
      <dgm:prSet/>
      <dgm:spPr/>
      <dgm:t>
        <a:bodyPr/>
        <a:lstStyle/>
        <a:p>
          <a:endParaRPr lang="ru-RU" sz="2000" b="1">
            <a:solidFill>
              <a:schemeClr val="bg1"/>
            </a:solidFill>
            <a:latin typeface="Times New Roman" pitchFamily="18" charset="0"/>
            <a:cs typeface="Times New Roman" pitchFamily="18" charset="0"/>
          </a:endParaRPr>
        </a:p>
      </dgm:t>
    </dgm:pt>
    <dgm:pt modelId="{6EA9F829-F3C6-844F-93A7-0B9F89C88E57}">
      <dgm:prSet phldrT="[Текст]" custT="1"/>
      <dgm:spPr/>
      <dgm:t>
        <a:bodyPr/>
        <a:lstStyle/>
        <a:p>
          <a:r>
            <a:rPr lang="ru-RU" sz="1300" b="1" dirty="0" smtClean="0">
              <a:solidFill>
                <a:schemeClr val="bg1"/>
              </a:solidFill>
              <a:latin typeface="Times New Roman" pitchFamily="18" charset="0"/>
              <a:cs typeface="Times New Roman" pitchFamily="18" charset="0"/>
            </a:rPr>
            <a:t>Восприятие</a:t>
          </a:r>
          <a:endParaRPr lang="ru-RU" sz="1300" b="1" dirty="0">
            <a:solidFill>
              <a:schemeClr val="bg1"/>
            </a:solidFill>
            <a:latin typeface="Times New Roman" pitchFamily="18" charset="0"/>
            <a:cs typeface="Times New Roman" pitchFamily="18" charset="0"/>
          </a:endParaRPr>
        </a:p>
      </dgm:t>
    </dgm:pt>
    <dgm:pt modelId="{4036BE80-A319-0D49-B390-E06E7E1954D0}" type="parTrans" cxnId="{8CC58783-3A8B-7B47-A922-8E1341D2856E}">
      <dgm:prSet/>
      <dgm:spPr/>
      <dgm:t>
        <a:bodyPr/>
        <a:lstStyle/>
        <a:p>
          <a:endParaRPr lang="ru-RU" sz="2000" b="1">
            <a:solidFill>
              <a:schemeClr val="bg1"/>
            </a:solidFill>
            <a:latin typeface="Times New Roman" pitchFamily="18" charset="0"/>
            <a:cs typeface="Times New Roman" pitchFamily="18" charset="0"/>
          </a:endParaRPr>
        </a:p>
      </dgm:t>
    </dgm:pt>
    <dgm:pt modelId="{E75B3EED-5218-D64E-BFFF-FB2D41B7139C}" type="sibTrans" cxnId="{8CC58783-3A8B-7B47-A922-8E1341D2856E}">
      <dgm:prSet/>
      <dgm:spPr/>
      <dgm:t>
        <a:bodyPr/>
        <a:lstStyle/>
        <a:p>
          <a:endParaRPr lang="ru-RU" sz="2000" b="1">
            <a:solidFill>
              <a:schemeClr val="bg1"/>
            </a:solidFill>
            <a:latin typeface="Times New Roman" pitchFamily="18" charset="0"/>
            <a:cs typeface="Times New Roman" pitchFamily="18" charset="0"/>
          </a:endParaRPr>
        </a:p>
      </dgm:t>
    </dgm:pt>
    <dgm:pt modelId="{CCDDCC83-0E53-7744-B08D-00E0EF46CEEE}">
      <dgm:prSet phldrT="[Текст]" custT="1"/>
      <dgm:spPr/>
      <dgm:t>
        <a:bodyPr/>
        <a:lstStyle/>
        <a:p>
          <a:r>
            <a:rPr lang="ru-RU" sz="1300" b="1" dirty="0" smtClean="0">
              <a:solidFill>
                <a:schemeClr val="bg1"/>
              </a:solidFill>
              <a:latin typeface="Times New Roman" pitchFamily="18" charset="0"/>
              <a:cs typeface="Times New Roman" pitchFamily="18" charset="0"/>
            </a:rPr>
            <a:t>Мышление</a:t>
          </a:r>
          <a:endParaRPr lang="ru-RU" sz="1300" b="1" dirty="0">
            <a:solidFill>
              <a:schemeClr val="bg1"/>
            </a:solidFill>
            <a:latin typeface="Times New Roman" pitchFamily="18" charset="0"/>
            <a:cs typeface="Times New Roman" pitchFamily="18" charset="0"/>
          </a:endParaRPr>
        </a:p>
      </dgm:t>
    </dgm:pt>
    <dgm:pt modelId="{EC5E6566-6CED-C447-A2F5-25CB2DB331DE}" type="parTrans" cxnId="{932B0E7E-877D-784A-AC86-A305EFBAA902}">
      <dgm:prSet/>
      <dgm:spPr/>
      <dgm:t>
        <a:bodyPr/>
        <a:lstStyle/>
        <a:p>
          <a:endParaRPr lang="ru-RU" sz="2000" b="1">
            <a:solidFill>
              <a:schemeClr val="bg1"/>
            </a:solidFill>
            <a:latin typeface="Times New Roman" pitchFamily="18" charset="0"/>
            <a:cs typeface="Times New Roman" pitchFamily="18" charset="0"/>
          </a:endParaRPr>
        </a:p>
      </dgm:t>
    </dgm:pt>
    <dgm:pt modelId="{D2B3741E-547A-8D48-8550-A9C03582B39C}" type="sibTrans" cxnId="{932B0E7E-877D-784A-AC86-A305EFBAA902}">
      <dgm:prSet/>
      <dgm:spPr/>
      <dgm:t>
        <a:bodyPr/>
        <a:lstStyle/>
        <a:p>
          <a:endParaRPr lang="ru-RU" sz="2000" b="1">
            <a:solidFill>
              <a:schemeClr val="bg1"/>
            </a:solidFill>
            <a:latin typeface="Times New Roman" pitchFamily="18" charset="0"/>
            <a:cs typeface="Times New Roman" pitchFamily="18" charset="0"/>
          </a:endParaRPr>
        </a:p>
      </dgm:t>
    </dgm:pt>
    <dgm:pt modelId="{9FF2A2C0-8D2D-FC47-9A49-38D7E4153B08}">
      <dgm:prSet custT="1"/>
      <dgm:spPr/>
      <dgm:t>
        <a:bodyPr/>
        <a:lstStyle/>
        <a:p>
          <a:r>
            <a:rPr lang="ru-RU" sz="1300" b="1" dirty="0" smtClean="0">
              <a:solidFill>
                <a:schemeClr val="bg1"/>
              </a:solidFill>
              <a:latin typeface="Times New Roman" pitchFamily="18" charset="0"/>
              <a:cs typeface="Times New Roman" pitchFamily="18" charset="0"/>
            </a:rPr>
            <a:t>Память</a:t>
          </a:r>
          <a:endParaRPr lang="ru-RU" sz="1300" b="1" dirty="0">
            <a:solidFill>
              <a:schemeClr val="bg1"/>
            </a:solidFill>
            <a:latin typeface="Times New Roman" pitchFamily="18" charset="0"/>
            <a:cs typeface="Times New Roman" pitchFamily="18" charset="0"/>
          </a:endParaRPr>
        </a:p>
      </dgm:t>
    </dgm:pt>
    <dgm:pt modelId="{E7A94C99-8630-C54B-A7F6-6F221ACCEB83}" type="parTrans" cxnId="{2D69DF66-B717-1143-84B9-43E03730365D}">
      <dgm:prSet/>
      <dgm:spPr/>
      <dgm:t>
        <a:bodyPr/>
        <a:lstStyle/>
        <a:p>
          <a:endParaRPr lang="ru-RU" sz="2000" b="1">
            <a:solidFill>
              <a:schemeClr val="bg1"/>
            </a:solidFill>
            <a:latin typeface="Times New Roman" pitchFamily="18" charset="0"/>
            <a:cs typeface="Times New Roman" pitchFamily="18" charset="0"/>
          </a:endParaRPr>
        </a:p>
      </dgm:t>
    </dgm:pt>
    <dgm:pt modelId="{2AAB9BCA-DBFD-DF49-9C85-D4D2F79D79A4}" type="sibTrans" cxnId="{2D69DF66-B717-1143-84B9-43E03730365D}">
      <dgm:prSet/>
      <dgm:spPr/>
      <dgm:t>
        <a:bodyPr/>
        <a:lstStyle/>
        <a:p>
          <a:endParaRPr lang="ru-RU" sz="2000" b="1">
            <a:solidFill>
              <a:schemeClr val="bg1"/>
            </a:solidFill>
            <a:latin typeface="Times New Roman" pitchFamily="18" charset="0"/>
            <a:cs typeface="Times New Roman" pitchFamily="18" charset="0"/>
          </a:endParaRPr>
        </a:p>
      </dgm:t>
    </dgm:pt>
    <dgm:pt modelId="{91CF58BB-3817-5340-AD9B-C27039E82FE0}">
      <dgm:prSet custT="1"/>
      <dgm:spPr/>
      <dgm:t>
        <a:bodyPr/>
        <a:lstStyle/>
        <a:p>
          <a:r>
            <a:rPr lang="ru-RU" sz="1300" b="1" dirty="0" smtClean="0">
              <a:solidFill>
                <a:schemeClr val="bg1"/>
              </a:solidFill>
              <a:latin typeface="Times New Roman" pitchFamily="18" charset="0"/>
              <a:cs typeface="Times New Roman" pitchFamily="18" charset="0"/>
            </a:rPr>
            <a:t>Воображение</a:t>
          </a:r>
          <a:endParaRPr lang="ru-RU" sz="1300" b="1" dirty="0">
            <a:solidFill>
              <a:schemeClr val="bg1"/>
            </a:solidFill>
            <a:latin typeface="Times New Roman" pitchFamily="18" charset="0"/>
            <a:cs typeface="Times New Roman" pitchFamily="18" charset="0"/>
          </a:endParaRPr>
        </a:p>
      </dgm:t>
    </dgm:pt>
    <dgm:pt modelId="{1FBCFA38-BEF5-404E-8DAB-087480D96AAF}" type="parTrans" cxnId="{A22787E3-04F4-F54C-9642-3F047156ABD6}">
      <dgm:prSet/>
      <dgm:spPr/>
      <dgm:t>
        <a:bodyPr/>
        <a:lstStyle/>
        <a:p>
          <a:endParaRPr lang="ru-RU" sz="2000" b="1">
            <a:solidFill>
              <a:schemeClr val="bg1"/>
            </a:solidFill>
            <a:latin typeface="Times New Roman" pitchFamily="18" charset="0"/>
            <a:cs typeface="Times New Roman" pitchFamily="18" charset="0"/>
          </a:endParaRPr>
        </a:p>
      </dgm:t>
    </dgm:pt>
    <dgm:pt modelId="{B700D961-C36A-694E-A39F-A7B5762C6FAC}" type="sibTrans" cxnId="{A22787E3-04F4-F54C-9642-3F047156ABD6}">
      <dgm:prSet/>
      <dgm:spPr/>
      <dgm:t>
        <a:bodyPr/>
        <a:lstStyle/>
        <a:p>
          <a:endParaRPr lang="ru-RU" sz="2000" b="1">
            <a:solidFill>
              <a:schemeClr val="bg1"/>
            </a:solidFill>
            <a:latin typeface="Times New Roman" pitchFamily="18" charset="0"/>
            <a:cs typeface="Times New Roman" pitchFamily="18" charset="0"/>
          </a:endParaRPr>
        </a:p>
      </dgm:t>
    </dgm:pt>
    <dgm:pt modelId="{967764F5-07AB-6A43-AA37-F984FBB4B0CB}">
      <dgm:prSet custT="1"/>
      <dgm:spPr/>
      <dgm:t>
        <a:bodyPr/>
        <a:lstStyle/>
        <a:p>
          <a:r>
            <a:rPr lang="ru-RU" sz="1300" b="1" dirty="0" smtClean="0">
              <a:solidFill>
                <a:schemeClr val="bg1"/>
              </a:solidFill>
              <a:latin typeface="Times New Roman" pitchFamily="18" charset="0"/>
              <a:cs typeface="Times New Roman" pitchFamily="18" charset="0"/>
            </a:rPr>
            <a:t>Воспроизведение </a:t>
          </a:r>
          <a:endParaRPr lang="ru-RU" sz="1300" b="1" dirty="0">
            <a:solidFill>
              <a:schemeClr val="bg1"/>
            </a:solidFill>
            <a:latin typeface="Times New Roman" pitchFamily="18" charset="0"/>
            <a:cs typeface="Times New Roman" pitchFamily="18" charset="0"/>
          </a:endParaRPr>
        </a:p>
      </dgm:t>
    </dgm:pt>
    <dgm:pt modelId="{0EFFFA18-10A1-5646-AF7A-88E2B8CB0D60}" type="parTrans" cxnId="{D32381D3-A4E4-CA48-9157-CF8A54247304}">
      <dgm:prSet/>
      <dgm:spPr/>
      <dgm:t>
        <a:bodyPr/>
        <a:lstStyle/>
        <a:p>
          <a:endParaRPr lang="ru-RU" sz="2000" b="1">
            <a:solidFill>
              <a:schemeClr val="bg1"/>
            </a:solidFill>
            <a:latin typeface="Times New Roman" pitchFamily="18" charset="0"/>
            <a:cs typeface="Times New Roman" pitchFamily="18" charset="0"/>
          </a:endParaRPr>
        </a:p>
      </dgm:t>
    </dgm:pt>
    <dgm:pt modelId="{9E7D41A6-3960-3242-9009-E54817D0EE4A}" type="sibTrans" cxnId="{D32381D3-A4E4-CA48-9157-CF8A54247304}">
      <dgm:prSet/>
      <dgm:spPr/>
      <dgm:t>
        <a:bodyPr/>
        <a:lstStyle/>
        <a:p>
          <a:endParaRPr lang="ru-RU" sz="2000" b="1">
            <a:solidFill>
              <a:schemeClr val="bg1"/>
            </a:solidFill>
            <a:latin typeface="Times New Roman" pitchFamily="18" charset="0"/>
            <a:cs typeface="Times New Roman" pitchFamily="18" charset="0"/>
          </a:endParaRPr>
        </a:p>
      </dgm:t>
    </dgm:pt>
    <dgm:pt modelId="{EC5F9FCC-F7E0-C947-AE4D-20E14C74E78B}" type="pres">
      <dgm:prSet presAssocID="{B04F357F-B26C-E04E-8231-889D2BF0F9DE}" presName="Name0" presStyleCnt="0">
        <dgm:presLayoutVars>
          <dgm:dir/>
          <dgm:resizeHandles val="exact"/>
        </dgm:presLayoutVars>
      </dgm:prSet>
      <dgm:spPr/>
    </dgm:pt>
    <dgm:pt modelId="{5791A11F-29D4-FE4C-8D10-25BCA874CAD5}" type="pres">
      <dgm:prSet presAssocID="{EC49CCA2-E8DE-EE4B-B871-5B984B58AAEA}" presName="parTxOnly" presStyleLbl="node1" presStyleIdx="0" presStyleCnt="6" custScaleX="56137">
        <dgm:presLayoutVars>
          <dgm:bulletEnabled val="1"/>
        </dgm:presLayoutVars>
      </dgm:prSet>
      <dgm:spPr/>
      <dgm:t>
        <a:bodyPr/>
        <a:lstStyle/>
        <a:p>
          <a:endParaRPr lang="ru-RU"/>
        </a:p>
      </dgm:t>
    </dgm:pt>
    <dgm:pt modelId="{96524465-1A80-884C-A0F6-B83E91AD004E}" type="pres">
      <dgm:prSet presAssocID="{546B231A-4C21-FD40-A5FF-B9F317ED46EE}" presName="parSpace" presStyleCnt="0"/>
      <dgm:spPr/>
    </dgm:pt>
    <dgm:pt modelId="{B68BF34B-21D0-2149-BEAF-5AD2D8D7AE1F}" type="pres">
      <dgm:prSet presAssocID="{6EA9F829-F3C6-844F-93A7-0B9F89C88E57}" presName="parTxOnly" presStyleLbl="node1" presStyleIdx="1" presStyleCnt="6" custScaleX="87582">
        <dgm:presLayoutVars>
          <dgm:bulletEnabled val="1"/>
        </dgm:presLayoutVars>
      </dgm:prSet>
      <dgm:spPr/>
      <dgm:t>
        <a:bodyPr/>
        <a:lstStyle/>
        <a:p>
          <a:endParaRPr lang="ru-RU"/>
        </a:p>
      </dgm:t>
    </dgm:pt>
    <dgm:pt modelId="{CA4DE4EE-8862-4B44-BB97-92CB16CB4A77}" type="pres">
      <dgm:prSet presAssocID="{E75B3EED-5218-D64E-BFFF-FB2D41B7139C}" presName="parSpace" presStyleCnt="0"/>
      <dgm:spPr/>
    </dgm:pt>
    <dgm:pt modelId="{62A32A07-65CB-704D-B60B-14E91A885F73}" type="pres">
      <dgm:prSet presAssocID="{CCDDCC83-0E53-7744-B08D-00E0EF46CEEE}" presName="parTxOnly" presStyleLbl="node1" presStyleIdx="2" presStyleCnt="6" custScaleX="91621">
        <dgm:presLayoutVars>
          <dgm:bulletEnabled val="1"/>
        </dgm:presLayoutVars>
      </dgm:prSet>
      <dgm:spPr/>
      <dgm:t>
        <a:bodyPr/>
        <a:lstStyle/>
        <a:p>
          <a:endParaRPr lang="ru-RU"/>
        </a:p>
      </dgm:t>
    </dgm:pt>
    <dgm:pt modelId="{DA92A0BD-3023-2244-B982-CD3D419C9F27}" type="pres">
      <dgm:prSet presAssocID="{D2B3741E-547A-8D48-8550-A9C03582B39C}" presName="parSpace" presStyleCnt="0"/>
      <dgm:spPr/>
    </dgm:pt>
    <dgm:pt modelId="{3D50C7BC-1452-ED4D-9B02-966AEF095EC9}" type="pres">
      <dgm:prSet presAssocID="{9FF2A2C0-8D2D-FC47-9A49-38D7E4153B08}" presName="parTxOnly" presStyleLbl="node1" presStyleIdx="3" presStyleCnt="6" custScaleX="79623">
        <dgm:presLayoutVars>
          <dgm:bulletEnabled val="1"/>
        </dgm:presLayoutVars>
      </dgm:prSet>
      <dgm:spPr/>
      <dgm:t>
        <a:bodyPr/>
        <a:lstStyle/>
        <a:p>
          <a:endParaRPr lang="ru-RU"/>
        </a:p>
      </dgm:t>
    </dgm:pt>
    <dgm:pt modelId="{890655E5-C734-D845-9898-CC52A590AB13}" type="pres">
      <dgm:prSet presAssocID="{2AAB9BCA-DBFD-DF49-9C85-D4D2F79D79A4}" presName="parSpace" presStyleCnt="0"/>
      <dgm:spPr/>
    </dgm:pt>
    <dgm:pt modelId="{57A8BB53-9F73-6F45-9BD8-F6D8E6CDDC2B}" type="pres">
      <dgm:prSet presAssocID="{91CF58BB-3817-5340-AD9B-C27039E82FE0}" presName="parTxOnly" presStyleLbl="node1" presStyleIdx="4" presStyleCnt="6" custScaleX="91498">
        <dgm:presLayoutVars>
          <dgm:bulletEnabled val="1"/>
        </dgm:presLayoutVars>
      </dgm:prSet>
      <dgm:spPr/>
      <dgm:t>
        <a:bodyPr/>
        <a:lstStyle/>
        <a:p>
          <a:endParaRPr lang="ru-RU"/>
        </a:p>
      </dgm:t>
    </dgm:pt>
    <dgm:pt modelId="{BC55EBF8-BAF6-9E48-AE34-56718D79CA08}" type="pres">
      <dgm:prSet presAssocID="{B700D961-C36A-694E-A39F-A7B5762C6FAC}" presName="parSpace" presStyleCnt="0"/>
      <dgm:spPr/>
    </dgm:pt>
    <dgm:pt modelId="{F574461C-1DDA-B648-B35C-B78CABFB2B2F}" type="pres">
      <dgm:prSet presAssocID="{967764F5-07AB-6A43-AA37-F984FBB4B0CB}" presName="parTxOnly" presStyleLbl="node1" presStyleIdx="5" presStyleCnt="6" custScaleX="103851" custLinFactNeighborX="8079" custLinFactNeighborY="990">
        <dgm:presLayoutVars>
          <dgm:bulletEnabled val="1"/>
        </dgm:presLayoutVars>
      </dgm:prSet>
      <dgm:spPr/>
      <dgm:t>
        <a:bodyPr/>
        <a:lstStyle/>
        <a:p>
          <a:endParaRPr lang="ru-RU"/>
        </a:p>
      </dgm:t>
    </dgm:pt>
  </dgm:ptLst>
  <dgm:cxnLst>
    <dgm:cxn modelId="{D5663C34-FD44-4750-B0CF-E2BDDD264192}" type="presOf" srcId="{6EA9F829-F3C6-844F-93A7-0B9F89C88E57}" destId="{B68BF34B-21D0-2149-BEAF-5AD2D8D7AE1F}" srcOrd="0" destOrd="0" presId="urn:microsoft.com/office/officeart/2005/8/layout/hChevron3"/>
    <dgm:cxn modelId="{C2CF2F33-5C55-46EB-94CA-63E1890CB0FB}" type="presOf" srcId="{9FF2A2C0-8D2D-FC47-9A49-38D7E4153B08}" destId="{3D50C7BC-1452-ED4D-9B02-966AEF095EC9}" srcOrd="0" destOrd="0" presId="urn:microsoft.com/office/officeart/2005/8/layout/hChevron3"/>
    <dgm:cxn modelId="{B1039781-7B74-4B33-9536-BF0444182CD1}" type="presOf" srcId="{CCDDCC83-0E53-7744-B08D-00E0EF46CEEE}" destId="{62A32A07-65CB-704D-B60B-14E91A885F73}" srcOrd="0" destOrd="0" presId="urn:microsoft.com/office/officeart/2005/8/layout/hChevron3"/>
    <dgm:cxn modelId="{369E9202-1201-403C-A0D5-77177ED4C2F7}" type="presOf" srcId="{EC49CCA2-E8DE-EE4B-B871-5B984B58AAEA}" destId="{5791A11F-29D4-FE4C-8D10-25BCA874CAD5}" srcOrd="0" destOrd="0" presId="urn:microsoft.com/office/officeart/2005/8/layout/hChevron3"/>
    <dgm:cxn modelId="{D32381D3-A4E4-CA48-9157-CF8A54247304}" srcId="{B04F357F-B26C-E04E-8231-889D2BF0F9DE}" destId="{967764F5-07AB-6A43-AA37-F984FBB4B0CB}" srcOrd="5" destOrd="0" parTransId="{0EFFFA18-10A1-5646-AF7A-88E2B8CB0D60}" sibTransId="{9E7D41A6-3960-3242-9009-E54817D0EE4A}"/>
    <dgm:cxn modelId="{2D69DF66-B717-1143-84B9-43E03730365D}" srcId="{B04F357F-B26C-E04E-8231-889D2BF0F9DE}" destId="{9FF2A2C0-8D2D-FC47-9A49-38D7E4153B08}" srcOrd="3" destOrd="0" parTransId="{E7A94C99-8630-C54B-A7F6-6F221ACCEB83}" sibTransId="{2AAB9BCA-DBFD-DF49-9C85-D4D2F79D79A4}"/>
    <dgm:cxn modelId="{2EADE7CA-BDE0-8242-AA79-7C6AAEDB64E0}" srcId="{B04F357F-B26C-E04E-8231-889D2BF0F9DE}" destId="{EC49CCA2-E8DE-EE4B-B871-5B984B58AAEA}" srcOrd="0" destOrd="0" parTransId="{2FD7F132-4813-3D40-A734-284CF464E1E3}" sibTransId="{546B231A-4C21-FD40-A5FF-B9F317ED46EE}"/>
    <dgm:cxn modelId="{594D5236-F6CB-44B5-9631-C94F9C7187E0}" type="presOf" srcId="{91CF58BB-3817-5340-AD9B-C27039E82FE0}" destId="{57A8BB53-9F73-6F45-9BD8-F6D8E6CDDC2B}" srcOrd="0" destOrd="0" presId="urn:microsoft.com/office/officeart/2005/8/layout/hChevron3"/>
    <dgm:cxn modelId="{932B0E7E-877D-784A-AC86-A305EFBAA902}" srcId="{B04F357F-B26C-E04E-8231-889D2BF0F9DE}" destId="{CCDDCC83-0E53-7744-B08D-00E0EF46CEEE}" srcOrd="2" destOrd="0" parTransId="{EC5E6566-6CED-C447-A2F5-25CB2DB331DE}" sibTransId="{D2B3741E-547A-8D48-8550-A9C03582B39C}"/>
    <dgm:cxn modelId="{8CC58783-3A8B-7B47-A922-8E1341D2856E}" srcId="{B04F357F-B26C-E04E-8231-889D2BF0F9DE}" destId="{6EA9F829-F3C6-844F-93A7-0B9F89C88E57}" srcOrd="1" destOrd="0" parTransId="{4036BE80-A319-0D49-B390-E06E7E1954D0}" sibTransId="{E75B3EED-5218-D64E-BFFF-FB2D41B7139C}"/>
    <dgm:cxn modelId="{9ECEB335-EDC4-4AA6-AF91-82A3D2216B8D}" type="presOf" srcId="{B04F357F-B26C-E04E-8231-889D2BF0F9DE}" destId="{EC5F9FCC-F7E0-C947-AE4D-20E14C74E78B}" srcOrd="0" destOrd="0" presId="urn:microsoft.com/office/officeart/2005/8/layout/hChevron3"/>
    <dgm:cxn modelId="{A22787E3-04F4-F54C-9642-3F047156ABD6}" srcId="{B04F357F-B26C-E04E-8231-889D2BF0F9DE}" destId="{91CF58BB-3817-5340-AD9B-C27039E82FE0}" srcOrd="4" destOrd="0" parTransId="{1FBCFA38-BEF5-404E-8DAB-087480D96AAF}" sibTransId="{B700D961-C36A-694E-A39F-A7B5762C6FAC}"/>
    <dgm:cxn modelId="{B8D02E80-B5C0-473F-80D4-793F28C2CB70}" type="presOf" srcId="{967764F5-07AB-6A43-AA37-F984FBB4B0CB}" destId="{F574461C-1DDA-B648-B35C-B78CABFB2B2F}" srcOrd="0" destOrd="0" presId="urn:microsoft.com/office/officeart/2005/8/layout/hChevron3"/>
    <dgm:cxn modelId="{6AAB78FE-2CD5-4911-8C08-D76D871C1DDE}" type="presParOf" srcId="{EC5F9FCC-F7E0-C947-AE4D-20E14C74E78B}" destId="{5791A11F-29D4-FE4C-8D10-25BCA874CAD5}" srcOrd="0" destOrd="0" presId="urn:microsoft.com/office/officeart/2005/8/layout/hChevron3"/>
    <dgm:cxn modelId="{287E309D-952E-49FF-AF17-A5CD37035A03}" type="presParOf" srcId="{EC5F9FCC-F7E0-C947-AE4D-20E14C74E78B}" destId="{96524465-1A80-884C-A0F6-B83E91AD004E}" srcOrd="1" destOrd="0" presId="urn:microsoft.com/office/officeart/2005/8/layout/hChevron3"/>
    <dgm:cxn modelId="{3C517564-AF16-4228-9B66-2DD12D7BE58D}" type="presParOf" srcId="{EC5F9FCC-F7E0-C947-AE4D-20E14C74E78B}" destId="{B68BF34B-21D0-2149-BEAF-5AD2D8D7AE1F}" srcOrd="2" destOrd="0" presId="urn:microsoft.com/office/officeart/2005/8/layout/hChevron3"/>
    <dgm:cxn modelId="{27B9EF0E-0465-4B5C-B2EB-AA9053A44518}" type="presParOf" srcId="{EC5F9FCC-F7E0-C947-AE4D-20E14C74E78B}" destId="{CA4DE4EE-8862-4B44-BB97-92CB16CB4A77}" srcOrd="3" destOrd="0" presId="urn:microsoft.com/office/officeart/2005/8/layout/hChevron3"/>
    <dgm:cxn modelId="{0DD48A19-2188-4675-91B9-E642245E94A0}" type="presParOf" srcId="{EC5F9FCC-F7E0-C947-AE4D-20E14C74E78B}" destId="{62A32A07-65CB-704D-B60B-14E91A885F73}" srcOrd="4" destOrd="0" presId="urn:microsoft.com/office/officeart/2005/8/layout/hChevron3"/>
    <dgm:cxn modelId="{BED6FB3B-2AB8-41CF-B293-0A6DF607E949}" type="presParOf" srcId="{EC5F9FCC-F7E0-C947-AE4D-20E14C74E78B}" destId="{DA92A0BD-3023-2244-B982-CD3D419C9F27}" srcOrd="5" destOrd="0" presId="urn:microsoft.com/office/officeart/2005/8/layout/hChevron3"/>
    <dgm:cxn modelId="{3D89C2D5-A1C6-47D1-94A9-96CFA225D6D2}" type="presParOf" srcId="{EC5F9FCC-F7E0-C947-AE4D-20E14C74E78B}" destId="{3D50C7BC-1452-ED4D-9B02-966AEF095EC9}" srcOrd="6" destOrd="0" presId="urn:microsoft.com/office/officeart/2005/8/layout/hChevron3"/>
    <dgm:cxn modelId="{219C7EE5-DD4C-4229-8E81-0C3C2197BB1B}" type="presParOf" srcId="{EC5F9FCC-F7E0-C947-AE4D-20E14C74E78B}" destId="{890655E5-C734-D845-9898-CC52A590AB13}" srcOrd="7" destOrd="0" presId="urn:microsoft.com/office/officeart/2005/8/layout/hChevron3"/>
    <dgm:cxn modelId="{02CCFBD1-15E6-4561-A243-6F98EC1C47B5}" type="presParOf" srcId="{EC5F9FCC-F7E0-C947-AE4D-20E14C74E78B}" destId="{57A8BB53-9F73-6F45-9BD8-F6D8E6CDDC2B}" srcOrd="8" destOrd="0" presId="urn:microsoft.com/office/officeart/2005/8/layout/hChevron3"/>
    <dgm:cxn modelId="{7A9745E9-1557-49CB-9587-E173A6B0E780}" type="presParOf" srcId="{EC5F9FCC-F7E0-C947-AE4D-20E14C74E78B}" destId="{BC55EBF8-BAF6-9E48-AE34-56718D79CA08}" srcOrd="9" destOrd="0" presId="urn:microsoft.com/office/officeart/2005/8/layout/hChevron3"/>
    <dgm:cxn modelId="{04FAF3E8-63F3-48C0-ADFB-539341AF9B69}" type="presParOf" srcId="{EC5F9FCC-F7E0-C947-AE4D-20E14C74E78B}" destId="{F574461C-1DDA-B648-B35C-B78CABFB2B2F}" srcOrd="10" destOrd="0" presId="urn:microsoft.com/office/officeart/2005/8/layout/hChevron3"/>
  </dgm:cxnLst>
  <dgm:bg/>
  <dgm:whole/>
</dgm:dataModel>
</file>

<file path=ppt/diagrams/data2.xml><?xml version="1.0" encoding="utf-8"?>
<dgm:dataModel xmlns:dgm="http://schemas.openxmlformats.org/drawingml/2006/diagram" xmlns:a="http://schemas.openxmlformats.org/drawingml/2006/main">
  <dgm:ptLst>
    <dgm:pt modelId="{DA08CA94-8932-6E48-8211-DF5C3296B7EF}" type="doc">
      <dgm:prSet loTypeId="urn:microsoft.com/office/officeart/2005/8/layout/hChevron3" loCatId="" qsTypeId="urn:microsoft.com/office/officeart/2005/8/quickstyle/simple1" qsCatId="simple" csTypeId="urn:microsoft.com/office/officeart/2005/8/colors/colorful2" csCatId="colorful" phldr="1"/>
      <dgm:spPr/>
    </dgm:pt>
    <dgm:pt modelId="{D5E3E605-D1D3-7C46-AB05-C451104812F3}">
      <dgm:prSet phldrT="[Текст]" custT="1"/>
      <dgm:spPr/>
      <dgm:t>
        <a:bodyPr/>
        <a:lstStyle/>
        <a:p>
          <a:r>
            <a:rPr lang="ru-RU" sz="1600" dirty="0" smtClean="0">
              <a:latin typeface="Times New Roman"/>
              <a:cs typeface="Times New Roman"/>
            </a:rPr>
            <a:t>Внимание</a:t>
          </a:r>
          <a:endParaRPr lang="ru-RU" sz="1600" dirty="0">
            <a:latin typeface="Times New Roman"/>
            <a:cs typeface="Times New Roman"/>
          </a:endParaRPr>
        </a:p>
      </dgm:t>
    </dgm:pt>
    <dgm:pt modelId="{41605BBC-E4F2-4B45-BCAF-F4A7CB9501FD}" type="parTrans" cxnId="{CC1E0A40-1CC0-DF4D-A925-D55A34BC126C}">
      <dgm:prSet/>
      <dgm:spPr/>
      <dgm:t>
        <a:bodyPr/>
        <a:lstStyle/>
        <a:p>
          <a:endParaRPr lang="ru-RU" sz="1600">
            <a:latin typeface="Times New Roman"/>
            <a:cs typeface="Times New Roman"/>
          </a:endParaRPr>
        </a:p>
      </dgm:t>
    </dgm:pt>
    <dgm:pt modelId="{F23C4DD2-6672-9244-A125-2A5F3DE0D7D4}" type="sibTrans" cxnId="{CC1E0A40-1CC0-DF4D-A925-D55A34BC126C}">
      <dgm:prSet/>
      <dgm:spPr/>
      <dgm:t>
        <a:bodyPr/>
        <a:lstStyle/>
        <a:p>
          <a:endParaRPr lang="ru-RU" sz="1600">
            <a:latin typeface="Times New Roman"/>
            <a:cs typeface="Times New Roman"/>
          </a:endParaRPr>
        </a:p>
      </dgm:t>
    </dgm:pt>
    <dgm:pt modelId="{75E8E607-A255-5B46-85C5-D16419FCA59C}">
      <dgm:prSet phldrT="[Текст]" custT="1"/>
      <dgm:spPr/>
      <dgm:t>
        <a:bodyPr/>
        <a:lstStyle/>
        <a:p>
          <a:r>
            <a:rPr lang="ru-RU" sz="1600" dirty="0" smtClean="0">
              <a:latin typeface="Times New Roman"/>
              <a:cs typeface="Times New Roman"/>
            </a:rPr>
            <a:t>Кратковременная память</a:t>
          </a:r>
          <a:endParaRPr lang="ru-RU" sz="1600" dirty="0">
            <a:latin typeface="Times New Roman"/>
            <a:cs typeface="Times New Roman"/>
          </a:endParaRPr>
        </a:p>
      </dgm:t>
    </dgm:pt>
    <dgm:pt modelId="{E457012F-4D97-C546-9D3D-B7CD6678106E}" type="parTrans" cxnId="{A5FFB6B0-7466-4D4B-86B6-B78F5BF25884}">
      <dgm:prSet/>
      <dgm:spPr/>
      <dgm:t>
        <a:bodyPr/>
        <a:lstStyle/>
        <a:p>
          <a:endParaRPr lang="ru-RU" sz="1600">
            <a:latin typeface="Times New Roman"/>
            <a:cs typeface="Times New Roman"/>
          </a:endParaRPr>
        </a:p>
      </dgm:t>
    </dgm:pt>
    <dgm:pt modelId="{B1F54FA9-D336-E943-B3DD-1FA3AA4F47D4}" type="sibTrans" cxnId="{A5FFB6B0-7466-4D4B-86B6-B78F5BF25884}">
      <dgm:prSet/>
      <dgm:spPr/>
      <dgm:t>
        <a:bodyPr/>
        <a:lstStyle/>
        <a:p>
          <a:endParaRPr lang="ru-RU" sz="1600">
            <a:latin typeface="Times New Roman"/>
            <a:cs typeface="Times New Roman"/>
          </a:endParaRPr>
        </a:p>
      </dgm:t>
    </dgm:pt>
    <dgm:pt modelId="{F440F9D8-957E-B543-A682-F5CA525E9756}" type="pres">
      <dgm:prSet presAssocID="{DA08CA94-8932-6E48-8211-DF5C3296B7EF}" presName="Name0" presStyleCnt="0">
        <dgm:presLayoutVars>
          <dgm:dir/>
          <dgm:resizeHandles val="exact"/>
        </dgm:presLayoutVars>
      </dgm:prSet>
      <dgm:spPr/>
    </dgm:pt>
    <dgm:pt modelId="{1A941ED1-FAB1-3947-ADD0-70925838D09F}" type="pres">
      <dgm:prSet presAssocID="{D5E3E605-D1D3-7C46-AB05-C451104812F3}" presName="parTxOnly" presStyleLbl="node1" presStyleIdx="0" presStyleCnt="2">
        <dgm:presLayoutVars>
          <dgm:bulletEnabled val="1"/>
        </dgm:presLayoutVars>
      </dgm:prSet>
      <dgm:spPr/>
      <dgm:t>
        <a:bodyPr/>
        <a:lstStyle/>
        <a:p>
          <a:endParaRPr lang="ru-RU"/>
        </a:p>
      </dgm:t>
    </dgm:pt>
    <dgm:pt modelId="{D693774A-8B70-084B-9751-EF79AB571AA7}" type="pres">
      <dgm:prSet presAssocID="{F23C4DD2-6672-9244-A125-2A5F3DE0D7D4}" presName="parSpace" presStyleCnt="0"/>
      <dgm:spPr/>
    </dgm:pt>
    <dgm:pt modelId="{26CD2A45-FC28-ED44-BC58-1A45170C16A1}" type="pres">
      <dgm:prSet presAssocID="{75E8E607-A255-5B46-85C5-D16419FCA59C}" presName="parTxOnly" presStyleLbl="node1" presStyleIdx="1" presStyleCnt="2" custLinFactNeighborX="705">
        <dgm:presLayoutVars>
          <dgm:bulletEnabled val="1"/>
        </dgm:presLayoutVars>
      </dgm:prSet>
      <dgm:spPr/>
      <dgm:t>
        <a:bodyPr/>
        <a:lstStyle/>
        <a:p>
          <a:endParaRPr lang="ru-RU"/>
        </a:p>
      </dgm:t>
    </dgm:pt>
  </dgm:ptLst>
  <dgm:cxnLst>
    <dgm:cxn modelId="{129DB001-9491-437B-BB78-B5707268946A}" type="presOf" srcId="{75E8E607-A255-5B46-85C5-D16419FCA59C}" destId="{26CD2A45-FC28-ED44-BC58-1A45170C16A1}" srcOrd="0" destOrd="0" presId="urn:microsoft.com/office/officeart/2005/8/layout/hChevron3"/>
    <dgm:cxn modelId="{662DBB01-A850-4138-B41F-E314E81A1EA2}" type="presOf" srcId="{D5E3E605-D1D3-7C46-AB05-C451104812F3}" destId="{1A941ED1-FAB1-3947-ADD0-70925838D09F}" srcOrd="0" destOrd="0" presId="urn:microsoft.com/office/officeart/2005/8/layout/hChevron3"/>
    <dgm:cxn modelId="{CC1E0A40-1CC0-DF4D-A925-D55A34BC126C}" srcId="{DA08CA94-8932-6E48-8211-DF5C3296B7EF}" destId="{D5E3E605-D1D3-7C46-AB05-C451104812F3}" srcOrd="0" destOrd="0" parTransId="{41605BBC-E4F2-4B45-BCAF-F4A7CB9501FD}" sibTransId="{F23C4DD2-6672-9244-A125-2A5F3DE0D7D4}"/>
    <dgm:cxn modelId="{A5FFB6B0-7466-4D4B-86B6-B78F5BF25884}" srcId="{DA08CA94-8932-6E48-8211-DF5C3296B7EF}" destId="{75E8E607-A255-5B46-85C5-D16419FCA59C}" srcOrd="1" destOrd="0" parTransId="{E457012F-4D97-C546-9D3D-B7CD6678106E}" sibTransId="{B1F54FA9-D336-E943-B3DD-1FA3AA4F47D4}"/>
    <dgm:cxn modelId="{8FBFA0F7-914C-497B-A51C-25ADDD93AC7C}" type="presOf" srcId="{DA08CA94-8932-6E48-8211-DF5C3296B7EF}" destId="{F440F9D8-957E-B543-A682-F5CA525E9756}" srcOrd="0" destOrd="0" presId="urn:microsoft.com/office/officeart/2005/8/layout/hChevron3"/>
    <dgm:cxn modelId="{C4B743AA-AE3C-4852-9B6C-5290DE5134D1}" type="presParOf" srcId="{F440F9D8-957E-B543-A682-F5CA525E9756}" destId="{1A941ED1-FAB1-3947-ADD0-70925838D09F}" srcOrd="0" destOrd="0" presId="urn:microsoft.com/office/officeart/2005/8/layout/hChevron3"/>
    <dgm:cxn modelId="{C8A08E97-BF95-464A-89D3-FE8FE1E0504C}" type="presParOf" srcId="{F440F9D8-957E-B543-A682-F5CA525E9756}" destId="{D693774A-8B70-084B-9751-EF79AB571AA7}" srcOrd="1" destOrd="0" presId="urn:microsoft.com/office/officeart/2005/8/layout/hChevron3"/>
    <dgm:cxn modelId="{45F80CF8-1307-452F-92E3-86CB12BB08C9}" type="presParOf" srcId="{F440F9D8-957E-B543-A682-F5CA525E9756}" destId="{26CD2A45-FC28-ED44-BC58-1A45170C16A1}" srcOrd="2" destOrd="0" presId="urn:microsoft.com/office/officeart/2005/8/layout/hChevron3"/>
  </dgm:cxnLst>
  <dgm:bg/>
  <dgm:whole/>
</dgm:dataModel>
</file>

<file path=ppt/diagrams/data3.xml><?xml version="1.0" encoding="utf-8"?>
<dgm:dataModel xmlns:dgm="http://schemas.openxmlformats.org/drawingml/2006/diagram" xmlns:a="http://schemas.openxmlformats.org/drawingml/2006/main">
  <dgm:ptLst>
    <dgm:pt modelId="{A1810BE6-264C-B24C-B0B2-72853146CEA3}" type="doc">
      <dgm:prSet loTypeId="urn:microsoft.com/office/officeart/2005/8/layout/hProcess9" loCatId="" qsTypeId="urn:microsoft.com/office/officeart/2005/8/quickstyle/simple1" qsCatId="simple" csTypeId="urn:microsoft.com/office/officeart/2005/8/colors/accent1_2" csCatId="accent1" phldr="1"/>
      <dgm:spPr/>
      <dgm:t>
        <a:bodyPr/>
        <a:lstStyle/>
        <a:p>
          <a:endParaRPr lang="ru-RU"/>
        </a:p>
      </dgm:t>
    </dgm:pt>
    <dgm:pt modelId="{9A7A4CB8-B5AE-6441-B501-84BB0788F59E}">
      <dgm:prSet phldrT="[Текст]" custT="1"/>
      <dgm:spPr/>
      <dgm:t>
        <a:bodyPr/>
        <a:lstStyle/>
        <a:p>
          <a:r>
            <a:rPr lang="ru-RU" sz="1800" dirty="0" smtClean="0"/>
            <a:t>Понятие</a:t>
          </a:r>
          <a:endParaRPr lang="ru-RU" sz="1800" dirty="0"/>
        </a:p>
      </dgm:t>
    </dgm:pt>
    <dgm:pt modelId="{B2DF7F87-4ADB-9C44-BA73-A4DCDA6C901F}" type="parTrans" cxnId="{9AE0B3F2-D819-3242-88F9-4302E0F4EEB1}">
      <dgm:prSet/>
      <dgm:spPr/>
      <dgm:t>
        <a:bodyPr/>
        <a:lstStyle/>
        <a:p>
          <a:endParaRPr lang="ru-RU" sz="2800"/>
        </a:p>
      </dgm:t>
    </dgm:pt>
    <dgm:pt modelId="{0E32DC7D-647D-2644-9455-8CCF431A5871}" type="sibTrans" cxnId="{9AE0B3F2-D819-3242-88F9-4302E0F4EEB1}">
      <dgm:prSet/>
      <dgm:spPr/>
      <dgm:t>
        <a:bodyPr/>
        <a:lstStyle/>
        <a:p>
          <a:endParaRPr lang="ru-RU" sz="2800"/>
        </a:p>
      </dgm:t>
    </dgm:pt>
    <dgm:pt modelId="{AC672AFE-DC28-8643-BF4C-D1F05F580E44}">
      <dgm:prSet phldrT="[Текст]" custT="1"/>
      <dgm:spPr/>
      <dgm:t>
        <a:bodyPr/>
        <a:lstStyle/>
        <a:p>
          <a:r>
            <a:rPr lang="ru-RU" sz="1800" dirty="0" smtClean="0"/>
            <a:t>Суждение</a:t>
          </a:r>
          <a:endParaRPr lang="ru-RU" sz="1800" dirty="0"/>
        </a:p>
      </dgm:t>
    </dgm:pt>
    <dgm:pt modelId="{5253DD9C-2C32-234B-B1C7-732DBDC9A0FE}" type="parTrans" cxnId="{F3D6AFB2-7838-3545-94C2-DC4A6E8BE823}">
      <dgm:prSet/>
      <dgm:spPr/>
      <dgm:t>
        <a:bodyPr/>
        <a:lstStyle/>
        <a:p>
          <a:endParaRPr lang="ru-RU" sz="2800"/>
        </a:p>
      </dgm:t>
    </dgm:pt>
    <dgm:pt modelId="{A9CECBEC-9B32-5F42-B853-C2CF079D9AD6}" type="sibTrans" cxnId="{F3D6AFB2-7838-3545-94C2-DC4A6E8BE823}">
      <dgm:prSet/>
      <dgm:spPr/>
      <dgm:t>
        <a:bodyPr/>
        <a:lstStyle/>
        <a:p>
          <a:endParaRPr lang="ru-RU" sz="2800"/>
        </a:p>
      </dgm:t>
    </dgm:pt>
    <dgm:pt modelId="{5C350423-7A4F-BF4C-91D5-9B5427CD4205}">
      <dgm:prSet phldrT="[Текст]" custT="1"/>
      <dgm:spPr/>
      <dgm:t>
        <a:bodyPr/>
        <a:lstStyle/>
        <a:p>
          <a:r>
            <a:rPr lang="ru-RU" sz="1800" dirty="0" smtClean="0"/>
            <a:t>Рассуждение</a:t>
          </a:r>
          <a:endParaRPr lang="ru-RU" sz="1800" dirty="0"/>
        </a:p>
      </dgm:t>
    </dgm:pt>
    <dgm:pt modelId="{A0D8DEE0-F79E-BA4C-A011-D7AC15059AE2}" type="parTrans" cxnId="{D540AE8F-5E94-F840-9A7C-C31FBA91ADA0}">
      <dgm:prSet/>
      <dgm:spPr/>
      <dgm:t>
        <a:bodyPr/>
        <a:lstStyle/>
        <a:p>
          <a:endParaRPr lang="ru-RU" sz="2800"/>
        </a:p>
      </dgm:t>
    </dgm:pt>
    <dgm:pt modelId="{45BE72C3-83BD-734D-BE0D-C53E0946B61D}" type="sibTrans" cxnId="{D540AE8F-5E94-F840-9A7C-C31FBA91ADA0}">
      <dgm:prSet/>
      <dgm:spPr/>
      <dgm:t>
        <a:bodyPr/>
        <a:lstStyle/>
        <a:p>
          <a:endParaRPr lang="ru-RU" sz="2800"/>
        </a:p>
      </dgm:t>
    </dgm:pt>
    <dgm:pt modelId="{5612F5F9-906C-114C-9315-586C1A3F51A0}">
      <dgm:prSet phldrT="[Текст]" custT="1"/>
      <dgm:spPr/>
      <dgm:t>
        <a:bodyPr/>
        <a:lstStyle/>
        <a:p>
          <a:r>
            <a:rPr lang="ru-RU" sz="1800" dirty="0" smtClean="0"/>
            <a:t>Умозаключение</a:t>
          </a:r>
          <a:endParaRPr lang="ru-RU" sz="1800" dirty="0"/>
        </a:p>
      </dgm:t>
    </dgm:pt>
    <dgm:pt modelId="{06A60BEC-1B7E-C147-AFB0-E9D5055ABD6F}" type="parTrans" cxnId="{7611F22F-DE35-E049-9556-18B51FADA4FE}">
      <dgm:prSet/>
      <dgm:spPr/>
      <dgm:t>
        <a:bodyPr/>
        <a:lstStyle/>
        <a:p>
          <a:endParaRPr lang="ru-RU" sz="2800"/>
        </a:p>
      </dgm:t>
    </dgm:pt>
    <dgm:pt modelId="{AD84E340-978B-CF4F-BF54-64136F76FD80}" type="sibTrans" cxnId="{7611F22F-DE35-E049-9556-18B51FADA4FE}">
      <dgm:prSet/>
      <dgm:spPr/>
      <dgm:t>
        <a:bodyPr/>
        <a:lstStyle/>
        <a:p>
          <a:endParaRPr lang="ru-RU" sz="2800"/>
        </a:p>
      </dgm:t>
    </dgm:pt>
    <dgm:pt modelId="{E4EEA96E-8D9C-2947-9057-918CA42C887A}" type="pres">
      <dgm:prSet presAssocID="{A1810BE6-264C-B24C-B0B2-72853146CEA3}" presName="CompostProcess" presStyleCnt="0">
        <dgm:presLayoutVars>
          <dgm:dir/>
          <dgm:resizeHandles val="exact"/>
        </dgm:presLayoutVars>
      </dgm:prSet>
      <dgm:spPr/>
      <dgm:t>
        <a:bodyPr/>
        <a:lstStyle/>
        <a:p>
          <a:endParaRPr lang="ru-RU"/>
        </a:p>
      </dgm:t>
    </dgm:pt>
    <dgm:pt modelId="{F72B96BA-ADB1-D847-B51B-BF140F8C38C3}" type="pres">
      <dgm:prSet presAssocID="{A1810BE6-264C-B24C-B0B2-72853146CEA3}" presName="arrow" presStyleLbl="bgShp" presStyleIdx="0" presStyleCnt="1"/>
      <dgm:spPr/>
    </dgm:pt>
    <dgm:pt modelId="{0103A70C-FE2E-4A49-8AAF-0E8CAC7DCF86}" type="pres">
      <dgm:prSet presAssocID="{A1810BE6-264C-B24C-B0B2-72853146CEA3}" presName="linearProcess" presStyleCnt="0"/>
      <dgm:spPr/>
    </dgm:pt>
    <dgm:pt modelId="{A0E57EDC-D17F-1F45-A219-3E769B2B4901}" type="pres">
      <dgm:prSet presAssocID="{9A7A4CB8-B5AE-6441-B501-84BB0788F59E}" presName="textNode" presStyleLbl="node1" presStyleIdx="0" presStyleCnt="4">
        <dgm:presLayoutVars>
          <dgm:bulletEnabled val="1"/>
        </dgm:presLayoutVars>
      </dgm:prSet>
      <dgm:spPr/>
      <dgm:t>
        <a:bodyPr/>
        <a:lstStyle/>
        <a:p>
          <a:endParaRPr lang="ru-RU"/>
        </a:p>
      </dgm:t>
    </dgm:pt>
    <dgm:pt modelId="{EA663B1B-6D0C-9449-88BF-CC3086BFFC45}" type="pres">
      <dgm:prSet presAssocID="{0E32DC7D-647D-2644-9455-8CCF431A5871}" presName="sibTrans" presStyleCnt="0"/>
      <dgm:spPr/>
    </dgm:pt>
    <dgm:pt modelId="{045FC81E-84E2-C648-931B-92BE42E92BC3}" type="pres">
      <dgm:prSet presAssocID="{AC672AFE-DC28-8643-BF4C-D1F05F580E44}" presName="textNode" presStyleLbl="node1" presStyleIdx="1" presStyleCnt="4">
        <dgm:presLayoutVars>
          <dgm:bulletEnabled val="1"/>
        </dgm:presLayoutVars>
      </dgm:prSet>
      <dgm:spPr/>
      <dgm:t>
        <a:bodyPr/>
        <a:lstStyle/>
        <a:p>
          <a:endParaRPr lang="ru-RU"/>
        </a:p>
      </dgm:t>
    </dgm:pt>
    <dgm:pt modelId="{2C4DEB7A-EF9A-A348-AB47-926D76100B96}" type="pres">
      <dgm:prSet presAssocID="{A9CECBEC-9B32-5F42-B853-C2CF079D9AD6}" presName="sibTrans" presStyleCnt="0"/>
      <dgm:spPr/>
    </dgm:pt>
    <dgm:pt modelId="{FDBC2D6D-AA6B-6349-AC9F-98DDE98DDCC7}" type="pres">
      <dgm:prSet presAssocID="{5C350423-7A4F-BF4C-91D5-9B5427CD4205}" presName="textNode" presStyleLbl="node1" presStyleIdx="2" presStyleCnt="4">
        <dgm:presLayoutVars>
          <dgm:bulletEnabled val="1"/>
        </dgm:presLayoutVars>
      </dgm:prSet>
      <dgm:spPr/>
      <dgm:t>
        <a:bodyPr/>
        <a:lstStyle/>
        <a:p>
          <a:endParaRPr lang="ru-RU"/>
        </a:p>
      </dgm:t>
    </dgm:pt>
    <dgm:pt modelId="{5C33CBCF-B7B7-EF46-A170-E7936866AC70}" type="pres">
      <dgm:prSet presAssocID="{45BE72C3-83BD-734D-BE0D-C53E0946B61D}" presName="sibTrans" presStyleCnt="0"/>
      <dgm:spPr/>
    </dgm:pt>
    <dgm:pt modelId="{949EBB3D-6BA4-F74A-A365-BD046D006CDE}" type="pres">
      <dgm:prSet presAssocID="{5612F5F9-906C-114C-9315-586C1A3F51A0}" presName="textNode" presStyleLbl="node1" presStyleIdx="3" presStyleCnt="4">
        <dgm:presLayoutVars>
          <dgm:bulletEnabled val="1"/>
        </dgm:presLayoutVars>
      </dgm:prSet>
      <dgm:spPr/>
      <dgm:t>
        <a:bodyPr/>
        <a:lstStyle/>
        <a:p>
          <a:endParaRPr lang="ru-RU"/>
        </a:p>
      </dgm:t>
    </dgm:pt>
  </dgm:ptLst>
  <dgm:cxnLst>
    <dgm:cxn modelId="{D540AE8F-5E94-F840-9A7C-C31FBA91ADA0}" srcId="{A1810BE6-264C-B24C-B0B2-72853146CEA3}" destId="{5C350423-7A4F-BF4C-91D5-9B5427CD4205}" srcOrd="2" destOrd="0" parTransId="{A0D8DEE0-F79E-BA4C-A011-D7AC15059AE2}" sibTransId="{45BE72C3-83BD-734D-BE0D-C53E0946B61D}"/>
    <dgm:cxn modelId="{CADCD6CD-CB9D-4F14-A412-25D31370E1B1}" type="presOf" srcId="{9A7A4CB8-B5AE-6441-B501-84BB0788F59E}" destId="{A0E57EDC-D17F-1F45-A219-3E769B2B4901}" srcOrd="0" destOrd="0" presId="urn:microsoft.com/office/officeart/2005/8/layout/hProcess9"/>
    <dgm:cxn modelId="{2A82C4DA-7B32-4533-9BF1-BF18D31AE292}" type="presOf" srcId="{5612F5F9-906C-114C-9315-586C1A3F51A0}" destId="{949EBB3D-6BA4-F74A-A365-BD046D006CDE}" srcOrd="0" destOrd="0" presId="urn:microsoft.com/office/officeart/2005/8/layout/hProcess9"/>
    <dgm:cxn modelId="{9AE0B3F2-D819-3242-88F9-4302E0F4EEB1}" srcId="{A1810BE6-264C-B24C-B0B2-72853146CEA3}" destId="{9A7A4CB8-B5AE-6441-B501-84BB0788F59E}" srcOrd="0" destOrd="0" parTransId="{B2DF7F87-4ADB-9C44-BA73-A4DCDA6C901F}" sibTransId="{0E32DC7D-647D-2644-9455-8CCF431A5871}"/>
    <dgm:cxn modelId="{EFEA1358-FE17-4EAD-9C2E-2D43062D1C58}" type="presOf" srcId="{AC672AFE-DC28-8643-BF4C-D1F05F580E44}" destId="{045FC81E-84E2-C648-931B-92BE42E92BC3}" srcOrd="0" destOrd="0" presId="urn:microsoft.com/office/officeart/2005/8/layout/hProcess9"/>
    <dgm:cxn modelId="{5F463486-8B58-4266-9ACC-D619E576D1B6}" type="presOf" srcId="{5C350423-7A4F-BF4C-91D5-9B5427CD4205}" destId="{FDBC2D6D-AA6B-6349-AC9F-98DDE98DDCC7}" srcOrd="0" destOrd="0" presId="urn:microsoft.com/office/officeart/2005/8/layout/hProcess9"/>
    <dgm:cxn modelId="{F3D6AFB2-7838-3545-94C2-DC4A6E8BE823}" srcId="{A1810BE6-264C-B24C-B0B2-72853146CEA3}" destId="{AC672AFE-DC28-8643-BF4C-D1F05F580E44}" srcOrd="1" destOrd="0" parTransId="{5253DD9C-2C32-234B-B1C7-732DBDC9A0FE}" sibTransId="{A9CECBEC-9B32-5F42-B853-C2CF079D9AD6}"/>
    <dgm:cxn modelId="{4B2653E4-CE75-4CB9-A415-434E692B538E}" type="presOf" srcId="{A1810BE6-264C-B24C-B0B2-72853146CEA3}" destId="{E4EEA96E-8D9C-2947-9057-918CA42C887A}" srcOrd="0" destOrd="0" presId="urn:microsoft.com/office/officeart/2005/8/layout/hProcess9"/>
    <dgm:cxn modelId="{7611F22F-DE35-E049-9556-18B51FADA4FE}" srcId="{A1810BE6-264C-B24C-B0B2-72853146CEA3}" destId="{5612F5F9-906C-114C-9315-586C1A3F51A0}" srcOrd="3" destOrd="0" parTransId="{06A60BEC-1B7E-C147-AFB0-E9D5055ABD6F}" sibTransId="{AD84E340-978B-CF4F-BF54-64136F76FD80}"/>
    <dgm:cxn modelId="{1156CC83-1A7E-4913-8909-39722B96293C}" type="presParOf" srcId="{E4EEA96E-8D9C-2947-9057-918CA42C887A}" destId="{F72B96BA-ADB1-D847-B51B-BF140F8C38C3}" srcOrd="0" destOrd="0" presId="urn:microsoft.com/office/officeart/2005/8/layout/hProcess9"/>
    <dgm:cxn modelId="{F92588CC-46F8-4F38-A907-BFC60401A6C9}" type="presParOf" srcId="{E4EEA96E-8D9C-2947-9057-918CA42C887A}" destId="{0103A70C-FE2E-4A49-8AAF-0E8CAC7DCF86}" srcOrd="1" destOrd="0" presId="urn:microsoft.com/office/officeart/2005/8/layout/hProcess9"/>
    <dgm:cxn modelId="{F7C751D5-68AC-4633-9E6B-3436E48B5CA1}" type="presParOf" srcId="{0103A70C-FE2E-4A49-8AAF-0E8CAC7DCF86}" destId="{A0E57EDC-D17F-1F45-A219-3E769B2B4901}" srcOrd="0" destOrd="0" presId="urn:microsoft.com/office/officeart/2005/8/layout/hProcess9"/>
    <dgm:cxn modelId="{6DC0741B-4737-45A6-8E33-C1E50665B870}" type="presParOf" srcId="{0103A70C-FE2E-4A49-8AAF-0E8CAC7DCF86}" destId="{EA663B1B-6D0C-9449-88BF-CC3086BFFC45}" srcOrd="1" destOrd="0" presId="urn:microsoft.com/office/officeart/2005/8/layout/hProcess9"/>
    <dgm:cxn modelId="{81C71315-0D32-4DA1-95B8-17189D8EA6A0}" type="presParOf" srcId="{0103A70C-FE2E-4A49-8AAF-0E8CAC7DCF86}" destId="{045FC81E-84E2-C648-931B-92BE42E92BC3}" srcOrd="2" destOrd="0" presId="urn:microsoft.com/office/officeart/2005/8/layout/hProcess9"/>
    <dgm:cxn modelId="{0F98804F-A619-41B0-8E1A-DE32CA5CF86D}" type="presParOf" srcId="{0103A70C-FE2E-4A49-8AAF-0E8CAC7DCF86}" destId="{2C4DEB7A-EF9A-A348-AB47-926D76100B96}" srcOrd="3" destOrd="0" presId="urn:microsoft.com/office/officeart/2005/8/layout/hProcess9"/>
    <dgm:cxn modelId="{F418F976-90A9-49D5-AEC5-AB06E4882419}" type="presParOf" srcId="{0103A70C-FE2E-4A49-8AAF-0E8CAC7DCF86}" destId="{FDBC2D6D-AA6B-6349-AC9F-98DDE98DDCC7}" srcOrd="4" destOrd="0" presId="urn:microsoft.com/office/officeart/2005/8/layout/hProcess9"/>
    <dgm:cxn modelId="{93EC1F10-EE65-4701-A364-92E425F5E321}" type="presParOf" srcId="{0103A70C-FE2E-4A49-8AAF-0E8CAC7DCF86}" destId="{5C33CBCF-B7B7-EF46-A170-E7936866AC70}" srcOrd="5" destOrd="0" presId="urn:microsoft.com/office/officeart/2005/8/layout/hProcess9"/>
    <dgm:cxn modelId="{82FACECA-BC09-4E3B-92CC-4B066D4635C7}" type="presParOf" srcId="{0103A70C-FE2E-4A49-8AAF-0E8CAC7DCF86}" destId="{949EBB3D-6BA4-F74A-A365-BD046D006CDE}" srcOrd="6" destOrd="0" presId="urn:microsoft.com/office/officeart/2005/8/layout/hProcess9"/>
  </dgm:cxnLst>
  <dgm:bg/>
  <dgm:whole/>
</dgm:dataModel>
</file>

<file path=ppt/diagrams/data4.xml><?xml version="1.0" encoding="utf-8"?>
<dgm:dataModel xmlns:dgm="http://schemas.openxmlformats.org/drawingml/2006/diagram" xmlns:a="http://schemas.openxmlformats.org/drawingml/2006/main">
  <dgm:ptLst>
    <dgm:pt modelId="{6364887B-4DE9-394E-8EB2-1ECFB242E94E}" type="doc">
      <dgm:prSet loTypeId="urn:microsoft.com/office/officeart/2005/8/layout/default#1" loCatId="" qsTypeId="urn:microsoft.com/office/officeart/2005/8/quickstyle/simple1" qsCatId="simple" csTypeId="urn:microsoft.com/office/officeart/2005/8/colors/accent5_2" csCatId="accent5" phldr="1"/>
      <dgm:spPr/>
      <dgm:t>
        <a:bodyPr/>
        <a:lstStyle/>
        <a:p>
          <a:endParaRPr lang="ru-RU"/>
        </a:p>
      </dgm:t>
    </dgm:pt>
    <dgm:pt modelId="{3A3968A3-B568-A44D-BC73-4979CF241A4F}">
      <dgm:prSet/>
      <dgm:spPr/>
      <dgm:t>
        <a:bodyPr/>
        <a:lstStyle/>
        <a:p>
          <a:pPr rtl="0">
            <a:lnSpc>
              <a:spcPct val="100000"/>
            </a:lnSpc>
            <a:spcAft>
              <a:spcPts val="0"/>
            </a:spcAft>
          </a:pPr>
          <a:r>
            <a:rPr lang="ru-RU" dirty="0" smtClean="0">
              <a:solidFill>
                <a:srgbClr val="0000FF"/>
              </a:solidFill>
            </a:rPr>
            <a:t>«Школьник не способен долго концентрироваться на информации, при этом у него заметно снижается способность к анализу, поскольку любая информация не задерживается в его сознании и быстро сменяется новой информацией. </a:t>
          </a:r>
          <a:endParaRPr lang="ru-RU" dirty="0">
            <a:solidFill>
              <a:srgbClr val="0000FF"/>
            </a:solidFill>
          </a:endParaRPr>
        </a:p>
      </dgm:t>
    </dgm:pt>
    <dgm:pt modelId="{E6416E76-0077-1F46-AE4B-12EAC5DC1DAC}" type="parTrans" cxnId="{83023FE8-3E0A-8741-BE21-55D307CD9015}">
      <dgm:prSet/>
      <dgm:spPr/>
      <dgm:t>
        <a:bodyPr/>
        <a:lstStyle/>
        <a:p>
          <a:endParaRPr lang="ru-RU">
            <a:solidFill>
              <a:srgbClr val="000000"/>
            </a:solidFill>
          </a:endParaRPr>
        </a:p>
      </dgm:t>
    </dgm:pt>
    <dgm:pt modelId="{8D27E5F8-F0F4-084C-ACB9-5017C28F7415}" type="sibTrans" cxnId="{83023FE8-3E0A-8741-BE21-55D307CD9015}">
      <dgm:prSet/>
      <dgm:spPr/>
      <dgm:t>
        <a:bodyPr/>
        <a:lstStyle/>
        <a:p>
          <a:endParaRPr lang="ru-RU">
            <a:solidFill>
              <a:srgbClr val="000000"/>
            </a:solidFill>
          </a:endParaRPr>
        </a:p>
      </dgm:t>
    </dgm:pt>
    <dgm:pt modelId="{14243CDC-6DF0-7146-A7C4-27E8FA872FB7}">
      <dgm:prSet/>
      <dgm:spPr/>
      <dgm:t>
        <a:bodyPr/>
        <a:lstStyle/>
        <a:p>
          <a:pPr rtl="0">
            <a:lnSpc>
              <a:spcPct val="100000"/>
            </a:lnSpc>
            <a:spcAft>
              <a:spcPts val="0"/>
            </a:spcAft>
          </a:pPr>
          <a:r>
            <a:rPr lang="ru-RU" dirty="0" smtClean="0">
              <a:solidFill>
                <a:srgbClr val="0000FF"/>
              </a:solidFill>
            </a:rPr>
            <a:t>Школьники мало читают и не понимают смысла прочитанного, быстро забывают то, чему их недавно учили и не могут осилить пройденные темы. Школьник в значительной степени теряет способность анализировать информацию. </a:t>
          </a:r>
          <a:endParaRPr lang="ru-RU" dirty="0">
            <a:solidFill>
              <a:srgbClr val="0000FF"/>
            </a:solidFill>
          </a:endParaRPr>
        </a:p>
      </dgm:t>
    </dgm:pt>
    <dgm:pt modelId="{EC0C6A5F-EAA5-0144-B791-97D4E45F5F5F}" type="parTrans" cxnId="{6283ACFD-BD8B-D24E-B03D-D17AD1C85526}">
      <dgm:prSet/>
      <dgm:spPr/>
      <dgm:t>
        <a:bodyPr/>
        <a:lstStyle/>
        <a:p>
          <a:endParaRPr lang="ru-RU">
            <a:solidFill>
              <a:srgbClr val="000000"/>
            </a:solidFill>
          </a:endParaRPr>
        </a:p>
      </dgm:t>
    </dgm:pt>
    <dgm:pt modelId="{F8EAAFE9-C5CA-0B4A-BD7D-D9FB473418E1}" type="sibTrans" cxnId="{6283ACFD-BD8B-D24E-B03D-D17AD1C85526}">
      <dgm:prSet/>
      <dgm:spPr/>
      <dgm:t>
        <a:bodyPr/>
        <a:lstStyle/>
        <a:p>
          <a:endParaRPr lang="ru-RU">
            <a:solidFill>
              <a:srgbClr val="000000"/>
            </a:solidFill>
          </a:endParaRPr>
        </a:p>
      </dgm:t>
    </dgm:pt>
    <dgm:pt modelId="{1A35FE32-18ED-8243-9D5A-E7B9997F63F4}" type="pres">
      <dgm:prSet presAssocID="{6364887B-4DE9-394E-8EB2-1ECFB242E94E}" presName="diagram" presStyleCnt="0">
        <dgm:presLayoutVars>
          <dgm:dir/>
          <dgm:resizeHandles val="exact"/>
        </dgm:presLayoutVars>
      </dgm:prSet>
      <dgm:spPr/>
      <dgm:t>
        <a:bodyPr/>
        <a:lstStyle/>
        <a:p>
          <a:endParaRPr lang="ru-RU"/>
        </a:p>
      </dgm:t>
    </dgm:pt>
    <dgm:pt modelId="{F3665FD9-709E-CD4B-9E6B-4CAE33850C4A}" type="pres">
      <dgm:prSet presAssocID="{3A3968A3-B568-A44D-BC73-4979CF241A4F}" presName="node" presStyleLbl="node1" presStyleIdx="0" presStyleCnt="2">
        <dgm:presLayoutVars>
          <dgm:bulletEnabled val="1"/>
        </dgm:presLayoutVars>
      </dgm:prSet>
      <dgm:spPr/>
      <dgm:t>
        <a:bodyPr/>
        <a:lstStyle/>
        <a:p>
          <a:endParaRPr lang="ru-RU"/>
        </a:p>
      </dgm:t>
    </dgm:pt>
    <dgm:pt modelId="{6C1B885B-82BB-DF49-9392-B91F80D989F8}" type="pres">
      <dgm:prSet presAssocID="{8D27E5F8-F0F4-084C-ACB9-5017C28F7415}" presName="sibTrans" presStyleCnt="0"/>
      <dgm:spPr/>
    </dgm:pt>
    <dgm:pt modelId="{98A6512B-3866-164B-AD69-17DEFA71C92D}" type="pres">
      <dgm:prSet presAssocID="{14243CDC-6DF0-7146-A7C4-27E8FA872FB7}" presName="node" presStyleLbl="node1" presStyleIdx="1" presStyleCnt="2" custLinFactNeighborX="-79" custLinFactNeighborY="98">
        <dgm:presLayoutVars>
          <dgm:bulletEnabled val="1"/>
        </dgm:presLayoutVars>
      </dgm:prSet>
      <dgm:spPr/>
      <dgm:t>
        <a:bodyPr/>
        <a:lstStyle/>
        <a:p>
          <a:endParaRPr lang="ru-RU"/>
        </a:p>
      </dgm:t>
    </dgm:pt>
  </dgm:ptLst>
  <dgm:cxnLst>
    <dgm:cxn modelId="{5C07C7ED-1506-4734-91A3-E2F7335180DF}" type="presOf" srcId="{3A3968A3-B568-A44D-BC73-4979CF241A4F}" destId="{F3665FD9-709E-CD4B-9E6B-4CAE33850C4A}" srcOrd="0" destOrd="0" presId="urn:microsoft.com/office/officeart/2005/8/layout/default#1"/>
    <dgm:cxn modelId="{FC38BB45-4DDC-4EAD-9010-81155C9F01E6}" type="presOf" srcId="{6364887B-4DE9-394E-8EB2-1ECFB242E94E}" destId="{1A35FE32-18ED-8243-9D5A-E7B9997F63F4}" srcOrd="0" destOrd="0" presId="urn:microsoft.com/office/officeart/2005/8/layout/default#1"/>
    <dgm:cxn modelId="{3E600778-6F6E-471B-A927-FE0C0BD3871A}" type="presOf" srcId="{14243CDC-6DF0-7146-A7C4-27E8FA872FB7}" destId="{98A6512B-3866-164B-AD69-17DEFA71C92D}" srcOrd="0" destOrd="0" presId="urn:microsoft.com/office/officeart/2005/8/layout/default#1"/>
    <dgm:cxn modelId="{6283ACFD-BD8B-D24E-B03D-D17AD1C85526}" srcId="{6364887B-4DE9-394E-8EB2-1ECFB242E94E}" destId="{14243CDC-6DF0-7146-A7C4-27E8FA872FB7}" srcOrd="1" destOrd="0" parTransId="{EC0C6A5F-EAA5-0144-B791-97D4E45F5F5F}" sibTransId="{F8EAAFE9-C5CA-0B4A-BD7D-D9FB473418E1}"/>
    <dgm:cxn modelId="{83023FE8-3E0A-8741-BE21-55D307CD9015}" srcId="{6364887B-4DE9-394E-8EB2-1ECFB242E94E}" destId="{3A3968A3-B568-A44D-BC73-4979CF241A4F}" srcOrd="0" destOrd="0" parTransId="{E6416E76-0077-1F46-AE4B-12EAC5DC1DAC}" sibTransId="{8D27E5F8-F0F4-084C-ACB9-5017C28F7415}"/>
    <dgm:cxn modelId="{79E0DFB0-DACB-47B6-825F-764AA2E32CC3}" type="presParOf" srcId="{1A35FE32-18ED-8243-9D5A-E7B9997F63F4}" destId="{F3665FD9-709E-CD4B-9E6B-4CAE33850C4A}" srcOrd="0" destOrd="0" presId="urn:microsoft.com/office/officeart/2005/8/layout/default#1"/>
    <dgm:cxn modelId="{64434487-C1E2-4AC0-88DA-6BE8FFF41907}" type="presParOf" srcId="{1A35FE32-18ED-8243-9D5A-E7B9997F63F4}" destId="{6C1B885B-82BB-DF49-9392-B91F80D989F8}" srcOrd="1" destOrd="0" presId="urn:microsoft.com/office/officeart/2005/8/layout/default#1"/>
    <dgm:cxn modelId="{6D62C34B-DBBF-4C05-B357-00D7F809CF4F}" type="presParOf" srcId="{1A35FE32-18ED-8243-9D5A-E7B9997F63F4}" destId="{98A6512B-3866-164B-AD69-17DEFA71C92D}" srcOrd="2" destOrd="0" presId="urn:microsoft.com/office/officeart/2005/8/layout/default#1"/>
  </dgm:cxnLst>
  <dgm:bg/>
  <dgm:whole/>
</dgm:dataModel>
</file>

<file path=ppt/diagrams/data5.xml><?xml version="1.0" encoding="utf-8"?>
<dgm:dataModel xmlns:dgm="http://schemas.openxmlformats.org/drawingml/2006/diagram" xmlns:a="http://schemas.openxmlformats.org/drawingml/2006/main">
  <dgm:ptLst>
    <dgm:pt modelId="{6895E747-BE3F-8E47-9A07-03E6530DDA56}" type="doc">
      <dgm:prSet loTypeId="urn:microsoft.com/office/officeart/2005/8/layout/default#2" loCatId="" qsTypeId="urn:microsoft.com/office/officeart/2005/8/quickstyle/simple1" qsCatId="simple" csTypeId="urn:microsoft.com/office/officeart/2005/8/colors/accent1_2" csCatId="accent1" phldr="1"/>
      <dgm:spPr/>
      <dgm:t>
        <a:bodyPr/>
        <a:lstStyle/>
        <a:p>
          <a:endParaRPr lang="ru-RU"/>
        </a:p>
      </dgm:t>
    </dgm:pt>
    <dgm:pt modelId="{EE0F303A-0DE3-C14B-8C71-C2A8A408D88A}">
      <dgm:prSet phldrT="[Текст]"/>
      <dgm:spPr/>
      <dgm:t>
        <a:bodyPr/>
        <a:lstStyle/>
        <a:p>
          <a:pPr rtl="0">
            <a:lnSpc>
              <a:spcPct val="100000"/>
            </a:lnSpc>
            <a:spcAft>
              <a:spcPts val="0"/>
            </a:spcAft>
          </a:pPr>
          <a:r>
            <a:rPr lang="ru-RU" b="1" u="none" dirty="0" smtClean="0"/>
            <a:t>Учитывающий педагогический прием: </a:t>
          </a:r>
        </a:p>
        <a:p>
          <a:pPr rtl="0">
            <a:lnSpc>
              <a:spcPct val="100000"/>
            </a:lnSpc>
            <a:spcAft>
              <a:spcPts val="0"/>
            </a:spcAft>
          </a:pPr>
          <a:r>
            <a:rPr lang="ru-RU" dirty="0" smtClean="0"/>
            <a:t>исследование объекта с разных сторон, а также проведение  логического и сравнительного анализа свойств объекта в процессе занятий.</a:t>
          </a:r>
          <a:endParaRPr lang="ru-RU" dirty="0"/>
        </a:p>
      </dgm:t>
    </dgm:pt>
    <dgm:pt modelId="{E0FF55B1-15C5-C34B-8F37-2413D6D42630}" type="parTrans" cxnId="{9890F3DE-325F-2C4E-B5F8-72E9C53EBA08}">
      <dgm:prSet/>
      <dgm:spPr/>
      <dgm:t>
        <a:bodyPr/>
        <a:lstStyle/>
        <a:p>
          <a:endParaRPr lang="ru-RU"/>
        </a:p>
      </dgm:t>
    </dgm:pt>
    <dgm:pt modelId="{02209A8E-1601-B447-BF26-20E872A36D88}" type="sibTrans" cxnId="{9890F3DE-325F-2C4E-B5F8-72E9C53EBA08}">
      <dgm:prSet/>
      <dgm:spPr/>
      <dgm:t>
        <a:bodyPr/>
        <a:lstStyle/>
        <a:p>
          <a:endParaRPr lang="ru-RU"/>
        </a:p>
      </dgm:t>
    </dgm:pt>
    <dgm:pt modelId="{CE872EE8-7B42-3844-B188-8700C49E9351}">
      <dgm:prSet phldrT="[Текст]"/>
      <dgm:spPr/>
      <dgm:t>
        <a:bodyPr/>
        <a:lstStyle/>
        <a:p>
          <a:pPr rtl="0">
            <a:lnSpc>
              <a:spcPct val="100000"/>
            </a:lnSpc>
            <a:spcAft>
              <a:spcPts val="0"/>
            </a:spcAft>
          </a:pPr>
          <a:r>
            <a:rPr lang="ru-RU" b="1" u="sng" dirty="0" smtClean="0"/>
            <a:t>Смягчающий педагогический прием:</a:t>
          </a:r>
          <a:r>
            <a:rPr lang="ru-RU" dirty="0" smtClean="0"/>
            <a:t> неоднократное изучение объекта в различных контекстах; системный подход с исследованием объекта в различной связи. </a:t>
          </a:r>
          <a:endParaRPr lang="ru-RU" dirty="0"/>
        </a:p>
      </dgm:t>
    </dgm:pt>
    <dgm:pt modelId="{F44F1B0C-B495-F842-B965-8CEF2D8F1D99}" type="parTrans" cxnId="{0C2B9770-8134-3F4E-80B4-002E922626AE}">
      <dgm:prSet/>
      <dgm:spPr/>
      <dgm:t>
        <a:bodyPr/>
        <a:lstStyle/>
        <a:p>
          <a:endParaRPr lang="ru-RU"/>
        </a:p>
      </dgm:t>
    </dgm:pt>
    <dgm:pt modelId="{759851C7-C848-8F48-B7B9-03180C7024DC}" type="sibTrans" cxnId="{0C2B9770-8134-3F4E-80B4-002E922626AE}">
      <dgm:prSet/>
      <dgm:spPr/>
      <dgm:t>
        <a:bodyPr/>
        <a:lstStyle/>
        <a:p>
          <a:endParaRPr lang="ru-RU"/>
        </a:p>
      </dgm:t>
    </dgm:pt>
    <dgm:pt modelId="{2653C88B-C1A0-BF48-A017-4EA59FFE6574}" type="pres">
      <dgm:prSet presAssocID="{6895E747-BE3F-8E47-9A07-03E6530DDA56}" presName="diagram" presStyleCnt="0">
        <dgm:presLayoutVars>
          <dgm:dir/>
          <dgm:resizeHandles val="exact"/>
        </dgm:presLayoutVars>
      </dgm:prSet>
      <dgm:spPr/>
      <dgm:t>
        <a:bodyPr/>
        <a:lstStyle/>
        <a:p>
          <a:endParaRPr lang="ru-RU"/>
        </a:p>
      </dgm:t>
    </dgm:pt>
    <dgm:pt modelId="{A05E9845-CC86-FF4A-9EE3-A56180DBC26F}" type="pres">
      <dgm:prSet presAssocID="{EE0F303A-0DE3-C14B-8C71-C2A8A408D88A}" presName="node" presStyleLbl="node1" presStyleIdx="0" presStyleCnt="2" custScaleX="90842" custScaleY="90509" custLinFactNeighborX="-1588" custLinFactNeighborY="749">
        <dgm:presLayoutVars>
          <dgm:bulletEnabled val="1"/>
        </dgm:presLayoutVars>
      </dgm:prSet>
      <dgm:spPr/>
      <dgm:t>
        <a:bodyPr/>
        <a:lstStyle/>
        <a:p>
          <a:endParaRPr lang="ru-RU"/>
        </a:p>
      </dgm:t>
    </dgm:pt>
    <dgm:pt modelId="{CFEBF2A5-9D45-0345-B3DC-AE3ABBF6E1A4}" type="pres">
      <dgm:prSet presAssocID="{02209A8E-1601-B447-BF26-20E872A36D88}" presName="sibTrans" presStyleCnt="0"/>
      <dgm:spPr/>
    </dgm:pt>
    <dgm:pt modelId="{88688DFC-C35D-E448-9876-5CB99A2FA6FD}" type="pres">
      <dgm:prSet presAssocID="{CE872EE8-7B42-3844-B188-8700C49E9351}" presName="node" presStyleLbl="node1" presStyleIdx="1" presStyleCnt="2" custScaleX="90842" custScaleY="90508" custLinFactNeighborX="208" custLinFactNeighborY="-2614">
        <dgm:presLayoutVars>
          <dgm:bulletEnabled val="1"/>
        </dgm:presLayoutVars>
      </dgm:prSet>
      <dgm:spPr/>
      <dgm:t>
        <a:bodyPr/>
        <a:lstStyle/>
        <a:p>
          <a:endParaRPr lang="ru-RU"/>
        </a:p>
      </dgm:t>
    </dgm:pt>
  </dgm:ptLst>
  <dgm:cxnLst>
    <dgm:cxn modelId="{9FC09D8B-1A71-4D5C-BD5A-7B0F19C27546}" type="presOf" srcId="{6895E747-BE3F-8E47-9A07-03E6530DDA56}" destId="{2653C88B-C1A0-BF48-A017-4EA59FFE6574}" srcOrd="0" destOrd="0" presId="urn:microsoft.com/office/officeart/2005/8/layout/default#2"/>
    <dgm:cxn modelId="{0C2B9770-8134-3F4E-80B4-002E922626AE}" srcId="{6895E747-BE3F-8E47-9A07-03E6530DDA56}" destId="{CE872EE8-7B42-3844-B188-8700C49E9351}" srcOrd="1" destOrd="0" parTransId="{F44F1B0C-B495-F842-B965-8CEF2D8F1D99}" sibTransId="{759851C7-C848-8F48-B7B9-03180C7024DC}"/>
    <dgm:cxn modelId="{9890F3DE-325F-2C4E-B5F8-72E9C53EBA08}" srcId="{6895E747-BE3F-8E47-9A07-03E6530DDA56}" destId="{EE0F303A-0DE3-C14B-8C71-C2A8A408D88A}" srcOrd="0" destOrd="0" parTransId="{E0FF55B1-15C5-C34B-8F37-2413D6D42630}" sibTransId="{02209A8E-1601-B447-BF26-20E872A36D88}"/>
    <dgm:cxn modelId="{780BB73D-A228-49D2-A86C-D5C75ED79918}" type="presOf" srcId="{EE0F303A-0DE3-C14B-8C71-C2A8A408D88A}" destId="{A05E9845-CC86-FF4A-9EE3-A56180DBC26F}" srcOrd="0" destOrd="0" presId="urn:microsoft.com/office/officeart/2005/8/layout/default#2"/>
    <dgm:cxn modelId="{9B9C5D46-F9A1-4A1C-8A16-38E5EB37716B}" type="presOf" srcId="{CE872EE8-7B42-3844-B188-8700C49E9351}" destId="{88688DFC-C35D-E448-9876-5CB99A2FA6FD}" srcOrd="0" destOrd="0" presId="urn:microsoft.com/office/officeart/2005/8/layout/default#2"/>
    <dgm:cxn modelId="{E002DE5E-E8D4-4876-B40E-D4B4638AE920}" type="presParOf" srcId="{2653C88B-C1A0-BF48-A017-4EA59FFE6574}" destId="{A05E9845-CC86-FF4A-9EE3-A56180DBC26F}" srcOrd="0" destOrd="0" presId="urn:microsoft.com/office/officeart/2005/8/layout/default#2"/>
    <dgm:cxn modelId="{95A0ECAD-5752-439A-AF4F-C951FF3CA39E}" type="presParOf" srcId="{2653C88B-C1A0-BF48-A017-4EA59FFE6574}" destId="{CFEBF2A5-9D45-0345-B3DC-AE3ABBF6E1A4}" srcOrd="1" destOrd="0" presId="urn:microsoft.com/office/officeart/2005/8/layout/default#2"/>
    <dgm:cxn modelId="{8535A6AF-5AA4-4C45-9E58-18F599A361CB}" type="presParOf" srcId="{2653C88B-C1A0-BF48-A017-4EA59FFE6574}" destId="{88688DFC-C35D-E448-9876-5CB99A2FA6FD}" srcOrd="2" destOrd="0" presId="urn:microsoft.com/office/officeart/2005/8/layout/default#2"/>
  </dgm:cxnLst>
  <dgm:bg/>
  <dgm:whole/>
</dgm:dataModel>
</file>

<file path=ppt/diagrams/data6.xml><?xml version="1.0" encoding="utf-8"?>
<dgm:dataModel xmlns:dgm="http://schemas.openxmlformats.org/drawingml/2006/diagram" xmlns:a="http://schemas.openxmlformats.org/drawingml/2006/main">
  <dgm:ptLst>
    <dgm:pt modelId="{6364887B-4DE9-394E-8EB2-1ECFB242E94E}" type="doc">
      <dgm:prSet loTypeId="urn:microsoft.com/office/officeart/2005/8/layout/default#3" loCatId="" qsTypeId="urn:microsoft.com/office/officeart/2005/8/quickstyle/simple1" qsCatId="simple" csTypeId="urn:microsoft.com/office/officeart/2005/8/colors/accent5_2" csCatId="accent5" phldr="1"/>
      <dgm:spPr/>
      <dgm:t>
        <a:bodyPr/>
        <a:lstStyle/>
        <a:p>
          <a:endParaRPr lang="ru-RU"/>
        </a:p>
      </dgm:t>
    </dgm:pt>
    <dgm:pt modelId="{14243CDC-6DF0-7146-A7C4-27E8FA872FB7}">
      <dgm:prSet/>
      <dgm:spPr/>
      <dgm:t>
        <a:bodyPr/>
        <a:lstStyle/>
        <a:p>
          <a:pPr rtl="0">
            <a:lnSpc>
              <a:spcPct val="100000"/>
            </a:lnSpc>
            <a:spcAft>
              <a:spcPts val="0"/>
            </a:spcAft>
          </a:pPr>
          <a:r>
            <a:rPr lang="ru-RU" dirty="0" smtClean="0">
              <a:solidFill>
                <a:srgbClr val="0000FF"/>
              </a:solidFill>
            </a:rPr>
            <a:t>При клиповом мышлении развивается многозадачность мышления обучающихся, что может отвлекать от темы занятий. </a:t>
          </a:r>
          <a:endParaRPr lang="ru-RU" dirty="0">
            <a:solidFill>
              <a:srgbClr val="0000FF"/>
            </a:solidFill>
          </a:endParaRPr>
        </a:p>
      </dgm:t>
    </dgm:pt>
    <dgm:pt modelId="{EC0C6A5F-EAA5-0144-B791-97D4E45F5F5F}" type="parTrans" cxnId="{6283ACFD-BD8B-D24E-B03D-D17AD1C85526}">
      <dgm:prSet/>
      <dgm:spPr/>
      <dgm:t>
        <a:bodyPr/>
        <a:lstStyle/>
        <a:p>
          <a:endParaRPr lang="ru-RU">
            <a:solidFill>
              <a:srgbClr val="FFFFFF"/>
            </a:solidFill>
          </a:endParaRPr>
        </a:p>
      </dgm:t>
    </dgm:pt>
    <dgm:pt modelId="{F8EAAFE9-C5CA-0B4A-BD7D-D9FB473418E1}" type="sibTrans" cxnId="{6283ACFD-BD8B-D24E-B03D-D17AD1C85526}">
      <dgm:prSet/>
      <dgm:spPr/>
      <dgm:t>
        <a:bodyPr/>
        <a:lstStyle/>
        <a:p>
          <a:endParaRPr lang="ru-RU">
            <a:solidFill>
              <a:srgbClr val="FFFFFF"/>
            </a:solidFill>
          </a:endParaRPr>
        </a:p>
      </dgm:t>
    </dgm:pt>
    <dgm:pt modelId="{445CC98C-1DF9-5643-BAF5-693D25DBE4A7}">
      <dgm:prSet/>
      <dgm:spPr/>
      <dgm:t>
        <a:bodyPr/>
        <a:lstStyle/>
        <a:p>
          <a:r>
            <a:rPr lang="ru-RU" dirty="0" smtClean="0">
              <a:solidFill>
                <a:srgbClr val="0000FF"/>
              </a:solidFill>
            </a:rPr>
            <a:t>Школьники не могут удерживать состояние концентрации в течение длительного времени. </a:t>
          </a:r>
          <a:endParaRPr lang="ru-RU" dirty="0">
            <a:solidFill>
              <a:srgbClr val="0000FF"/>
            </a:solidFill>
          </a:endParaRPr>
        </a:p>
      </dgm:t>
    </dgm:pt>
    <dgm:pt modelId="{F720AD5F-FE0B-0540-93EA-C5A5DF492750}" type="parTrans" cxnId="{06B88586-54E6-A943-B10F-737D834EF7A2}">
      <dgm:prSet/>
      <dgm:spPr/>
      <dgm:t>
        <a:bodyPr/>
        <a:lstStyle/>
        <a:p>
          <a:endParaRPr lang="ru-RU">
            <a:solidFill>
              <a:srgbClr val="FFFFFF"/>
            </a:solidFill>
          </a:endParaRPr>
        </a:p>
      </dgm:t>
    </dgm:pt>
    <dgm:pt modelId="{2358497F-0D15-E140-A2AA-EBBB7F89A1C9}" type="sibTrans" cxnId="{06B88586-54E6-A943-B10F-737D834EF7A2}">
      <dgm:prSet/>
      <dgm:spPr/>
      <dgm:t>
        <a:bodyPr/>
        <a:lstStyle/>
        <a:p>
          <a:endParaRPr lang="ru-RU">
            <a:solidFill>
              <a:srgbClr val="FFFFFF"/>
            </a:solidFill>
          </a:endParaRPr>
        </a:p>
      </dgm:t>
    </dgm:pt>
    <dgm:pt modelId="{1A35FE32-18ED-8243-9D5A-E7B9997F63F4}" type="pres">
      <dgm:prSet presAssocID="{6364887B-4DE9-394E-8EB2-1ECFB242E94E}" presName="diagram" presStyleCnt="0">
        <dgm:presLayoutVars>
          <dgm:dir/>
          <dgm:resizeHandles val="exact"/>
        </dgm:presLayoutVars>
      </dgm:prSet>
      <dgm:spPr/>
      <dgm:t>
        <a:bodyPr/>
        <a:lstStyle/>
        <a:p>
          <a:endParaRPr lang="ru-RU"/>
        </a:p>
      </dgm:t>
    </dgm:pt>
    <dgm:pt modelId="{98A6512B-3866-164B-AD69-17DEFA71C92D}" type="pres">
      <dgm:prSet presAssocID="{14243CDC-6DF0-7146-A7C4-27E8FA872FB7}" presName="node" presStyleLbl="node1" presStyleIdx="0" presStyleCnt="2" custScaleX="75088" custScaleY="102684" custLinFactNeighborX="3732" custLinFactNeighborY="-36063">
        <dgm:presLayoutVars>
          <dgm:bulletEnabled val="1"/>
        </dgm:presLayoutVars>
      </dgm:prSet>
      <dgm:spPr/>
      <dgm:t>
        <a:bodyPr/>
        <a:lstStyle/>
        <a:p>
          <a:endParaRPr lang="ru-RU"/>
        </a:p>
      </dgm:t>
    </dgm:pt>
    <dgm:pt modelId="{ABAB3899-9069-F245-985F-65DEA7E5F1E1}" type="pres">
      <dgm:prSet presAssocID="{F8EAAFE9-C5CA-0B4A-BD7D-D9FB473418E1}" presName="sibTrans" presStyleCnt="0"/>
      <dgm:spPr/>
    </dgm:pt>
    <dgm:pt modelId="{33E2FBB2-3571-8449-8433-DAD8FA12A0D3}" type="pres">
      <dgm:prSet presAssocID="{445CC98C-1DF9-5643-BAF5-693D25DBE4A7}" presName="node" presStyleLbl="node1" presStyleIdx="1" presStyleCnt="2" custScaleX="75088" custScaleY="102684" custLinFactNeighborX="4754" custLinFactNeighborY="-24996">
        <dgm:presLayoutVars>
          <dgm:bulletEnabled val="1"/>
        </dgm:presLayoutVars>
      </dgm:prSet>
      <dgm:spPr/>
      <dgm:t>
        <a:bodyPr/>
        <a:lstStyle/>
        <a:p>
          <a:endParaRPr lang="ru-RU"/>
        </a:p>
      </dgm:t>
    </dgm:pt>
  </dgm:ptLst>
  <dgm:cxnLst>
    <dgm:cxn modelId="{B0EA9B19-F85E-4EB6-81EA-C33F85FC35B3}" type="presOf" srcId="{14243CDC-6DF0-7146-A7C4-27E8FA872FB7}" destId="{98A6512B-3866-164B-AD69-17DEFA71C92D}" srcOrd="0" destOrd="0" presId="urn:microsoft.com/office/officeart/2005/8/layout/default#3"/>
    <dgm:cxn modelId="{DF70EFDE-1A99-4A49-868A-37B2B8B647EB}" type="presOf" srcId="{6364887B-4DE9-394E-8EB2-1ECFB242E94E}" destId="{1A35FE32-18ED-8243-9D5A-E7B9997F63F4}" srcOrd="0" destOrd="0" presId="urn:microsoft.com/office/officeart/2005/8/layout/default#3"/>
    <dgm:cxn modelId="{25883EB5-2600-469A-B4B5-E19D826E9E4F}" type="presOf" srcId="{445CC98C-1DF9-5643-BAF5-693D25DBE4A7}" destId="{33E2FBB2-3571-8449-8433-DAD8FA12A0D3}" srcOrd="0" destOrd="0" presId="urn:microsoft.com/office/officeart/2005/8/layout/default#3"/>
    <dgm:cxn modelId="{06B88586-54E6-A943-B10F-737D834EF7A2}" srcId="{6364887B-4DE9-394E-8EB2-1ECFB242E94E}" destId="{445CC98C-1DF9-5643-BAF5-693D25DBE4A7}" srcOrd="1" destOrd="0" parTransId="{F720AD5F-FE0B-0540-93EA-C5A5DF492750}" sibTransId="{2358497F-0D15-E140-A2AA-EBBB7F89A1C9}"/>
    <dgm:cxn modelId="{6283ACFD-BD8B-D24E-B03D-D17AD1C85526}" srcId="{6364887B-4DE9-394E-8EB2-1ECFB242E94E}" destId="{14243CDC-6DF0-7146-A7C4-27E8FA872FB7}" srcOrd="0" destOrd="0" parTransId="{EC0C6A5F-EAA5-0144-B791-97D4E45F5F5F}" sibTransId="{F8EAAFE9-C5CA-0B4A-BD7D-D9FB473418E1}"/>
    <dgm:cxn modelId="{B0885E4E-D3B1-43E7-9CD1-B98326A78FF8}" type="presParOf" srcId="{1A35FE32-18ED-8243-9D5A-E7B9997F63F4}" destId="{98A6512B-3866-164B-AD69-17DEFA71C92D}" srcOrd="0" destOrd="0" presId="urn:microsoft.com/office/officeart/2005/8/layout/default#3"/>
    <dgm:cxn modelId="{44922F0E-CCCC-44E7-A3C1-C6D204E6D6D6}" type="presParOf" srcId="{1A35FE32-18ED-8243-9D5A-E7B9997F63F4}" destId="{ABAB3899-9069-F245-985F-65DEA7E5F1E1}" srcOrd="1" destOrd="0" presId="urn:microsoft.com/office/officeart/2005/8/layout/default#3"/>
    <dgm:cxn modelId="{E31FDED7-67C4-4A78-9C6E-171F8AB4AD3B}" type="presParOf" srcId="{1A35FE32-18ED-8243-9D5A-E7B9997F63F4}" destId="{33E2FBB2-3571-8449-8433-DAD8FA12A0D3}" srcOrd="2" destOrd="0" presId="urn:microsoft.com/office/officeart/2005/8/layout/default#3"/>
  </dgm:cxnLst>
  <dgm:bg/>
  <dgm:whole/>
</dgm:dataModel>
</file>

<file path=ppt/diagrams/data7.xml><?xml version="1.0" encoding="utf-8"?>
<dgm:dataModel xmlns:dgm="http://schemas.openxmlformats.org/drawingml/2006/diagram" xmlns:a="http://schemas.openxmlformats.org/drawingml/2006/main">
  <dgm:ptLst>
    <dgm:pt modelId="{6895E747-BE3F-8E47-9A07-03E6530DDA56}" type="doc">
      <dgm:prSet loTypeId="urn:microsoft.com/office/officeart/2005/8/layout/default#4" loCatId="" qsTypeId="urn:microsoft.com/office/officeart/2005/8/quickstyle/simple1" qsCatId="simple" csTypeId="urn:microsoft.com/office/officeart/2005/8/colors/accent1_2" csCatId="accent1" phldr="1"/>
      <dgm:spPr/>
      <dgm:t>
        <a:bodyPr/>
        <a:lstStyle/>
        <a:p>
          <a:endParaRPr lang="ru-RU"/>
        </a:p>
      </dgm:t>
    </dgm:pt>
    <dgm:pt modelId="{CE872EE8-7B42-3844-B188-8700C49E9351}">
      <dgm:prSet phldrT="[Текст]" custT="1"/>
      <dgm:spPr/>
      <dgm:t>
        <a:bodyPr/>
        <a:lstStyle/>
        <a:p>
          <a:pPr rtl="0">
            <a:lnSpc>
              <a:spcPct val="100000"/>
            </a:lnSpc>
            <a:spcAft>
              <a:spcPts val="0"/>
            </a:spcAft>
          </a:pPr>
          <a:r>
            <a:rPr lang="ru-RU" sz="1800" b="1" u="sng" dirty="0" smtClean="0">
              <a:solidFill>
                <a:srgbClr val="FFFFFF"/>
              </a:solidFill>
            </a:rPr>
            <a:t>Педагогический учет этого свойства клипового мышления</a:t>
          </a:r>
          <a:r>
            <a:rPr lang="ru-RU" sz="1800" b="1" dirty="0" smtClean="0">
              <a:solidFill>
                <a:srgbClr val="FFFFFF"/>
              </a:solidFill>
            </a:rPr>
            <a:t>: приводить практические примеры, направленные на актуализацию темы, повышение уровня приоритетности решения учебных задач в текущий отрезок времени. </a:t>
          </a:r>
          <a:endParaRPr lang="ru-RU" sz="1800" b="1" dirty="0">
            <a:solidFill>
              <a:srgbClr val="FFFFFF"/>
            </a:solidFill>
          </a:endParaRPr>
        </a:p>
      </dgm:t>
    </dgm:pt>
    <dgm:pt modelId="{F44F1B0C-B495-F842-B965-8CEF2D8F1D99}" type="parTrans" cxnId="{0C2B9770-8134-3F4E-80B4-002E922626AE}">
      <dgm:prSet/>
      <dgm:spPr/>
      <dgm:t>
        <a:bodyPr/>
        <a:lstStyle/>
        <a:p>
          <a:endParaRPr lang="ru-RU"/>
        </a:p>
      </dgm:t>
    </dgm:pt>
    <dgm:pt modelId="{759851C7-C848-8F48-B7B9-03180C7024DC}" type="sibTrans" cxnId="{0C2B9770-8134-3F4E-80B4-002E922626AE}">
      <dgm:prSet/>
      <dgm:spPr/>
      <dgm:t>
        <a:bodyPr/>
        <a:lstStyle/>
        <a:p>
          <a:endParaRPr lang="ru-RU"/>
        </a:p>
      </dgm:t>
    </dgm:pt>
    <dgm:pt modelId="{580CB325-6224-174F-82A8-34656DCF0387}">
      <dgm:prSet custT="1"/>
      <dgm:spPr/>
      <dgm:t>
        <a:bodyPr/>
        <a:lstStyle/>
        <a:p>
          <a:pPr rtl="0">
            <a:lnSpc>
              <a:spcPct val="100000"/>
            </a:lnSpc>
            <a:spcAft>
              <a:spcPts val="0"/>
            </a:spcAft>
          </a:pPr>
          <a:r>
            <a:rPr lang="ru-RU" sz="1800" b="1" u="sng" dirty="0" smtClean="0">
              <a:solidFill>
                <a:srgbClr val="FFFFFF"/>
              </a:solidFill>
            </a:rPr>
            <a:t>Рекомендуемый метод:</a:t>
          </a:r>
          <a:r>
            <a:rPr lang="ru-RU" sz="1800" b="1" dirty="0" smtClean="0">
              <a:solidFill>
                <a:srgbClr val="FFFFFF"/>
              </a:solidFill>
            </a:rPr>
            <a:t> </a:t>
          </a:r>
        </a:p>
        <a:p>
          <a:pPr rtl="0">
            <a:lnSpc>
              <a:spcPct val="100000"/>
            </a:lnSpc>
            <a:spcAft>
              <a:spcPts val="0"/>
            </a:spcAft>
          </a:pPr>
          <a:r>
            <a:rPr lang="ru-RU" sz="1800" b="1" dirty="0" smtClean="0">
              <a:solidFill>
                <a:srgbClr val="FFFFFF"/>
              </a:solidFill>
            </a:rPr>
            <a:t>чтение и закрепление прочитанного: обсуждение, проектирование и т.д., что способствует выработке умения анализировать, устанавливать связи между явлениями и в конечном итоге приводит к разрушению мозаичной, фрагментированной картины мира.</a:t>
          </a:r>
          <a:endParaRPr lang="ru-RU" sz="1800" b="1" dirty="0">
            <a:solidFill>
              <a:srgbClr val="FFFFFF"/>
            </a:solidFill>
          </a:endParaRPr>
        </a:p>
      </dgm:t>
    </dgm:pt>
    <dgm:pt modelId="{4CBF1044-738E-BD45-A65A-0BA7B9F9F979}" type="parTrans" cxnId="{E8DB23A6-5960-4F40-AE29-5EB7A7BDE496}">
      <dgm:prSet/>
      <dgm:spPr/>
      <dgm:t>
        <a:bodyPr/>
        <a:lstStyle/>
        <a:p>
          <a:endParaRPr lang="ru-RU"/>
        </a:p>
      </dgm:t>
    </dgm:pt>
    <dgm:pt modelId="{53F3A7E4-59E7-BC47-9CA5-6A854F6CE679}" type="sibTrans" cxnId="{E8DB23A6-5960-4F40-AE29-5EB7A7BDE496}">
      <dgm:prSet/>
      <dgm:spPr/>
      <dgm:t>
        <a:bodyPr/>
        <a:lstStyle/>
        <a:p>
          <a:endParaRPr lang="ru-RU"/>
        </a:p>
      </dgm:t>
    </dgm:pt>
    <dgm:pt modelId="{2653C88B-C1A0-BF48-A017-4EA59FFE6574}" type="pres">
      <dgm:prSet presAssocID="{6895E747-BE3F-8E47-9A07-03E6530DDA56}" presName="diagram" presStyleCnt="0">
        <dgm:presLayoutVars>
          <dgm:dir/>
          <dgm:resizeHandles val="exact"/>
        </dgm:presLayoutVars>
      </dgm:prSet>
      <dgm:spPr/>
      <dgm:t>
        <a:bodyPr/>
        <a:lstStyle/>
        <a:p>
          <a:endParaRPr lang="ru-RU"/>
        </a:p>
      </dgm:t>
    </dgm:pt>
    <dgm:pt modelId="{88688DFC-C35D-E448-9876-5CB99A2FA6FD}" type="pres">
      <dgm:prSet presAssocID="{CE872EE8-7B42-3844-B188-8700C49E9351}" presName="node" presStyleLbl="node1" presStyleIdx="0" presStyleCnt="2" custScaleX="143017" custScaleY="107492" custLinFactNeighborX="47" custLinFactNeighborY="-5790">
        <dgm:presLayoutVars>
          <dgm:bulletEnabled val="1"/>
        </dgm:presLayoutVars>
      </dgm:prSet>
      <dgm:spPr/>
      <dgm:t>
        <a:bodyPr/>
        <a:lstStyle/>
        <a:p>
          <a:endParaRPr lang="ru-RU"/>
        </a:p>
      </dgm:t>
    </dgm:pt>
    <dgm:pt modelId="{FDF8F665-13A7-F34F-A776-A05D2C9B9279}" type="pres">
      <dgm:prSet presAssocID="{759851C7-C848-8F48-B7B9-03180C7024DC}" presName="sibTrans" presStyleCnt="0"/>
      <dgm:spPr/>
    </dgm:pt>
    <dgm:pt modelId="{EA310B89-88AF-684E-B38D-9B05DE5CF5CB}" type="pres">
      <dgm:prSet presAssocID="{580CB325-6224-174F-82A8-34656DCF0387}" presName="node" presStyleLbl="node1" presStyleIdx="1" presStyleCnt="2" custScaleX="142923" custScaleY="107492" custLinFactNeighborX="47" custLinFactNeighborY="-6781">
        <dgm:presLayoutVars>
          <dgm:bulletEnabled val="1"/>
        </dgm:presLayoutVars>
      </dgm:prSet>
      <dgm:spPr/>
      <dgm:t>
        <a:bodyPr/>
        <a:lstStyle/>
        <a:p>
          <a:endParaRPr lang="ru-RU"/>
        </a:p>
      </dgm:t>
    </dgm:pt>
  </dgm:ptLst>
  <dgm:cxnLst>
    <dgm:cxn modelId="{3C82D393-666C-4BB1-9F90-A1DF3F9388A5}" type="presOf" srcId="{CE872EE8-7B42-3844-B188-8700C49E9351}" destId="{88688DFC-C35D-E448-9876-5CB99A2FA6FD}" srcOrd="0" destOrd="0" presId="urn:microsoft.com/office/officeart/2005/8/layout/default#4"/>
    <dgm:cxn modelId="{0C2B9770-8134-3F4E-80B4-002E922626AE}" srcId="{6895E747-BE3F-8E47-9A07-03E6530DDA56}" destId="{CE872EE8-7B42-3844-B188-8700C49E9351}" srcOrd="0" destOrd="0" parTransId="{F44F1B0C-B495-F842-B965-8CEF2D8F1D99}" sibTransId="{759851C7-C848-8F48-B7B9-03180C7024DC}"/>
    <dgm:cxn modelId="{9E8229E2-1A22-4391-967F-BDD112363155}" type="presOf" srcId="{580CB325-6224-174F-82A8-34656DCF0387}" destId="{EA310B89-88AF-684E-B38D-9B05DE5CF5CB}" srcOrd="0" destOrd="0" presId="urn:microsoft.com/office/officeart/2005/8/layout/default#4"/>
    <dgm:cxn modelId="{5C080B30-5E0E-4772-8149-DEEEB0AF8CA0}" type="presOf" srcId="{6895E747-BE3F-8E47-9A07-03E6530DDA56}" destId="{2653C88B-C1A0-BF48-A017-4EA59FFE6574}" srcOrd="0" destOrd="0" presId="urn:microsoft.com/office/officeart/2005/8/layout/default#4"/>
    <dgm:cxn modelId="{E8DB23A6-5960-4F40-AE29-5EB7A7BDE496}" srcId="{6895E747-BE3F-8E47-9A07-03E6530DDA56}" destId="{580CB325-6224-174F-82A8-34656DCF0387}" srcOrd="1" destOrd="0" parTransId="{4CBF1044-738E-BD45-A65A-0BA7B9F9F979}" sibTransId="{53F3A7E4-59E7-BC47-9CA5-6A854F6CE679}"/>
    <dgm:cxn modelId="{EC663E1D-399C-468E-B454-5C499347BDEF}" type="presParOf" srcId="{2653C88B-C1A0-BF48-A017-4EA59FFE6574}" destId="{88688DFC-C35D-E448-9876-5CB99A2FA6FD}" srcOrd="0" destOrd="0" presId="urn:microsoft.com/office/officeart/2005/8/layout/default#4"/>
    <dgm:cxn modelId="{ECEA307E-501A-4B0C-A915-7B21631D0479}" type="presParOf" srcId="{2653C88B-C1A0-BF48-A017-4EA59FFE6574}" destId="{FDF8F665-13A7-F34F-A776-A05D2C9B9279}" srcOrd="1" destOrd="0" presId="urn:microsoft.com/office/officeart/2005/8/layout/default#4"/>
    <dgm:cxn modelId="{491D4AED-4612-48FE-8219-3BB56FFAF8CC}" type="presParOf" srcId="{2653C88B-C1A0-BF48-A017-4EA59FFE6574}" destId="{EA310B89-88AF-684E-B38D-9B05DE5CF5CB}" srcOrd="2" destOrd="0" presId="urn:microsoft.com/office/officeart/2005/8/layout/default#4"/>
  </dgm:cxnLst>
  <dgm:bg/>
  <dgm:whole/>
</dgm:dataModel>
</file>

<file path=ppt/diagrams/layout1.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layout2.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layout3.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default#1">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default#2">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default#3">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default#4">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8F72B00-B06E-4E88-9D57-1C334C52414F}" type="datetimeFigureOut">
              <a:rPr lang="ru-RU" smtClean="0"/>
              <a:pPr/>
              <a:t>15.10.2018</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4FDA321-0293-4319-B76B-6937E7404816}" type="slidenum">
              <a:rPr lang="ru-RU" smtClean="0"/>
              <a:pPr/>
              <a:t>‹#›</a:t>
            </a:fld>
            <a:endParaRPr lang="ru-RU"/>
          </a:p>
        </p:txBody>
      </p:sp>
    </p:spTree>
    <p:extLst>
      <p:ext uri="{BB962C8B-B14F-4D97-AF65-F5344CB8AC3E}">
        <p14:creationId xmlns="" xmlns:p14="http://schemas.microsoft.com/office/powerpoint/2010/main" val="20619488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9A8A553B-299D-0C4A-895C-7838C1A7BBC9}" type="slidenum">
              <a:rPr lang="ru-RU" smtClean="0"/>
              <a:pPr/>
              <a:t>7</a:t>
            </a:fld>
            <a:endParaRPr lang="ru-RU"/>
          </a:p>
        </p:txBody>
      </p:sp>
    </p:spTree>
    <p:extLst>
      <p:ext uri="{BB962C8B-B14F-4D97-AF65-F5344CB8AC3E}">
        <p14:creationId xmlns="" xmlns:p14="http://schemas.microsoft.com/office/powerpoint/2010/main" val="11084013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84FDA321-0293-4319-B76B-6937E7404816}" type="slidenum">
              <a:rPr lang="ru-RU" smtClean="0"/>
              <a:pPr/>
              <a:t>16</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26661483-4603-4ADE-B4CB-B9039E5BC108}" type="datetimeFigureOut">
              <a:rPr lang="ru-RU" smtClean="0"/>
              <a:pPr/>
              <a:t>15.10.2018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03372BB-2A28-411A-BE56-B80710E750B5}"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26661483-4603-4ADE-B4CB-B9039E5BC108}" type="datetimeFigureOut">
              <a:rPr lang="ru-RU" smtClean="0"/>
              <a:pPr/>
              <a:t>15.10.2018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03372BB-2A28-411A-BE56-B80710E750B5}" type="slidenum">
              <a:rPr lang="ru-RU" smtClean="0"/>
              <a:pPr/>
              <a:t>‹#›</a:t>
            </a:fld>
            <a:endParaRPr lang="ru-RU"/>
          </a:p>
        </p:txBody>
      </p:sp>
      <p:sp>
        <p:nvSpPr>
          <p:cNvPr id="7" name="Title 6"/>
          <p:cNvSpPr>
            <a:spLocks noGrp="1"/>
          </p:cNvSpPr>
          <p:nvPr>
            <p:ph type="title"/>
          </p:nvPr>
        </p:nvSpPr>
        <p:spPr/>
        <p:txBody>
          <a:bodyPr/>
          <a:lstStyle/>
          <a:p>
            <a:r>
              <a:rPr lang="ru-RU" smtClean="0"/>
              <a:t>Образец заголовка</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26661483-4603-4ADE-B4CB-B9039E5BC108}" type="datetimeFigureOut">
              <a:rPr lang="ru-RU" smtClean="0"/>
              <a:pPr/>
              <a:t>15.10.2018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03372BB-2A28-411A-BE56-B80710E750B5}"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5" name="Date Placeholder 4"/>
          <p:cNvSpPr>
            <a:spLocks noGrp="1"/>
          </p:cNvSpPr>
          <p:nvPr>
            <p:ph type="dt" sz="half" idx="10"/>
          </p:nvPr>
        </p:nvSpPr>
        <p:spPr/>
        <p:txBody>
          <a:bodyPr/>
          <a:lstStyle/>
          <a:p>
            <a:fld id="{26661483-4603-4ADE-B4CB-B9039E5BC108}" type="datetimeFigureOut">
              <a:rPr lang="ru-RU" smtClean="0"/>
              <a:pPr/>
              <a:t>15.10.2018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403372BB-2A28-411A-BE56-B80710E750B5}" type="slidenum">
              <a:rPr lang="ru-RU" smtClean="0"/>
              <a:pPr/>
              <a:t>‹#›</a:t>
            </a:fld>
            <a:endParaRPr lang="ru-RU"/>
          </a:p>
        </p:txBody>
      </p:sp>
      <p:sp>
        <p:nvSpPr>
          <p:cNvPr id="9" name="Content Placeholder 8"/>
          <p:cNvSpPr>
            <a:spLocks noGrp="1"/>
          </p:cNvSpPr>
          <p:nvPr>
            <p:ph sz="quarter" idx="13"/>
          </p:nvPr>
        </p:nvSpPr>
        <p:spPr>
          <a:xfrm>
            <a:off x="676655" y="2679192"/>
            <a:ext cx="3822192" cy="34472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26661483-4603-4ADE-B4CB-B9039E5BC108}" type="datetimeFigureOut">
              <a:rPr lang="ru-RU" smtClean="0"/>
              <a:pPr/>
              <a:t>15.10.2018</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403372BB-2A28-411A-BE56-B80710E750B5}"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26661483-4603-4ADE-B4CB-B9039E5BC108}" type="datetimeFigureOut">
              <a:rPr lang="ru-RU" smtClean="0"/>
              <a:pPr/>
              <a:t>15.10.2018</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403372BB-2A28-411A-BE56-B80710E750B5}"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26661483-4603-4ADE-B4CB-B9039E5BC108}" type="datetimeFigureOut">
              <a:rPr lang="ru-RU" smtClean="0"/>
              <a:pPr/>
              <a:t>15.10.2018</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403372BB-2A28-411A-BE56-B80710E750B5}"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26661483-4603-4ADE-B4CB-B9039E5BC108}" type="datetimeFigureOut">
              <a:rPr lang="ru-RU" smtClean="0"/>
              <a:pPr/>
              <a:t>15.10.2018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403372BB-2A28-411A-BE56-B80710E750B5}" type="slidenum">
              <a:rPr lang="ru-RU" smtClean="0"/>
              <a:pPr/>
              <a:t>‹#›</a:t>
            </a:fld>
            <a:endParaRPr lang="ru-RU"/>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ru-RU" smtClean="0"/>
              <a:t>Образец заголовка</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ru-RU" smtClean="0"/>
              <a:t>Образец заголовка</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26661483-4603-4ADE-B4CB-B9039E5BC108}" type="datetimeFigureOut">
              <a:rPr lang="ru-RU" smtClean="0"/>
              <a:pPr/>
              <a:t>15.10.2018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403372BB-2A28-411A-BE56-B80710E750B5}" type="slidenum">
              <a:rPr lang="ru-RU" smtClean="0"/>
              <a:pPr/>
              <a:t>‹#›</a:t>
            </a:fld>
            <a:endParaRPr lang="ru-RU"/>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26661483-4603-4ADE-B4CB-B9039E5BC108}" type="datetimeFigureOut">
              <a:rPr lang="ru-RU" smtClean="0"/>
              <a:pPr/>
              <a:t>15.10.2018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03372BB-2A28-411A-BE56-B80710E750B5}"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26661483-4603-4ADE-B4CB-B9039E5BC108}" type="datetimeFigureOut">
              <a:rPr lang="ru-RU" smtClean="0"/>
              <a:pPr/>
              <a:t>15.10.2018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03372BB-2A28-411A-BE56-B80710E750B5}" type="slidenum">
              <a:rPr lang="ru-RU" smtClean="0"/>
              <a:pPr/>
              <a:t>‹#›</a:t>
            </a:fld>
            <a:endParaRPr lang="ru-RU"/>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chart">
  <p:cSld name="Заголовок и диаграмм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p>
            <a:r>
              <a:rPr lang="ru-RU" smtClean="0"/>
              <a:t>Образец заголовка</a:t>
            </a:r>
            <a:endParaRPr lang="ru-RU"/>
          </a:p>
        </p:txBody>
      </p:sp>
      <p:sp>
        <p:nvSpPr>
          <p:cNvPr id="3" name="Диаграмма 2"/>
          <p:cNvSpPr>
            <a:spLocks noGrp="1"/>
          </p:cNvSpPr>
          <p:nvPr>
            <p:ph type="chart" idx="1"/>
          </p:nvPr>
        </p:nvSpPr>
        <p:spPr>
          <a:xfrm>
            <a:off x="457200" y="1600200"/>
            <a:ext cx="8229600" cy="4525963"/>
          </a:xfrm>
        </p:spPr>
        <p:txBody>
          <a:bodyPr/>
          <a:lstStyle/>
          <a:p>
            <a:endParaRPr lang="ru-RU"/>
          </a:p>
        </p:txBody>
      </p:sp>
      <p:sp>
        <p:nvSpPr>
          <p:cNvPr id="4" name="Дата 3"/>
          <p:cNvSpPr>
            <a:spLocks noGrp="1"/>
          </p:cNvSpPr>
          <p:nvPr>
            <p:ph type="dt" sz="half" idx="10"/>
          </p:nvPr>
        </p:nvSpPr>
        <p:spPr>
          <a:xfrm>
            <a:off x="457200" y="6245225"/>
            <a:ext cx="2133600" cy="476250"/>
          </a:xfrm>
        </p:spPr>
        <p:txBody>
          <a:bodyPr/>
          <a:lstStyle>
            <a:lvl1pPr>
              <a:defRPr/>
            </a:lvl1pPr>
          </a:lstStyle>
          <a:p>
            <a:endParaRPr lang="ru-RU"/>
          </a:p>
        </p:txBody>
      </p:sp>
      <p:sp>
        <p:nvSpPr>
          <p:cNvPr id="5" name="Нижний колонтитул 4"/>
          <p:cNvSpPr>
            <a:spLocks noGrp="1"/>
          </p:cNvSpPr>
          <p:nvPr>
            <p:ph type="ftr" sz="quarter" idx="11"/>
          </p:nvPr>
        </p:nvSpPr>
        <p:spPr>
          <a:xfrm>
            <a:off x="3124200" y="6245225"/>
            <a:ext cx="2895600" cy="476250"/>
          </a:xfrm>
        </p:spPr>
        <p:txBody>
          <a:bodyPr/>
          <a:lstStyle>
            <a:lvl1pPr>
              <a:defRPr/>
            </a:lvl1pPr>
          </a:lstStyle>
          <a:p>
            <a:endParaRPr lang="ru-RU"/>
          </a:p>
        </p:txBody>
      </p:sp>
      <p:sp>
        <p:nvSpPr>
          <p:cNvPr id="6" name="Номер слайда 5"/>
          <p:cNvSpPr>
            <a:spLocks noGrp="1"/>
          </p:cNvSpPr>
          <p:nvPr>
            <p:ph type="sldNum" sz="quarter" idx="12"/>
          </p:nvPr>
        </p:nvSpPr>
        <p:spPr>
          <a:xfrm>
            <a:off x="6553200" y="6245225"/>
            <a:ext cx="2133600" cy="476250"/>
          </a:xfrm>
        </p:spPr>
        <p:txBody>
          <a:bodyPr/>
          <a:lstStyle>
            <a:lvl1pPr>
              <a:defRPr/>
            </a:lvl1pPr>
          </a:lstStyle>
          <a:p>
            <a:fld id="{9E703175-479F-4425-BFC8-C1E02CA12D6E}" type="slidenum">
              <a:rPr lang="ru-RU"/>
              <a:pPr/>
              <a:t>‹#›</a:t>
            </a:fld>
            <a:endParaRPr lang="ru-RU"/>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Заголовок, текст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p>
            <a:r>
              <a:rPr lang="ru-RU" smtClean="0"/>
              <a:t>Образец заголовка</a:t>
            </a:r>
            <a:endParaRPr lang="ru-RU"/>
          </a:p>
        </p:txBody>
      </p:sp>
      <p:sp>
        <p:nvSpPr>
          <p:cNvPr id="3" name="Текст 2"/>
          <p:cNvSpPr>
            <a:spLocks noGrp="1"/>
          </p:cNvSpPr>
          <p:nvPr>
            <p:ph type="body" sz="half" idx="1"/>
          </p:nvPr>
        </p:nvSpPr>
        <p:spPr>
          <a:xfrm>
            <a:off x="457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a:xfrm>
            <a:off x="457200" y="6245225"/>
            <a:ext cx="2133600" cy="476250"/>
          </a:xfrm>
        </p:spPr>
        <p:txBody>
          <a:bodyPr/>
          <a:lstStyle>
            <a:lvl1pPr>
              <a:defRPr/>
            </a:lvl1pPr>
          </a:lstStyle>
          <a:p>
            <a:endParaRPr lang="ru-RU"/>
          </a:p>
        </p:txBody>
      </p:sp>
      <p:sp>
        <p:nvSpPr>
          <p:cNvPr id="6" name="Нижний колонтитул 5"/>
          <p:cNvSpPr>
            <a:spLocks noGrp="1"/>
          </p:cNvSpPr>
          <p:nvPr>
            <p:ph type="ftr" sz="quarter" idx="11"/>
          </p:nvPr>
        </p:nvSpPr>
        <p:spPr>
          <a:xfrm>
            <a:off x="3124200" y="6245225"/>
            <a:ext cx="2895600" cy="476250"/>
          </a:xfrm>
        </p:spPr>
        <p:txBody>
          <a:bodyPr/>
          <a:lstStyle>
            <a:lvl1pPr>
              <a:defRPr/>
            </a:lvl1pPr>
          </a:lstStyle>
          <a:p>
            <a:endParaRPr lang="ru-RU"/>
          </a:p>
        </p:txBody>
      </p:sp>
      <p:sp>
        <p:nvSpPr>
          <p:cNvPr id="7" name="Номер слайда 6"/>
          <p:cNvSpPr>
            <a:spLocks noGrp="1"/>
          </p:cNvSpPr>
          <p:nvPr>
            <p:ph type="sldNum" sz="quarter" idx="12"/>
          </p:nvPr>
        </p:nvSpPr>
        <p:spPr>
          <a:xfrm>
            <a:off x="6553200" y="6245225"/>
            <a:ext cx="2133600" cy="476250"/>
          </a:xfrm>
        </p:spPr>
        <p:txBody>
          <a:bodyPr/>
          <a:lstStyle>
            <a:lvl1pPr>
              <a:defRPr/>
            </a:lvl1pPr>
          </a:lstStyle>
          <a:p>
            <a:fld id="{BF7705FF-13FD-4FBA-AB3C-F12B642E0D4A}" type="slidenum">
              <a:rPr lang="ru-RU"/>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26661483-4603-4ADE-B4CB-B9039E5BC108}" type="datetimeFigureOut">
              <a:rPr lang="ru-RU" smtClean="0"/>
              <a:pPr/>
              <a:t>15.10.2018</a:t>
            </a:fld>
            <a:endParaRPr lang="ru-RU"/>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ru-RU"/>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403372BB-2A28-411A-BE56-B80710E750B5}" type="slidenum">
              <a:rPr lang="ru-RU" smtClean="0"/>
              <a:pPr/>
              <a:t>‹#›</a:t>
            </a:fld>
            <a:endParaRPr lang="ru-RU"/>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gif"/><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diagramQuickStyle" Target="../diagrams/quickStyle2.xml"/><Relationship Id="rId13" Type="http://schemas.openxmlformats.org/officeDocument/2006/relationships/diagramColors" Target="../diagrams/colors3.xml"/><Relationship Id="rId3" Type="http://schemas.openxmlformats.org/officeDocument/2006/relationships/diagramLayout" Target="../diagrams/layout1.xml"/><Relationship Id="rId7" Type="http://schemas.openxmlformats.org/officeDocument/2006/relationships/diagramLayout" Target="../diagrams/layout2.xml"/><Relationship Id="rId12" Type="http://schemas.openxmlformats.org/officeDocument/2006/relationships/diagramQuickStyle" Target="../diagrams/quickStyle3.xml"/><Relationship Id="rId2" Type="http://schemas.openxmlformats.org/officeDocument/2006/relationships/diagramData" Target="../diagrams/data1.xml"/><Relationship Id="rId1" Type="http://schemas.openxmlformats.org/officeDocument/2006/relationships/slideLayout" Target="../slideLayouts/slideLayout8.xml"/><Relationship Id="rId6" Type="http://schemas.openxmlformats.org/officeDocument/2006/relationships/diagramData" Target="../diagrams/data2.xml"/><Relationship Id="rId11" Type="http://schemas.openxmlformats.org/officeDocument/2006/relationships/diagramLayout" Target="../diagrams/layout3.xml"/><Relationship Id="rId5" Type="http://schemas.openxmlformats.org/officeDocument/2006/relationships/diagramColors" Target="../diagrams/colors1.xml"/><Relationship Id="rId10" Type="http://schemas.openxmlformats.org/officeDocument/2006/relationships/diagramData" Target="../diagrams/data3.xml"/><Relationship Id="rId4" Type="http://schemas.openxmlformats.org/officeDocument/2006/relationships/diagramQuickStyle" Target="../diagrams/quickStyle1.xml"/><Relationship Id="rId9" Type="http://schemas.openxmlformats.org/officeDocument/2006/relationships/diagramColors" Target="../diagrams/colors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chart" Target="../charts/chart2.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8" Type="http://schemas.openxmlformats.org/officeDocument/2006/relationships/diagramQuickStyle" Target="../diagrams/quickStyle5.xml"/><Relationship Id="rId3" Type="http://schemas.openxmlformats.org/officeDocument/2006/relationships/diagramLayout" Target="../diagrams/layout4.xml"/><Relationship Id="rId7" Type="http://schemas.openxmlformats.org/officeDocument/2006/relationships/diagramLayout" Target="../diagrams/layout5.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openxmlformats.org/officeDocument/2006/relationships/diagramData" Target="../diagrams/data5.xml"/><Relationship Id="rId5" Type="http://schemas.openxmlformats.org/officeDocument/2006/relationships/diagramColors" Target="../diagrams/colors4.xml"/><Relationship Id="rId4" Type="http://schemas.openxmlformats.org/officeDocument/2006/relationships/diagramQuickStyle" Target="../diagrams/quickStyle4.xml"/><Relationship Id="rId9" Type="http://schemas.openxmlformats.org/officeDocument/2006/relationships/diagramColors" Target="../diagrams/colors5.xml"/></Relationships>
</file>

<file path=ppt/slides/_rels/slide33.xml.rels><?xml version="1.0" encoding="UTF-8" standalone="yes"?>
<Relationships xmlns="http://schemas.openxmlformats.org/package/2006/relationships"><Relationship Id="rId8" Type="http://schemas.openxmlformats.org/officeDocument/2006/relationships/diagramQuickStyle" Target="../diagrams/quickStyle7.xml"/><Relationship Id="rId3" Type="http://schemas.openxmlformats.org/officeDocument/2006/relationships/diagramLayout" Target="../diagrams/layout6.xml"/><Relationship Id="rId7" Type="http://schemas.openxmlformats.org/officeDocument/2006/relationships/diagramLayout" Target="../diagrams/layout7.xml"/><Relationship Id="rId2" Type="http://schemas.openxmlformats.org/officeDocument/2006/relationships/diagramData" Target="../diagrams/data6.xml"/><Relationship Id="rId1" Type="http://schemas.openxmlformats.org/officeDocument/2006/relationships/slideLayout" Target="../slideLayouts/slideLayout1.xml"/><Relationship Id="rId6" Type="http://schemas.openxmlformats.org/officeDocument/2006/relationships/diagramData" Target="../diagrams/data7.xml"/><Relationship Id="rId5" Type="http://schemas.openxmlformats.org/officeDocument/2006/relationships/diagramColors" Target="../diagrams/colors6.xml"/><Relationship Id="rId4" Type="http://schemas.openxmlformats.org/officeDocument/2006/relationships/diagramQuickStyle" Target="../diagrams/quickStyle6.xml"/><Relationship Id="rId9" Type="http://schemas.openxmlformats.org/officeDocument/2006/relationships/diagramColors" Target="../diagrams/colors7.xml"/></Relationships>
</file>

<file path=ppt/slides/_rels/slide3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5.xml"/><Relationship Id="rId4" Type="http://schemas.openxmlformats.org/officeDocument/2006/relationships/image" Target="../media/image33.png"/></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descr="Mozaika-dlia-vannoj-Atlas-worldes-net (1).jpg"/>
          <p:cNvPicPr>
            <a:picLocks noGrp="1" noChangeAspect="1"/>
          </p:cNvPicPr>
          <p:nvPr>
            <p:ph idx="1"/>
          </p:nvPr>
        </p:nvPicPr>
        <p:blipFill>
          <a:blip r:embed="rId2" cstate="print"/>
          <a:stretch>
            <a:fillRect/>
          </a:stretch>
        </p:blipFill>
        <p:spPr>
          <a:xfrm>
            <a:off x="3071802" y="571480"/>
            <a:ext cx="5786478" cy="3643338"/>
          </a:xfrm>
          <a:prstGeom prst="rect">
            <a:avLst/>
          </a:prstGeom>
          <a:effectLst>
            <a:softEdge rad="635000"/>
          </a:effectLst>
        </p:spPr>
      </p:pic>
      <p:pic>
        <p:nvPicPr>
          <p:cNvPr id="5" name="Рисунок 4" descr="klip-thinking.jpg"/>
          <p:cNvPicPr>
            <a:picLocks noChangeAspect="1"/>
          </p:cNvPicPr>
          <p:nvPr/>
        </p:nvPicPr>
        <p:blipFill>
          <a:blip r:embed="rId3" cstate="print"/>
          <a:stretch>
            <a:fillRect/>
          </a:stretch>
        </p:blipFill>
        <p:spPr>
          <a:xfrm>
            <a:off x="0" y="3786190"/>
            <a:ext cx="3000364" cy="2475300"/>
          </a:xfrm>
          <a:prstGeom prst="rect">
            <a:avLst/>
          </a:prstGeom>
        </p:spPr>
      </p:pic>
      <p:sp>
        <p:nvSpPr>
          <p:cNvPr id="7" name="Заголовок 1"/>
          <p:cNvSpPr txBox="1">
            <a:spLocks/>
          </p:cNvSpPr>
          <p:nvPr/>
        </p:nvSpPr>
        <p:spPr>
          <a:xfrm>
            <a:off x="214282" y="285728"/>
            <a:ext cx="7772400" cy="2500330"/>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ru-RU" sz="4000" b="1" i="0" u="sng" strike="noStrike" kern="1200" cap="none" spc="0" normalizeH="0" baseline="0" noProof="0" dirty="0" smtClean="0">
                <a:ln>
                  <a:noFill/>
                </a:ln>
                <a:solidFill>
                  <a:srgbClr val="0000FF"/>
                </a:solidFill>
                <a:effectLst/>
                <a:uLnTx/>
                <a:uFillTx/>
                <a:latin typeface="Times New Roman" pitchFamily="18" charset="0"/>
                <a:ea typeface="+mj-ea"/>
                <a:cs typeface="Times New Roman" pitchFamily="18" charset="0"/>
              </a:rPr>
              <a:t>Клиповое мышление </a:t>
            </a:r>
            <a:r>
              <a:rPr kumimoji="0" lang="ru-RU" sz="4000" b="1" i="0" u="none" strike="noStrike" kern="1200" cap="none" spc="0" normalizeH="0" baseline="0" noProof="0" dirty="0" smtClean="0">
                <a:ln>
                  <a:noFill/>
                </a:ln>
                <a:solidFill>
                  <a:srgbClr val="0000FF"/>
                </a:solidFill>
                <a:effectLst/>
                <a:uLnTx/>
                <a:uFillTx/>
                <a:latin typeface="Times New Roman" pitchFamily="18" charset="0"/>
                <a:ea typeface="+mj-ea"/>
                <a:cs typeface="Times New Roman" pitchFamily="18" charset="0"/>
              </a:rPr>
              <a:t>как проблема </a:t>
            </a:r>
            <a:r>
              <a:rPr lang="ru-RU" sz="4000" b="1" smtClean="0">
                <a:solidFill>
                  <a:srgbClr val="0000FF"/>
                </a:solidFill>
                <a:latin typeface="Times New Roman" pitchFamily="18" charset="0"/>
                <a:ea typeface="+mj-ea"/>
                <a:cs typeface="Times New Roman" pitchFamily="18" charset="0"/>
              </a:rPr>
              <a:t>ученика</a:t>
            </a:r>
            <a:r>
              <a:rPr kumimoji="0" lang="ru-RU" sz="4000" b="1" i="0" u="none" strike="noStrike" kern="1200" cap="none" spc="0" normalizeH="0" baseline="0" noProof="0" smtClean="0">
                <a:ln>
                  <a:noFill/>
                </a:ln>
                <a:solidFill>
                  <a:srgbClr val="0000FF"/>
                </a:solidFill>
                <a:effectLst/>
                <a:uLnTx/>
                <a:uFillTx/>
                <a:latin typeface="Times New Roman" pitchFamily="18" charset="0"/>
                <a:ea typeface="+mj-ea"/>
                <a:cs typeface="Times New Roman" pitchFamily="18" charset="0"/>
              </a:rPr>
              <a:t>, </a:t>
            </a:r>
            <a:r>
              <a:rPr kumimoji="0" lang="ru-RU" sz="4000" b="1" i="0" u="none" strike="noStrike" kern="1200" cap="none" spc="0" normalizeH="0" baseline="0" noProof="0" dirty="0" smtClean="0">
                <a:ln>
                  <a:noFill/>
                </a:ln>
                <a:solidFill>
                  <a:srgbClr val="0000FF"/>
                </a:solidFill>
                <a:effectLst/>
                <a:uLnTx/>
                <a:uFillTx/>
                <a:latin typeface="Times New Roman" pitchFamily="18" charset="0"/>
                <a:ea typeface="+mj-ea"/>
                <a:cs typeface="Times New Roman" pitchFamily="18" charset="0"/>
              </a:rPr>
              <a:t>учителя, родителей</a:t>
            </a:r>
            <a:r>
              <a:rPr kumimoji="0" lang="ru-RU" sz="2800" b="1" i="0" u="none" strike="noStrike" kern="1200" cap="none" spc="0" normalizeH="0" baseline="0" noProof="0" dirty="0" smtClean="0">
                <a:ln>
                  <a:noFill/>
                </a:ln>
                <a:solidFill>
                  <a:srgbClr val="FF0000"/>
                </a:solidFill>
                <a:effectLst/>
                <a:uLnTx/>
                <a:uFillTx/>
                <a:latin typeface="+mj-lt"/>
                <a:ea typeface="+mj-ea"/>
                <a:cs typeface="+mj-cs"/>
              </a:rPr>
              <a:t/>
            </a:r>
            <a:br>
              <a:rPr kumimoji="0" lang="ru-RU" sz="2800" b="1" i="0" u="none" strike="noStrike" kern="1200" cap="none" spc="0" normalizeH="0" baseline="0" noProof="0" dirty="0" smtClean="0">
                <a:ln>
                  <a:noFill/>
                </a:ln>
                <a:solidFill>
                  <a:srgbClr val="FF0000"/>
                </a:solidFill>
                <a:effectLst/>
                <a:uLnTx/>
                <a:uFillTx/>
                <a:latin typeface="+mj-lt"/>
                <a:ea typeface="+mj-ea"/>
                <a:cs typeface="+mj-cs"/>
              </a:rPr>
            </a:br>
            <a:endParaRPr kumimoji="0" lang="ru-RU" sz="2800" b="0" i="0" u="none" strike="noStrike" kern="1200" cap="none" spc="0" normalizeH="0" baseline="0" noProof="0" dirty="0">
              <a:ln>
                <a:noFill/>
              </a:ln>
              <a:solidFill>
                <a:srgbClr val="FF0000"/>
              </a:solidFill>
              <a:effectLst/>
              <a:uLnTx/>
              <a:uFillTx/>
              <a:latin typeface="+mj-lt"/>
              <a:ea typeface="+mj-ea"/>
              <a:cs typeface="+mj-cs"/>
            </a:endParaRPr>
          </a:p>
        </p:txBody>
      </p:sp>
      <p:pic>
        <p:nvPicPr>
          <p:cNvPr id="8" name="Изображение 5" descr="Texto planeacion estrategica_0.png"/>
          <p:cNvPicPr>
            <a:picLocks noChangeAspect="1"/>
          </p:cNvPicPr>
          <p:nvPr/>
        </p:nvPicPr>
        <p:blipFill>
          <a:blip r:embed="rId4" cstate="email">
            <a:alphaModFix amt="78000"/>
            <a:extLst>
              <a:ext uri="{28A0092B-C50C-407E-A947-70E740481C1C}">
                <a14:useLocalDpi xmlns:a14="http://schemas.microsoft.com/office/drawing/2010/main" xmlns="" val="0"/>
              </a:ext>
            </a:extLst>
          </a:blip>
          <a:stretch>
            <a:fillRect/>
          </a:stretch>
        </p:blipFill>
        <p:spPr>
          <a:xfrm>
            <a:off x="500034" y="2000240"/>
            <a:ext cx="2344118" cy="1828413"/>
          </a:xfrm>
          <a:prstGeom prst="rect">
            <a:avLst/>
          </a:prstGeom>
        </p:spPr>
      </p:pic>
      <p:sp>
        <p:nvSpPr>
          <p:cNvPr id="9" name="Название 1"/>
          <p:cNvSpPr txBox="1">
            <a:spLocks/>
          </p:cNvSpPr>
          <p:nvPr/>
        </p:nvSpPr>
        <p:spPr>
          <a:xfrm>
            <a:off x="0" y="6326673"/>
            <a:ext cx="9144000" cy="531327"/>
          </a:xfrm>
          <a:prstGeom prst="rect">
            <a:avLst/>
          </a:prstGeom>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ru-RU" sz="2400" b="1" i="0" u="none" strike="noStrike" kern="1200" cap="none" spc="0" normalizeH="0" baseline="0" noProof="0" dirty="0" smtClean="0">
                <a:ln w="19050">
                  <a:solidFill>
                    <a:srgbClr val="0000FF"/>
                  </a:solidFill>
                  <a:prstDash val="solid"/>
                </a:ln>
                <a:solidFill>
                  <a:srgbClr val="2E5BE4"/>
                </a:solidFill>
                <a:effectLst>
                  <a:outerShdw blurRad="50000" dist="50800" dir="7500000" algn="tl">
                    <a:srgbClr val="000000">
                      <a:shade val="5000"/>
                      <a:alpha val="35000"/>
                    </a:srgbClr>
                  </a:outerShdw>
                </a:effectLst>
                <a:uLnTx/>
                <a:uFillTx/>
                <a:latin typeface="+mj-lt"/>
                <a:ea typeface="+mj-ea"/>
                <a:cs typeface="+mj-cs"/>
              </a:rPr>
              <a:t>Клиповое мышление – особенность современного школьника</a:t>
            </a:r>
            <a:endParaRPr kumimoji="0" lang="ru-RU" sz="2400" b="1" i="0" u="none" strike="noStrike" kern="1200" cap="none" spc="0" normalizeH="0" baseline="0" noProof="0" dirty="0">
              <a:ln w="19050">
                <a:solidFill>
                  <a:srgbClr val="0000FF"/>
                </a:solidFill>
                <a:prstDash val="solid"/>
              </a:ln>
              <a:solidFill>
                <a:srgbClr val="2E5BE4"/>
              </a:solidFill>
              <a:effectLst>
                <a:outerShdw blurRad="50000" dist="50800" dir="7500000" algn="tl">
                  <a:srgbClr val="000000">
                    <a:shade val="5000"/>
                    <a:alpha val="35000"/>
                  </a:srgbClr>
                </a:outerShdw>
              </a:effectLst>
              <a:uLnTx/>
              <a:uFillTx/>
              <a:latin typeface="+mj-lt"/>
              <a:ea typeface="+mj-ea"/>
              <a:cs typeface="+mj-cs"/>
            </a:endParaRPr>
          </a:p>
        </p:txBody>
      </p:sp>
      <p:sp>
        <p:nvSpPr>
          <p:cNvPr id="12" name="Заголовок 1"/>
          <p:cNvSpPr txBox="1">
            <a:spLocks/>
          </p:cNvSpPr>
          <p:nvPr/>
        </p:nvSpPr>
        <p:spPr>
          <a:xfrm>
            <a:off x="3500430" y="4214818"/>
            <a:ext cx="4500594" cy="1252728"/>
          </a:xfrm>
          <a:prstGeom prst="rect">
            <a:avLst/>
          </a:prstGeom>
        </p:spPr>
        <p:txBody>
          <a:bodyPr vert="horz" lIns="91440" tIns="45720" rIns="91440" bIns="45720" rtlCol="0" anchor="ctr">
            <a:normAutofit lnSpcReduction="1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ru-RU" sz="2000" b="0" i="0" u="none" strike="noStrike" kern="1200" cap="none" spc="0" normalizeH="0" baseline="0" noProof="0" dirty="0" err="1" smtClean="0">
                <a:ln>
                  <a:noFill/>
                </a:ln>
                <a:solidFill>
                  <a:srgbClr val="C00000"/>
                </a:solidFill>
                <a:effectLst/>
                <a:uLnTx/>
                <a:uFillTx/>
                <a:latin typeface="+mj-lt"/>
                <a:ea typeface="+mj-ea"/>
                <a:cs typeface="+mj-cs"/>
              </a:rPr>
              <a:t>Донцова</a:t>
            </a:r>
            <a:r>
              <a:rPr kumimoji="0" lang="ru-RU" sz="2000" b="0" i="0" u="none" strike="noStrike" kern="1200" cap="none" spc="0" normalizeH="0" noProof="0" dirty="0" smtClean="0">
                <a:ln>
                  <a:noFill/>
                </a:ln>
                <a:solidFill>
                  <a:srgbClr val="C00000"/>
                </a:solidFill>
                <a:effectLst/>
                <a:uLnTx/>
                <a:uFillTx/>
                <a:latin typeface="+mj-lt"/>
                <a:ea typeface="+mj-ea"/>
                <a:cs typeface="+mj-cs"/>
              </a:rPr>
              <a:t> Наталья Георгиевна</a:t>
            </a:r>
          </a:p>
          <a:p>
            <a:pPr marL="0" marR="0" lvl="0" indent="0" algn="ctr" defTabSz="914400" rtl="0" eaLnBrk="1" fontAlgn="auto" latinLnBrk="0" hangingPunct="1">
              <a:lnSpc>
                <a:spcPct val="100000"/>
              </a:lnSpc>
              <a:spcBef>
                <a:spcPct val="0"/>
              </a:spcBef>
              <a:spcAft>
                <a:spcPts val="0"/>
              </a:spcAft>
              <a:buClrTx/>
              <a:buSzTx/>
              <a:buFontTx/>
              <a:buNone/>
              <a:tabLst/>
              <a:defRPr/>
            </a:pPr>
            <a:r>
              <a:rPr lang="ru-RU" sz="2000" dirty="0" smtClean="0">
                <a:solidFill>
                  <a:srgbClr val="C00000"/>
                </a:solidFill>
                <a:latin typeface="+mj-lt"/>
                <a:ea typeface="+mj-ea"/>
                <a:cs typeface="+mj-cs"/>
              </a:rPr>
              <a:t>у</a:t>
            </a:r>
            <a:r>
              <a:rPr lang="ru-RU" sz="2000" baseline="0" dirty="0" smtClean="0">
                <a:solidFill>
                  <a:srgbClr val="C00000"/>
                </a:solidFill>
                <a:latin typeface="+mj-lt"/>
                <a:ea typeface="+mj-ea"/>
                <a:cs typeface="+mj-cs"/>
              </a:rPr>
              <a:t>читель начальных классов</a:t>
            </a:r>
          </a:p>
          <a:p>
            <a:pPr marL="0" marR="0" lvl="0" indent="0" algn="ctr" defTabSz="914400" rtl="0" eaLnBrk="1" fontAlgn="auto" latinLnBrk="0" hangingPunct="1">
              <a:lnSpc>
                <a:spcPct val="100000"/>
              </a:lnSpc>
              <a:spcBef>
                <a:spcPct val="0"/>
              </a:spcBef>
              <a:spcAft>
                <a:spcPts val="0"/>
              </a:spcAft>
              <a:buClrTx/>
              <a:buSzTx/>
              <a:buFontTx/>
              <a:buNone/>
              <a:tabLst/>
              <a:defRPr/>
            </a:pPr>
            <a:r>
              <a:rPr lang="ru-RU" sz="2000" dirty="0" smtClean="0">
                <a:solidFill>
                  <a:srgbClr val="C00000"/>
                </a:solidFill>
                <a:latin typeface="+mj-lt"/>
                <a:ea typeface="+mj-ea"/>
                <a:cs typeface="+mj-cs"/>
              </a:rPr>
              <a:t>СОШИ №16</a:t>
            </a:r>
          </a:p>
          <a:p>
            <a:pPr marL="0" marR="0" lvl="0" indent="0" algn="ctr" defTabSz="914400" rtl="0" eaLnBrk="1" fontAlgn="auto" latinLnBrk="0" hangingPunct="1">
              <a:lnSpc>
                <a:spcPct val="100000"/>
              </a:lnSpc>
              <a:spcBef>
                <a:spcPct val="0"/>
              </a:spcBef>
              <a:spcAft>
                <a:spcPts val="0"/>
              </a:spcAft>
              <a:buClrTx/>
              <a:buSzTx/>
              <a:buFontTx/>
              <a:buNone/>
              <a:tabLst/>
              <a:defRPr/>
            </a:pPr>
            <a:r>
              <a:rPr lang="ru-RU" sz="2000" baseline="0" dirty="0" smtClean="0">
                <a:solidFill>
                  <a:srgbClr val="C00000"/>
                </a:solidFill>
                <a:latin typeface="+mj-lt"/>
                <a:ea typeface="+mj-ea"/>
                <a:cs typeface="+mj-cs"/>
              </a:rPr>
              <a:t>Г. Горловка </a:t>
            </a:r>
          </a:p>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ru-RU" sz="2000" b="0" i="0" u="none" strike="noStrike" kern="1200" cap="none" spc="0" normalizeH="0" baseline="0" noProof="0" dirty="0">
              <a:ln>
                <a:noFill/>
              </a:ln>
              <a:solidFill>
                <a:srgbClr val="C00000"/>
              </a:solidFill>
              <a:effectLst/>
              <a:uLnTx/>
              <a:uFillTx/>
              <a:latin typeface="+mj-lt"/>
              <a:ea typeface="+mj-ea"/>
              <a:cs typeface="+mj-cs"/>
            </a:endParaRPr>
          </a:p>
        </p:txBody>
      </p:sp>
    </p:spTree>
    <p:extLst>
      <p:ext uri="{BB962C8B-B14F-4D97-AF65-F5344CB8AC3E}">
        <p14:creationId xmlns="" xmlns:p14="http://schemas.microsoft.com/office/powerpoint/2010/main" val="34384794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79255" y="2046046"/>
            <a:ext cx="4427574" cy="4811953"/>
          </a:xfrm>
        </p:spPr>
        <p:txBody>
          <a:bodyPr>
            <a:normAutofit/>
          </a:bodyPr>
          <a:lstStyle/>
          <a:p>
            <a:pPr marL="0" indent="0" algn="just">
              <a:buNone/>
            </a:pPr>
            <a:r>
              <a:rPr lang="ru-RU" dirty="0" smtClean="0"/>
              <a:t>Мышление (понятийное) </a:t>
            </a:r>
            <a:r>
              <a:rPr lang="ru-RU" dirty="0"/>
              <a:t>– это вид мышления, </a:t>
            </a:r>
            <a:r>
              <a:rPr lang="ru-RU" dirty="0" smtClean="0"/>
              <a:t>при котором используются </a:t>
            </a:r>
            <a:r>
              <a:rPr lang="ru-RU" dirty="0"/>
              <a:t>понятия и логические конструкции. </a:t>
            </a:r>
            <a:r>
              <a:rPr lang="ru-RU" dirty="0" smtClean="0"/>
              <a:t>Освоение </a:t>
            </a:r>
            <a:r>
              <a:rPr lang="ru-RU" dirty="0"/>
              <a:t>новых </a:t>
            </a:r>
            <a:r>
              <a:rPr lang="ru-RU" dirty="0" smtClean="0"/>
              <a:t>понятий и </a:t>
            </a:r>
            <a:r>
              <a:rPr lang="ru-RU" dirty="0"/>
              <a:t>логических конструкций прекрасно тренирует умственные способности и полезно детям для общего интеллектуального развития. </a:t>
            </a:r>
          </a:p>
        </p:txBody>
      </p:sp>
      <p:sp>
        <p:nvSpPr>
          <p:cNvPr id="2" name="Название 1"/>
          <p:cNvSpPr>
            <a:spLocks noGrp="1"/>
          </p:cNvSpPr>
          <p:nvPr>
            <p:ph type="title"/>
          </p:nvPr>
        </p:nvSpPr>
        <p:spPr/>
        <p:txBody>
          <a:bodyPr>
            <a:normAutofit fontScale="90000"/>
          </a:bodyPr>
          <a:lstStyle/>
          <a:p>
            <a:r>
              <a:rPr lang="ru-RU" dirty="0" smtClean="0">
                <a:ln w="18415" cmpd="sng">
                  <a:solidFill>
                    <a:srgbClr val="1456BC"/>
                  </a:solidFill>
                  <a:prstDash val="solid"/>
                </a:ln>
                <a:solidFill>
                  <a:srgbClr val="3366FF"/>
                </a:solidFill>
                <a:effectLst>
                  <a:outerShdw blurRad="63500" dir="3600000" algn="tl" rotWithShape="0">
                    <a:srgbClr val="000000">
                      <a:alpha val="70000"/>
                    </a:srgbClr>
                  </a:outerShdw>
                </a:effectLst>
              </a:rPr>
              <a:t>Классическое понимание мышления</a:t>
            </a:r>
            <a:endParaRPr lang="ru-RU" dirty="0"/>
          </a:p>
        </p:txBody>
      </p:sp>
      <p:pic>
        <p:nvPicPr>
          <p:cNvPr id="4" name="Изображение 3" descr="4dbf20_83b3ca53354e4fbbb2c7eab07a089183~mv2.png"/>
          <p:cNvPicPr>
            <a:picLocks noChangeAspect="1"/>
          </p:cNvPicPr>
          <p:nvPr/>
        </p:nvPicPr>
        <p:blipFill>
          <a:blip r:embed="rId2" cstate="email">
            <a:alphaModFix/>
            <a:extLst>
              <a:ext uri="{BEBA8EAE-BF5A-486C-A8C5-ECC9F3942E4B}">
                <a14:imgProps xmlns:a14="http://schemas.microsoft.com/office/drawing/2010/main" xmlns="">
                  <a14:imgLayer r:embed="">
                    <a14:imgEffect>
                      <a14:backgroundRemoval t="0" b="99483" l="0" r="100000">
                        <a14:foregroundMark x1="10932" y1="29974" x2="10932" y2="29974"/>
                        <a14:foregroundMark x1="10215" y1="17313" x2="20251" y2="36434"/>
                        <a14:foregroundMark x1="26882" y1="1809" x2="35484" y2="11370"/>
                        <a14:foregroundMark x1="46237" y1="1809" x2="55197" y2="14212"/>
                        <a14:foregroundMark x1="65591" y1="14212" x2="65950" y2="22739"/>
                        <a14:foregroundMark x1="77599" y1="22997" x2="78495" y2="37726"/>
                        <a14:foregroundMark x1="82437" y1="46770" x2="86738" y2="64599"/>
                        <a14:foregroundMark x1="87993" y1="44703" x2="78853" y2="59690"/>
                        <a14:foregroundMark x1="81004" y1="46253" x2="78315" y2="55814"/>
                        <a14:foregroundMark x1="29749" y1="21189" x2="30824" y2="29457"/>
                        <a14:foregroundMark x1="39785" y1="19380" x2="41756" y2="24031"/>
                        <a14:foregroundMark x1="26523" y1="4134" x2="31004" y2="13178"/>
                        <a14:foregroundMark x1="27957" y1="23773" x2="27957" y2="23773"/>
                        <a14:foregroundMark x1="41219" y1="17313" x2="41219" y2="17313"/>
                      </a14:backgroundRemoval>
                    </a14:imgEffect>
                  </a14:imgLayer>
                </a14:imgProps>
              </a:ext>
              <a:ext uri="{28A0092B-C50C-407E-A947-70E740481C1C}">
                <a14:useLocalDpi xmlns:a14="http://schemas.microsoft.com/office/drawing/2010/main" xmlns="" val="0"/>
              </a:ext>
            </a:extLst>
          </a:blip>
          <a:stretch>
            <a:fillRect/>
          </a:stretch>
        </p:blipFill>
        <p:spPr>
          <a:xfrm flipH="1">
            <a:off x="4538361" y="3527664"/>
            <a:ext cx="4801880" cy="3330336"/>
          </a:xfrm>
          <a:prstGeom prst="rect">
            <a:avLst/>
          </a:prstGeom>
        </p:spPr>
      </p:pic>
    </p:spTree>
    <p:extLst>
      <p:ext uri="{BB962C8B-B14F-4D97-AF65-F5344CB8AC3E}">
        <p14:creationId xmlns:p14="http://schemas.microsoft.com/office/powerpoint/2010/main" xmlns="" val="82059817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half" idx="2"/>
          </p:nvPr>
        </p:nvSpPr>
        <p:spPr>
          <a:xfrm>
            <a:off x="914399" y="2251881"/>
            <a:ext cx="3807725" cy="3234521"/>
          </a:xfrm>
        </p:spPr>
        <p:txBody>
          <a:bodyPr>
            <a:normAutofit fontScale="92500" lnSpcReduction="10000"/>
          </a:bodyPr>
          <a:lstStyle/>
          <a:p>
            <a:pPr algn="ctr"/>
            <a:r>
              <a:rPr lang="ru-RU" sz="2400" dirty="0" smtClean="0">
                <a:ln>
                  <a:solidFill>
                    <a:srgbClr val="1456BC"/>
                  </a:solidFill>
                </a:ln>
                <a:solidFill>
                  <a:srgbClr val="3366FF"/>
                </a:solidFill>
              </a:rPr>
              <a:t>В наше время мы всё чаще сталкиваемся с тем, что </a:t>
            </a:r>
            <a:r>
              <a:rPr lang="ru-RU" sz="2400" dirty="0">
                <a:ln>
                  <a:solidFill>
                    <a:srgbClr val="1456BC"/>
                  </a:solidFill>
                </a:ln>
                <a:solidFill>
                  <a:srgbClr val="3366FF"/>
                </a:solidFill>
              </a:rPr>
              <a:t>современные школьники не могут сосредоточиться, воспринимать длинные тексты, углубляться в суть, имеют низкий  коэффициент усвоения знаний.  </a:t>
            </a:r>
            <a:endParaRPr lang="ru-RU" sz="2400" dirty="0" smtClean="0">
              <a:ln>
                <a:solidFill>
                  <a:srgbClr val="1456BC"/>
                </a:solidFill>
              </a:ln>
              <a:solidFill>
                <a:srgbClr val="3366FF"/>
              </a:solidFill>
            </a:endParaRPr>
          </a:p>
          <a:p>
            <a:pPr algn="ctr"/>
            <a:r>
              <a:rPr lang="ru-RU" sz="2400" dirty="0" smtClean="0">
                <a:ln>
                  <a:solidFill>
                    <a:srgbClr val="1456BC"/>
                  </a:solidFill>
                </a:ln>
                <a:solidFill>
                  <a:srgbClr val="3366FF"/>
                </a:solidFill>
              </a:rPr>
              <a:t>В чём же дело?</a:t>
            </a:r>
          </a:p>
          <a:p>
            <a:pPr algn="ctr"/>
            <a:endParaRPr lang="ru-RU" sz="2400" dirty="0"/>
          </a:p>
        </p:txBody>
      </p:sp>
      <p:sp>
        <p:nvSpPr>
          <p:cNvPr id="3" name="Название 2"/>
          <p:cNvSpPr>
            <a:spLocks noGrp="1"/>
          </p:cNvSpPr>
          <p:nvPr>
            <p:ph type="title"/>
          </p:nvPr>
        </p:nvSpPr>
        <p:spPr>
          <a:xfrm>
            <a:off x="914400" y="1036470"/>
            <a:ext cx="3352800" cy="1314055"/>
          </a:xfrm>
        </p:spPr>
        <p:txBody>
          <a:bodyPr/>
          <a:lstStyle/>
          <a:p>
            <a:pPr algn="ctr"/>
            <a:r>
              <a:rPr lang="ru-RU" sz="8800" dirty="0" smtClean="0">
                <a:ln>
                  <a:solidFill>
                    <a:srgbClr val="1456BC"/>
                  </a:solidFill>
                </a:ln>
                <a:solidFill>
                  <a:srgbClr val="3366FF"/>
                </a:solidFill>
              </a:rPr>
              <a:t>?</a:t>
            </a:r>
            <a:endParaRPr lang="ru-RU" sz="8800" dirty="0">
              <a:ln>
                <a:solidFill>
                  <a:srgbClr val="1456BC"/>
                </a:solidFill>
              </a:ln>
              <a:solidFill>
                <a:srgbClr val="3366FF"/>
              </a:solidFill>
            </a:endParaRPr>
          </a:p>
        </p:txBody>
      </p:sp>
      <p:pic>
        <p:nvPicPr>
          <p:cNvPr id="5" name="Содержимое 4" descr="05.jpg"/>
          <p:cNvPicPr>
            <a:picLocks noGrp="1" noChangeAspect="1"/>
          </p:cNvPicPr>
          <p:nvPr>
            <p:ph idx="1"/>
          </p:nvPr>
        </p:nvPicPr>
        <p:blipFill>
          <a:blip r:embed="rId2" cstate="email">
            <a:extLst>
              <a:ext uri="{28A0092B-C50C-407E-A947-70E740481C1C}">
                <a14:useLocalDpi xmlns:a14="http://schemas.microsoft.com/office/drawing/2010/main" xmlns="" val="0"/>
              </a:ext>
            </a:extLst>
          </a:blip>
          <a:srcRect t="-25681" b="-25681"/>
          <a:stretch>
            <a:fillRect/>
          </a:stretch>
        </p:blipFill>
        <p:spPr>
          <a:xfrm>
            <a:off x="4875771" y="2111074"/>
            <a:ext cx="3905250" cy="3810000"/>
          </a:xfrm>
        </p:spPr>
      </p:pic>
      <p:sp>
        <p:nvSpPr>
          <p:cNvPr id="7" name="Название 2"/>
          <p:cNvSpPr txBox="1">
            <a:spLocks/>
          </p:cNvSpPr>
          <p:nvPr/>
        </p:nvSpPr>
        <p:spPr>
          <a:xfrm>
            <a:off x="1066800" y="5264046"/>
            <a:ext cx="3290216" cy="1473793"/>
          </a:xfrm>
          <a:prstGeom prst="rect">
            <a:avLst/>
          </a:prstGeom>
        </p:spPr>
        <p:txBody>
          <a:bodyPr vert="horz" lIns="91440" tIns="45720" rIns="91440" bIns="45720" rtlCol="0" anchor="b">
            <a:noAutofit/>
          </a:bodyPr>
          <a:lstStyle>
            <a:lvl1pPr algn="l" defTabSz="914400" rtl="0" eaLnBrk="1" latinLnBrk="0" hangingPunct="1">
              <a:spcBef>
                <a:spcPct val="0"/>
              </a:spcBef>
              <a:buNone/>
              <a:defRPr sz="32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ru-RU" sz="8800" dirty="0" smtClean="0">
                <a:ln>
                  <a:solidFill>
                    <a:srgbClr val="1456BC"/>
                  </a:solidFill>
                </a:ln>
                <a:solidFill>
                  <a:srgbClr val="3366FF"/>
                </a:solidFill>
              </a:rPr>
              <a:t>?</a:t>
            </a:r>
            <a:endParaRPr lang="ru-RU" sz="8800" dirty="0">
              <a:ln>
                <a:solidFill>
                  <a:srgbClr val="1456BC"/>
                </a:solidFill>
              </a:ln>
              <a:solidFill>
                <a:srgbClr val="3366FF"/>
              </a:solidFill>
            </a:endParaRPr>
          </a:p>
        </p:txBody>
      </p:sp>
    </p:spTree>
    <p:extLst>
      <p:ext uri="{BB962C8B-B14F-4D97-AF65-F5344CB8AC3E}">
        <p14:creationId xmlns:p14="http://schemas.microsoft.com/office/powerpoint/2010/main" xmlns="" val="333306013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Выноска со стрелкой вниз 5"/>
          <p:cNvSpPr>
            <a:spLocks noChangeArrowheads="1"/>
          </p:cNvSpPr>
          <p:nvPr/>
        </p:nvSpPr>
        <p:spPr bwMode="auto">
          <a:xfrm>
            <a:off x="1169988" y="365125"/>
            <a:ext cx="6929437" cy="928688"/>
          </a:xfrm>
          <a:prstGeom prst="downArrowCallout">
            <a:avLst>
              <a:gd name="adj1" fmla="val 337911"/>
              <a:gd name="adj2" fmla="val 373077"/>
              <a:gd name="adj3" fmla="val 39222"/>
              <a:gd name="adj4" fmla="val 49440"/>
            </a:avLst>
          </a:prstGeom>
          <a:gradFill flip="none" rotWithShape="1">
            <a:gsLst>
              <a:gs pos="0">
                <a:schemeClr val="tx2">
                  <a:lumMod val="60000"/>
                  <a:lumOff val="40000"/>
                </a:schemeClr>
              </a:gs>
              <a:gs pos="50000">
                <a:srgbClr val="A8DADA"/>
              </a:gs>
              <a:gs pos="100000">
                <a:srgbClr val="C8FFFF"/>
              </a:gs>
            </a:gsLst>
            <a:lin ang="16200000" scaled="1"/>
            <a:tileRect/>
          </a:gradFill>
          <a:ln w="9525" algn="ctr">
            <a:noFill/>
            <a:round/>
            <a:headEnd/>
            <a:tailEnd/>
          </a:ln>
          <a:effectLst>
            <a:outerShdw dist="107950" dir="13500000" algn="ctr" rotWithShape="0">
              <a:schemeClr val="accent1">
                <a:alpha val="50000"/>
              </a:schemeClr>
            </a:outerShdw>
          </a:effectLst>
        </p:spPr>
        <p:txBody>
          <a:bodyPr/>
          <a:lstStyle/>
          <a:p>
            <a:pPr algn="ctr">
              <a:defRPr/>
            </a:pPr>
            <a:r>
              <a:rPr lang="uk-UA" sz="3200" b="1" dirty="0" err="1">
                <a:solidFill>
                  <a:srgbClr val="0033CC"/>
                </a:solidFill>
              </a:rPr>
              <a:t>Проблемы</a:t>
            </a:r>
            <a:r>
              <a:rPr lang="uk-UA" sz="3200" b="1" dirty="0">
                <a:solidFill>
                  <a:srgbClr val="0033CC"/>
                </a:solidFill>
              </a:rPr>
              <a:t> </a:t>
            </a:r>
            <a:r>
              <a:rPr lang="uk-UA" sz="3200" b="1" dirty="0" err="1" smtClean="0">
                <a:solidFill>
                  <a:srgbClr val="0033CC"/>
                </a:solidFill>
              </a:rPr>
              <a:t>учителей</a:t>
            </a:r>
            <a:r>
              <a:rPr lang="uk-UA" sz="3200" b="1" dirty="0" smtClean="0">
                <a:solidFill>
                  <a:srgbClr val="0033CC"/>
                </a:solidFill>
              </a:rPr>
              <a:t>:</a:t>
            </a:r>
            <a:endParaRPr lang="uk-UA" sz="3200" b="1" dirty="0">
              <a:solidFill>
                <a:srgbClr val="0033CC"/>
              </a:solidFill>
              <a:latin typeface="Calibri" pitchFamily="34" charset="0"/>
            </a:endParaRPr>
          </a:p>
          <a:p>
            <a:pPr algn="ctr">
              <a:defRPr/>
            </a:pPr>
            <a:endParaRPr lang="uk-UA" sz="3200" b="1" dirty="0">
              <a:solidFill>
                <a:srgbClr val="0033CC"/>
              </a:solidFill>
              <a:latin typeface="Calibri" pitchFamily="34" charset="0"/>
            </a:endParaRPr>
          </a:p>
          <a:p>
            <a:pPr algn="ctr">
              <a:defRPr/>
            </a:pPr>
            <a:r>
              <a:rPr lang="ru-RU" sz="3200" dirty="0">
                <a:solidFill>
                  <a:srgbClr val="0033CC"/>
                </a:solidFill>
                <a:latin typeface="Calibri" pitchFamily="34" charset="0"/>
              </a:rPr>
              <a:t>    </a:t>
            </a:r>
            <a:r>
              <a:rPr lang="ru-RU" sz="2400" dirty="0">
                <a:solidFill>
                  <a:srgbClr val="0033CC"/>
                </a:solidFill>
                <a:latin typeface="Calibri" pitchFamily="34" charset="0"/>
              </a:rPr>
              <a:t>       </a:t>
            </a:r>
          </a:p>
        </p:txBody>
      </p:sp>
      <p:pic>
        <p:nvPicPr>
          <p:cNvPr id="5" name="Рисунок 4" descr="flip_corner.gif"/>
          <p:cNvPicPr>
            <a:picLocks noChangeAspect="1"/>
          </p:cNvPicPr>
          <p:nvPr/>
        </p:nvPicPr>
        <p:blipFill>
          <a:blip r:embed="rId2"/>
          <a:srcRect/>
          <a:stretch>
            <a:fillRect/>
          </a:stretch>
        </p:blipFill>
        <p:spPr bwMode="auto">
          <a:xfrm>
            <a:off x="8026400" y="6240463"/>
            <a:ext cx="1117600" cy="1117600"/>
          </a:xfrm>
          <a:prstGeom prst="rect">
            <a:avLst/>
          </a:prstGeom>
          <a:noFill/>
          <a:ln w="9525">
            <a:noFill/>
            <a:miter lim="800000"/>
            <a:headEnd/>
            <a:tailEnd/>
          </a:ln>
        </p:spPr>
      </p:pic>
      <p:sp>
        <p:nvSpPr>
          <p:cNvPr id="8" name="Выноска со стрелкой вниз 7"/>
          <p:cNvSpPr>
            <a:spLocks noChangeArrowheads="1"/>
          </p:cNvSpPr>
          <p:nvPr/>
        </p:nvSpPr>
        <p:spPr bwMode="auto">
          <a:xfrm>
            <a:off x="0" y="1071546"/>
            <a:ext cx="6929437" cy="634983"/>
          </a:xfrm>
          <a:prstGeom prst="downArrowCallout">
            <a:avLst>
              <a:gd name="adj1" fmla="val 337911"/>
              <a:gd name="adj2" fmla="val 373077"/>
              <a:gd name="adj3" fmla="val 39222"/>
              <a:gd name="adj4" fmla="val 49440"/>
            </a:avLst>
          </a:prstGeom>
          <a:gradFill flip="none" rotWithShape="1">
            <a:gsLst>
              <a:gs pos="0">
                <a:schemeClr val="tx2">
                  <a:lumMod val="60000"/>
                  <a:lumOff val="40000"/>
                </a:schemeClr>
              </a:gs>
              <a:gs pos="50000">
                <a:srgbClr val="A8DADA"/>
              </a:gs>
              <a:gs pos="100000">
                <a:srgbClr val="C8FFFF"/>
              </a:gs>
            </a:gsLst>
            <a:lin ang="16200000" scaled="1"/>
            <a:tileRect/>
          </a:gradFill>
          <a:ln w="9525" algn="ctr">
            <a:noFill/>
            <a:round/>
            <a:headEnd/>
            <a:tailEnd/>
          </a:ln>
          <a:effectLst>
            <a:outerShdw dist="107950" dir="13500000" algn="ctr" rotWithShape="0">
              <a:schemeClr val="accent1">
                <a:alpha val="50000"/>
              </a:schemeClr>
            </a:outerShdw>
          </a:effectLst>
        </p:spPr>
        <p:txBody>
          <a:bodyPr/>
          <a:lstStyle/>
          <a:p>
            <a:pPr algn="ctr">
              <a:defRPr/>
            </a:pPr>
            <a:r>
              <a:rPr lang="uk-UA" sz="2400" b="1" dirty="0">
                <a:solidFill>
                  <a:srgbClr val="FF3300"/>
                </a:solidFill>
                <a:latin typeface="Calibri" pitchFamily="34" charset="0"/>
              </a:rPr>
              <a:t>“</a:t>
            </a:r>
            <a:r>
              <a:rPr lang="ru-RU" sz="2400" b="1" dirty="0">
                <a:solidFill>
                  <a:srgbClr val="FF0000"/>
                </a:solidFill>
                <a:latin typeface="Calibri" pitchFamily="34" charset="0"/>
              </a:rPr>
              <a:t>Клиповое мышление»</a:t>
            </a:r>
            <a:r>
              <a:rPr lang="ru-RU" sz="2400" dirty="0">
                <a:latin typeface="Calibri" pitchFamily="34" charset="0"/>
              </a:rPr>
              <a:t> </a:t>
            </a:r>
            <a:endParaRPr lang="uk-UA" sz="2400" b="1" dirty="0">
              <a:solidFill>
                <a:srgbClr val="0033CC"/>
              </a:solidFill>
              <a:latin typeface="Calibri" pitchFamily="34" charset="0"/>
            </a:endParaRPr>
          </a:p>
          <a:p>
            <a:pPr algn="ctr">
              <a:defRPr/>
            </a:pPr>
            <a:endParaRPr lang="uk-UA" sz="3200" b="1" dirty="0">
              <a:solidFill>
                <a:srgbClr val="0033CC"/>
              </a:solidFill>
              <a:latin typeface="Calibri" pitchFamily="34" charset="0"/>
            </a:endParaRPr>
          </a:p>
          <a:p>
            <a:pPr algn="ctr">
              <a:defRPr/>
            </a:pPr>
            <a:r>
              <a:rPr lang="ru-RU" sz="3200" dirty="0">
                <a:solidFill>
                  <a:srgbClr val="0033CC"/>
                </a:solidFill>
                <a:latin typeface="Calibri" pitchFamily="34" charset="0"/>
              </a:rPr>
              <a:t>    </a:t>
            </a:r>
            <a:r>
              <a:rPr lang="ru-RU" sz="2400" dirty="0">
                <a:solidFill>
                  <a:srgbClr val="0033CC"/>
                </a:solidFill>
                <a:latin typeface="Calibri" pitchFamily="34" charset="0"/>
              </a:rPr>
              <a:t>       </a:t>
            </a:r>
          </a:p>
        </p:txBody>
      </p:sp>
      <p:sp>
        <p:nvSpPr>
          <p:cNvPr id="9" name="Text Box 16"/>
          <p:cNvSpPr txBox="1">
            <a:spLocks noChangeArrowheads="1"/>
          </p:cNvSpPr>
          <p:nvPr/>
        </p:nvSpPr>
        <p:spPr bwMode="auto">
          <a:xfrm>
            <a:off x="0" y="1500174"/>
            <a:ext cx="6500826" cy="1754326"/>
          </a:xfrm>
          <a:prstGeom prst="rect">
            <a:avLst/>
          </a:prstGeom>
          <a:gradFill rotWithShape="1">
            <a:gsLst>
              <a:gs pos="0">
                <a:srgbClr val="CCFFFF"/>
              </a:gs>
              <a:gs pos="100000">
                <a:schemeClr val="bg1"/>
              </a:gs>
            </a:gsLst>
            <a:lin ang="5400000" scaled="1"/>
          </a:gradFill>
          <a:ln w="9525">
            <a:solidFill>
              <a:srgbClr val="0033CC"/>
            </a:solidFill>
            <a:miter lim="800000"/>
            <a:headEnd/>
            <a:tailEnd/>
          </a:ln>
          <a:effectLst>
            <a:outerShdw dist="107763" dir="13500000" algn="ctr" rotWithShape="0">
              <a:srgbClr val="3399FF">
                <a:alpha val="50000"/>
              </a:srgbClr>
            </a:outerShdw>
          </a:effectLst>
        </p:spPr>
        <p:txBody>
          <a:bodyPr wrap="square">
            <a:spAutoFit/>
          </a:bodyPr>
          <a:lstStyle/>
          <a:p>
            <a:pPr marL="342900" indent="-342900">
              <a:buFontTx/>
              <a:buChar char="•"/>
              <a:defRPr/>
            </a:pPr>
            <a:r>
              <a:rPr lang="ru-RU" sz="2000" b="1" dirty="0">
                <a:solidFill>
                  <a:srgbClr val="E111C8"/>
                </a:solidFill>
              </a:rPr>
              <a:t>Термин «клиповое мышление» появился в середине 1990-х годов и первоначально означал особенность человека воспринимать мир через короткие яркие образы и послания теленовостей или видеоклипов. </a:t>
            </a:r>
          </a:p>
          <a:p>
            <a:pPr marL="342900" indent="-342900">
              <a:buFontTx/>
              <a:buChar char="•"/>
              <a:defRPr/>
            </a:pPr>
            <a:endParaRPr lang="ru-RU" sz="2800" b="1" dirty="0">
              <a:latin typeface="Calibri" pitchFamily="34" charset="0"/>
            </a:endParaRPr>
          </a:p>
        </p:txBody>
      </p:sp>
      <p:pic>
        <p:nvPicPr>
          <p:cNvPr id="10" name="Picture 8"/>
          <p:cNvPicPr>
            <a:picLocks noChangeAspect="1" noChangeArrowheads="1"/>
          </p:cNvPicPr>
          <p:nvPr/>
        </p:nvPicPr>
        <p:blipFill>
          <a:blip r:embed="rId3"/>
          <a:srcRect/>
          <a:stretch>
            <a:fillRect/>
          </a:stretch>
        </p:blipFill>
        <p:spPr bwMode="auto">
          <a:xfrm>
            <a:off x="6624349" y="1214422"/>
            <a:ext cx="2519651" cy="1562118"/>
          </a:xfrm>
          <a:prstGeom prst="rect">
            <a:avLst/>
          </a:prstGeom>
          <a:noFill/>
          <a:ln w="9525">
            <a:noFill/>
            <a:miter lim="800000"/>
            <a:headEnd/>
            <a:tailEnd/>
          </a:ln>
        </p:spPr>
      </p:pic>
      <p:sp>
        <p:nvSpPr>
          <p:cNvPr id="13" name="Text Box 16"/>
          <p:cNvSpPr txBox="1">
            <a:spLocks noChangeArrowheads="1"/>
          </p:cNvSpPr>
          <p:nvPr/>
        </p:nvSpPr>
        <p:spPr bwMode="auto">
          <a:xfrm>
            <a:off x="214282" y="2857496"/>
            <a:ext cx="7683500" cy="1323439"/>
          </a:xfrm>
          <a:prstGeom prst="rect">
            <a:avLst/>
          </a:prstGeom>
          <a:gradFill rotWithShape="1">
            <a:gsLst>
              <a:gs pos="0">
                <a:srgbClr val="CCFFFF"/>
              </a:gs>
              <a:gs pos="100000">
                <a:schemeClr val="bg1"/>
              </a:gs>
            </a:gsLst>
            <a:lin ang="5400000" scaled="1"/>
          </a:gradFill>
          <a:ln w="9525">
            <a:solidFill>
              <a:srgbClr val="0033CC"/>
            </a:solidFill>
            <a:miter lim="800000"/>
            <a:headEnd/>
            <a:tailEnd/>
          </a:ln>
          <a:effectLst>
            <a:outerShdw dist="107763" dir="13500000" algn="ctr" rotWithShape="0">
              <a:srgbClr val="3399FF">
                <a:alpha val="50000"/>
              </a:srgbClr>
            </a:outerShdw>
          </a:effectLst>
        </p:spPr>
        <p:txBody>
          <a:bodyPr>
            <a:spAutoFit/>
          </a:bodyPr>
          <a:lstStyle/>
          <a:p>
            <a:pPr marL="342900" indent="-342900">
              <a:buFontTx/>
              <a:buChar char="•"/>
              <a:defRPr/>
            </a:pPr>
            <a:r>
              <a:rPr lang="ru-RU" sz="2000" b="1" dirty="0">
                <a:solidFill>
                  <a:srgbClr val="E111C8"/>
                </a:solidFill>
              </a:rPr>
              <a:t>Слово «</a:t>
            </a:r>
            <a:r>
              <a:rPr lang="ru-RU" sz="2000" b="1" dirty="0" err="1">
                <a:solidFill>
                  <a:srgbClr val="E111C8"/>
                </a:solidFill>
              </a:rPr>
              <a:t>clip</a:t>
            </a:r>
            <a:r>
              <a:rPr lang="ru-RU" sz="2000" b="1" dirty="0">
                <a:solidFill>
                  <a:srgbClr val="E111C8"/>
                </a:solidFill>
              </a:rPr>
              <a:t>» переводится с английского как фрагмент текста, вырезка из газеты, отрывок из видео или фильма. Видеоряд большинства музыкальных клипов состоит из цепочки слабо связанных по смыслу кадров. </a:t>
            </a:r>
            <a:endParaRPr lang="ru-RU" sz="2000" b="1" dirty="0">
              <a:solidFill>
                <a:srgbClr val="E111C8"/>
              </a:solidFill>
              <a:latin typeface="Calibri" pitchFamily="34" charset="0"/>
            </a:endParaRPr>
          </a:p>
        </p:txBody>
      </p:sp>
      <p:pic>
        <p:nvPicPr>
          <p:cNvPr id="14" name="Picture 5"/>
          <p:cNvPicPr>
            <a:picLocks noChangeAspect="1" noChangeArrowheads="1"/>
          </p:cNvPicPr>
          <p:nvPr/>
        </p:nvPicPr>
        <p:blipFill>
          <a:blip r:embed="rId4"/>
          <a:srcRect/>
          <a:stretch>
            <a:fillRect/>
          </a:stretch>
        </p:blipFill>
        <p:spPr bwMode="auto">
          <a:xfrm>
            <a:off x="4143372" y="3929066"/>
            <a:ext cx="4828790" cy="889228"/>
          </a:xfrm>
          <a:prstGeom prst="rect">
            <a:avLst/>
          </a:prstGeom>
          <a:noFill/>
          <a:ln w="9525">
            <a:noFill/>
            <a:miter lim="800000"/>
            <a:headEnd/>
            <a:tailEnd/>
          </a:ln>
        </p:spPr>
      </p:pic>
      <p:sp>
        <p:nvSpPr>
          <p:cNvPr id="15" name="Text Box 16"/>
          <p:cNvSpPr txBox="1">
            <a:spLocks noChangeArrowheads="1"/>
          </p:cNvSpPr>
          <p:nvPr/>
        </p:nvSpPr>
        <p:spPr bwMode="auto">
          <a:xfrm>
            <a:off x="1928794" y="5000636"/>
            <a:ext cx="6643702" cy="1631216"/>
          </a:xfrm>
          <a:prstGeom prst="rect">
            <a:avLst/>
          </a:prstGeom>
          <a:gradFill rotWithShape="1">
            <a:gsLst>
              <a:gs pos="0">
                <a:srgbClr val="CCFFFF"/>
              </a:gs>
              <a:gs pos="100000">
                <a:schemeClr val="bg1"/>
              </a:gs>
            </a:gsLst>
            <a:lin ang="5400000" scaled="1"/>
          </a:gradFill>
          <a:ln w="9525">
            <a:solidFill>
              <a:srgbClr val="0033CC"/>
            </a:solidFill>
            <a:miter lim="800000"/>
            <a:headEnd/>
            <a:tailEnd/>
          </a:ln>
          <a:effectLst>
            <a:outerShdw dist="107763" dir="13500000" algn="ctr" rotWithShape="0">
              <a:srgbClr val="3399FF">
                <a:alpha val="50000"/>
              </a:srgbClr>
            </a:outerShdw>
          </a:effectLst>
        </p:spPr>
        <p:txBody>
          <a:bodyPr wrap="square">
            <a:spAutoFit/>
          </a:bodyPr>
          <a:lstStyle/>
          <a:p>
            <a:pPr marL="342900" indent="-342900">
              <a:buFontTx/>
              <a:buChar char="•"/>
              <a:defRPr/>
            </a:pPr>
            <a:r>
              <a:rPr lang="ru-RU" sz="2000" b="1" dirty="0">
                <a:solidFill>
                  <a:srgbClr val="E111C8"/>
                </a:solidFill>
              </a:rPr>
              <a:t>При клиповом мышлении жизнь напоминает видеоклип: человек воспринимает мир не целостно, а как последовательность почти не связанных между собой событий.</a:t>
            </a:r>
          </a:p>
          <a:p>
            <a:pPr marL="342900" indent="-342900">
              <a:buFontTx/>
              <a:buChar char="•"/>
              <a:defRPr/>
            </a:pPr>
            <a:endParaRPr lang="ru-RU" sz="2000" b="1" dirty="0">
              <a:latin typeface="Calibri" pitchFamily="34" charset="0"/>
            </a:endParaRPr>
          </a:p>
        </p:txBody>
      </p:sp>
      <p:pic>
        <p:nvPicPr>
          <p:cNvPr id="16" name="Picture 5"/>
          <p:cNvPicPr>
            <a:picLocks noChangeAspect="1" noChangeArrowheads="1"/>
          </p:cNvPicPr>
          <p:nvPr/>
        </p:nvPicPr>
        <p:blipFill>
          <a:blip r:embed="rId5" cstate="print"/>
          <a:srcRect/>
          <a:stretch>
            <a:fillRect/>
          </a:stretch>
        </p:blipFill>
        <p:spPr bwMode="auto">
          <a:xfrm>
            <a:off x="285720" y="5072074"/>
            <a:ext cx="1214446" cy="142876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5"/>
                                        </p:tgtEl>
                                        <p:attrNameLst>
                                          <p:attrName>style.visibility</p:attrName>
                                        </p:attrNameLst>
                                      </p:cBhvr>
                                      <p:to>
                                        <p:strVal val="visible"/>
                                      </p:to>
                                    </p:set>
                                  </p:childTnLst>
                                </p:cTn>
                              </p:par>
                            </p:childTnLst>
                          </p:cTn>
                        </p:par>
                        <p:par>
                          <p:cTn id="7" fill="hold">
                            <p:stCondLst>
                              <p:cond delay="500"/>
                            </p:stCondLst>
                            <p:childTnLst>
                              <p:par>
                                <p:cTn id="8" presetID="55" presetClass="entr" presetSubtype="0" fill="hold" grpId="0" nodeType="afterEffect">
                                  <p:stCondLst>
                                    <p:cond delay="0"/>
                                  </p:stCondLst>
                                  <p:childTnLst>
                                    <p:set>
                                      <p:cBhvr>
                                        <p:cTn id="9" dur="1" fill="hold">
                                          <p:stCondLst>
                                            <p:cond delay="0"/>
                                          </p:stCondLst>
                                        </p:cTn>
                                        <p:tgtEl>
                                          <p:spTgt spid="9"/>
                                        </p:tgtEl>
                                        <p:attrNameLst>
                                          <p:attrName>style.visibility</p:attrName>
                                        </p:attrNameLst>
                                      </p:cBhvr>
                                      <p:to>
                                        <p:strVal val="visible"/>
                                      </p:to>
                                    </p:set>
                                    <p:anim calcmode="lin" valueType="num">
                                      <p:cBhvr>
                                        <p:cTn id="10" dur="1000" fill="hold"/>
                                        <p:tgtEl>
                                          <p:spTgt spid="9"/>
                                        </p:tgtEl>
                                        <p:attrNameLst>
                                          <p:attrName>ppt_w</p:attrName>
                                        </p:attrNameLst>
                                      </p:cBhvr>
                                      <p:tavLst>
                                        <p:tav tm="0">
                                          <p:val>
                                            <p:strVal val="#ppt_w*0.70"/>
                                          </p:val>
                                        </p:tav>
                                        <p:tav tm="100000">
                                          <p:val>
                                            <p:strVal val="#ppt_w"/>
                                          </p:val>
                                        </p:tav>
                                      </p:tavLst>
                                    </p:anim>
                                    <p:anim calcmode="lin" valueType="num">
                                      <p:cBhvr>
                                        <p:cTn id="11" dur="1000" fill="hold"/>
                                        <p:tgtEl>
                                          <p:spTgt spid="9"/>
                                        </p:tgtEl>
                                        <p:attrNameLst>
                                          <p:attrName>ppt_h</p:attrName>
                                        </p:attrNameLst>
                                      </p:cBhvr>
                                      <p:tavLst>
                                        <p:tav tm="0">
                                          <p:val>
                                            <p:strVal val="#ppt_h"/>
                                          </p:val>
                                        </p:tav>
                                        <p:tav tm="100000">
                                          <p:val>
                                            <p:strVal val="#ppt_h"/>
                                          </p:val>
                                        </p:tav>
                                      </p:tavLst>
                                    </p:anim>
                                    <p:animEffect transition="in" filter="fade">
                                      <p:cBhvr>
                                        <p:cTn id="12" dur="1000"/>
                                        <p:tgtEl>
                                          <p:spTgt spid="9"/>
                                        </p:tgtEl>
                                      </p:cBhvr>
                                    </p:animEffect>
                                  </p:childTnLst>
                                </p:cTn>
                              </p:par>
                            </p:childTnLst>
                          </p:cTn>
                        </p:par>
                        <p:par>
                          <p:cTn id="13" fill="hold">
                            <p:stCondLst>
                              <p:cond delay="1500"/>
                            </p:stCondLst>
                            <p:childTnLst>
                              <p:par>
                                <p:cTn id="14" presetID="55" presetClass="entr" presetSubtype="0" fill="hold" grpId="0" nodeType="afterEffect">
                                  <p:stCondLst>
                                    <p:cond delay="0"/>
                                  </p:stCondLst>
                                  <p:childTnLst>
                                    <p:set>
                                      <p:cBhvr>
                                        <p:cTn id="15" dur="1" fill="hold">
                                          <p:stCondLst>
                                            <p:cond delay="0"/>
                                          </p:stCondLst>
                                        </p:cTn>
                                        <p:tgtEl>
                                          <p:spTgt spid="13"/>
                                        </p:tgtEl>
                                        <p:attrNameLst>
                                          <p:attrName>style.visibility</p:attrName>
                                        </p:attrNameLst>
                                      </p:cBhvr>
                                      <p:to>
                                        <p:strVal val="visible"/>
                                      </p:to>
                                    </p:set>
                                    <p:anim calcmode="lin" valueType="num">
                                      <p:cBhvr>
                                        <p:cTn id="16" dur="1000" fill="hold"/>
                                        <p:tgtEl>
                                          <p:spTgt spid="13"/>
                                        </p:tgtEl>
                                        <p:attrNameLst>
                                          <p:attrName>ppt_w</p:attrName>
                                        </p:attrNameLst>
                                      </p:cBhvr>
                                      <p:tavLst>
                                        <p:tav tm="0">
                                          <p:val>
                                            <p:strVal val="#ppt_w*0.70"/>
                                          </p:val>
                                        </p:tav>
                                        <p:tav tm="100000">
                                          <p:val>
                                            <p:strVal val="#ppt_w"/>
                                          </p:val>
                                        </p:tav>
                                      </p:tavLst>
                                    </p:anim>
                                    <p:anim calcmode="lin" valueType="num">
                                      <p:cBhvr>
                                        <p:cTn id="17" dur="1000" fill="hold"/>
                                        <p:tgtEl>
                                          <p:spTgt spid="13"/>
                                        </p:tgtEl>
                                        <p:attrNameLst>
                                          <p:attrName>ppt_h</p:attrName>
                                        </p:attrNameLst>
                                      </p:cBhvr>
                                      <p:tavLst>
                                        <p:tav tm="0">
                                          <p:val>
                                            <p:strVal val="#ppt_h"/>
                                          </p:val>
                                        </p:tav>
                                        <p:tav tm="100000">
                                          <p:val>
                                            <p:strVal val="#ppt_h"/>
                                          </p:val>
                                        </p:tav>
                                      </p:tavLst>
                                    </p:anim>
                                    <p:animEffect transition="in" filter="fade">
                                      <p:cBhvr>
                                        <p:cTn id="18" dur="1000"/>
                                        <p:tgtEl>
                                          <p:spTgt spid="13"/>
                                        </p:tgtEl>
                                      </p:cBhvr>
                                    </p:animEffect>
                                  </p:childTnLst>
                                </p:cTn>
                              </p:par>
                            </p:childTnLst>
                          </p:cTn>
                        </p:par>
                        <p:par>
                          <p:cTn id="19" fill="hold">
                            <p:stCondLst>
                              <p:cond delay="2500"/>
                            </p:stCondLst>
                            <p:childTnLst>
                              <p:par>
                                <p:cTn id="20" presetID="55" presetClass="entr" presetSubtype="0" fill="hold" grpId="0" nodeType="after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p:cTn id="22" dur="1000" fill="hold"/>
                                        <p:tgtEl>
                                          <p:spTgt spid="15"/>
                                        </p:tgtEl>
                                        <p:attrNameLst>
                                          <p:attrName>ppt_w</p:attrName>
                                        </p:attrNameLst>
                                      </p:cBhvr>
                                      <p:tavLst>
                                        <p:tav tm="0">
                                          <p:val>
                                            <p:strVal val="#ppt_w*0.70"/>
                                          </p:val>
                                        </p:tav>
                                        <p:tav tm="100000">
                                          <p:val>
                                            <p:strVal val="#ppt_w"/>
                                          </p:val>
                                        </p:tav>
                                      </p:tavLst>
                                    </p:anim>
                                    <p:anim calcmode="lin" valueType="num">
                                      <p:cBhvr>
                                        <p:cTn id="23" dur="1000" fill="hold"/>
                                        <p:tgtEl>
                                          <p:spTgt spid="15"/>
                                        </p:tgtEl>
                                        <p:attrNameLst>
                                          <p:attrName>ppt_h</p:attrName>
                                        </p:attrNameLst>
                                      </p:cBhvr>
                                      <p:tavLst>
                                        <p:tav tm="0">
                                          <p:val>
                                            <p:strVal val="#ppt_h"/>
                                          </p:val>
                                        </p:tav>
                                        <p:tav tm="100000">
                                          <p:val>
                                            <p:strVal val="#ppt_h"/>
                                          </p:val>
                                        </p:tav>
                                      </p:tavLst>
                                    </p:anim>
                                    <p:animEffect transition="in" filter="fade">
                                      <p:cBhvr>
                                        <p:cTn id="24"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3" grpId="0" animBg="1"/>
      <p:bldP spid="1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16"/>
          <p:cNvSpPr txBox="1">
            <a:spLocks noChangeArrowheads="1"/>
          </p:cNvSpPr>
          <p:nvPr/>
        </p:nvSpPr>
        <p:spPr bwMode="auto">
          <a:xfrm>
            <a:off x="285720" y="285728"/>
            <a:ext cx="8643998" cy="1446550"/>
          </a:xfrm>
          <a:prstGeom prst="rect">
            <a:avLst/>
          </a:prstGeom>
          <a:gradFill rotWithShape="1">
            <a:gsLst>
              <a:gs pos="0">
                <a:srgbClr val="CCFFFF"/>
              </a:gs>
              <a:gs pos="100000">
                <a:schemeClr val="bg1"/>
              </a:gs>
            </a:gsLst>
            <a:lin ang="5400000" scaled="1"/>
          </a:gradFill>
          <a:ln w="9525">
            <a:solidFill>
              <a:srgbClr val="0033CC"/>
            </a:solidFill>
            <a:miter lim="800000"/>
            <a:headEnd/>
            <a:tailEnd/>
          </a:ln>
          <a:effectLst>
            <a:outerShdw dist="107763" dir="13500000" algn="ctr" rotWithShape="0">
              <a:srgbClr val="3399FF">
                <a:alpha val="50000"/>
              </a:srgbClr>
            </a:outerShdw>
          </a:effectLst>
        </p:spPr>
        <p:txBody>
          <a:bodyPr wrap="square">
            <a:spAutoFit/>
          </a:bodyPr>
          <a:lstStyle/>
          <a:p>
            <a:pPr>
              <a:buFontTx/>
              <a:buChar char="•"/>
              <a:defRPr/>
            </a:pPr>
            <a:r>
              <a:rPr lang="ru-RU" sz="2000" b="1" dirty="0">
                <a:solidFill>
                  <a:srgbClr val="E111C8"/>
                </a:solidFill>
              </a:rPr>
              <a:t>Современные компьютерные технологии выработали у современного </a:t>
            </a:r>
            <a:r>
              <a:rPr lang="ru-RU" sz="2000" b="1" dirty="0" smtClean="0">
                <a:solidFill>
                  <a:srgbClr val="E111C8"/>
                </a:solidFill>
              </a:rPr>
              <a:t>ученика «клиповое </a:t>
            </a:r>
            <a:r>
              <a:rPr lang="ru-RU" sz="2000" b="1" dirty="0">
                <a:solidFill>
                  <a:srgbClr val="E111C8"/>
                </a:solidFill>
              </a:rPr>
              <a:t>сознание», слайдовое мышление (короткое время эффективного восприятия материала).</a:t>
            </a:r>
            <a:r>
              <a:rPr lang="ru-RU" sz="2000" dirty="0">
                <a:solidFill>
                  <a:srgbClr val="E111C8"/>
                </a:solidFill>
              </a:rPr>
              <a:t> </a:t>
            </a:r>
            <a:endParaRPr lang="ru-RU" sz="2000" b="1" dirty="0">
              <a:solidFill>
                <a:srgbClr val="E111C8"/>
              </a:solidFill>
              <a:latin typeface="Calibri" pitchFamily="34" charset="0"/>
            </a:endParaRPr>
          </a:p>
          <a:p>
            <a:pPr>
              <a:defRPr/>
            </a:pPr>
            <a:endParaRPr lang="ru-RU" sz="2800" b="1" dirty="0">
              <a:latin typeface="Calibri" pitchFamily="34" charset="0"/>
            </a:endParaRPr>
          </a:p>
        </p:txBody>
      </p:sp>
      <p:sp>
        <p:nvSpPr>
          <p:cNvPr id="3" name="Text Box 16"/>
          <p:cNvSpPr txBox="1">
            <a:spLocks noChangeArrowheads="1"/>
          </p:cNvSpPr>
          <p:nvPr/>
        </p:nvSpPr>
        <p:spPr bwMode="auto">
          <a:xfrm>
            <a:off x="357158" y="1285860"/>
            <a:ext cx="4429156" cy="400110"/>
          </a:xfrm>
          <a:prstGeom prst="rect">
            <a:avLst/>
          </a:prstGeom>
          <a:gradFill rotWithShape="1">
            <a:gsLst>
              <a:gs pos="0">
                <a:srgbClr val="CCFFFF"/>
              </a:gs>
              <a:gs pos="100000">
                <a:schemeClr val="bg1"/>
              </a:gs>
            </a:gsLst>
            <a:lin ang="5400000" scaled="1"/>
          </a:gradFill>
          <a:ln w="9525">
            <a:solidFill>
              <a:srgbClr val="0033CC"/>
            </a:solidFill>
            <a:miter lim="800000"/>
            <a:headEnd/>
            <a:tailEnd/>
          </a:ln>
          <a:effectLst>
            <a:outerShdw dist="107763" dir="13500000" algn="ctr" rotWithShape="0">
              <a:srgbClr val="3399FF">
                <a:alpha val="50000"/>
              </a:srgbClr>
            </a:outerShdw>
          </a:effectLst>
        </p:spPr>
        <p:txBody>
          <a:bodyPr wrap="square">
            <a:spAutoFit/>
          </a:bodyPr>
          <a:lstStyle/>
          <a:p>
            <a:pPr>
              <a:buFontTx/>
              <a:buChar char="•"/>
              <a:defRPr/>
            </a:pPr>
            <a:r>
              <a:rPr lang="ru-RU" sz="2000" b="1" dirty="0" smtClean="0">
                <a:solidFill>
                  <a:srgbClr val="E111C8"/>
                </a:solidFill>
              </a:rPr>
              <a:t>проблемное </a:t>
            </a:r>
            <a:r>
              <a:rPr lang="ru-RU" sz="2000" b="1" dirty="0">
                <a:solidFill>
                  <a:srgbClr val="E111C8"/>
                </a:solidFill>
              </a:rPr>
              <a:t>логическое мышление, </a:t>
            </a:r>
            <a:endParaRPr lang="ru-RU" sz="2000" b="1" dirty="0">
              <a:solidFill>
                <a:srgbClr val="E111C8"/>
              </a:solidFill>
              <a:latin typeface="Calibri" pitchFamily="34" charset="0"/>
            </a:endParaRPr>
          </a:p>
        </p:txBody>
      </p:sp>
      <p:sp>
        <p:nvSpPr>
          <p:cNvPr id="4" name="Объект 1"/>
          <p:cNvSpPr txBox="1">
            <a:spLocks/>
          </p:cNvSpPr>
          <p:nvPr/>
        </p:nvSpPr>
        <p:spPr>
          <a:xfrm>
            <a:off x="0" y="3286124"/>
            <a:ext cx="7351738" cy="1539351"/>
          </a:xfrm>
          <a:prstGeom prst="rect">
            <a:avLst/>
          </a:prstGeom>
        </p:spPr>
        <p:txBody>
          <a:bodyPr>
            <a:normAutofit/>
          </a:bodyPr>
          <a:lstStyle/>
          <a:p>
            <a:pPr marL="274320" marR="0" lvl="0" indent="-274320" algn="l" defTabSz="914400" rtl="0" eaLnBrk="1" fontAlgn="auto" latinLnBrk="0" hangingPunct="1">
              <a:lnSpc>
                <a:spcPct val="100000"/>
              </a:lnSpc>
              <a:spcBef>
                <a:spcPct val="20000"/>
              </a:spcBef>
              <a:spcAft>
                <a:spcPts val="0"/>
              </a:spcAft>
              <a:buClr>
                <a:schemeClr val="accent1"/>
              </a:buClr>
              <a:buSzPct val="100000"/>
              <a:buFont typeface="Symbol" pitchFamily="18" charset="2"/>
              <a:buChar char=""/>
              <a:tabLst/>
              <a:defRPr/>
            </a:pPr>
            <a:r>
              <a:rPr kumimoji="0" lang="ru-RU" sz="1800" b="0" i="0" u="none" strike="noStrike" kern="1200" cap="none" spc="0" normalizeH="0" baseline="0" noProof="0" dirty="0" smtClean="0">
                <a:ln>
                  <a:noFill/>
                </a:ln>
                <a:solidFill>
                  <a:schemeClr val="tx2"/>
                </a:solidFill>
                <a:effectLst/>
                <a:uLnTx/>
                <a:uFillTx/>
                <a:latin typeface="+mn-lt"/>
                <a:ea typeface="+mn-ea"/>
                <a:cs typeface="+mn-cs"/>
              </a:rPr>
              <a:t>Информация подаётся в сжатом виде, </a:t>
            </a:r>
            <a:r>
              <a:rPr kumimoji="0" lang="ru-RU" sz="1800" b="0" i="0" u="none" strike="noStrike" kern="1200" cap="none" spc="0" normalizeH="0" baseline="0" noProof="0" dirty="0" err="1" smtClean="0">
                <a:ln>
                  <a:noFill/>
                </a:ln>
                <a:solidFill>
                  <a:schemeClr val="tx2"/>
                </a:solidFill>
                <a:effectLst/>
                <a:uLnTx/>
                <a:uFillTx/>
                <a:latin typeface="+mn-lt"/>
                <a:ea typeface="+mn-ea"/>
                <a:cs typeface="+mn-cs"/>
              </a:rPr>
              <a:t>тезисно</a:t>
            </a:r>
            <a:r>
              <a:rPr kumimoji="0" lang="ru-RU" sz="1800" b="0" i="0" u="none" strike="noStrike" kern="1200" cap="none" spc="0" normalizeH="0" baseline="0" noProof="0" dirty="0" smtClean="0">
                <a:ln>
                  <a:noFill/>
                </a:ln>
                <a:solidFill>
                  <a:schemeClr val="tx2"/>
                </a:solidFill>
                <a:effectLst/>
                <a:uLnTx/>
                <a:uFillTx/>
                <a:latin typeface="+mn-lt"/>
                <a:ea typeface="+mn-ea"/>
                <a:cs typeface="+mn-cs"/>
              </a:rPr>
              <a:t>, человек не успевает её проанализировать.</a:t>
            </a:r>
          </a:p>
          <a:p>
            <a:pPr marL="274320" marR="0" lvl="0" indent="-274320" algn="l" defTabSz="914400" rtl="0" eaLnBrk="1" fontAlgn="auto" latinLnBrk="0" hangingPunct="1">
              <a:lnSpc>
                <a:spcPct val="100000"/>
              </a:lnSpc>
              <a:spcBef>
                <a:spcPct val="20000"/>
              </a:spcBef>
              <a:spcAft>
                <a:spcPts val="0"/>
              </a:spcAft>
              <a:buClr>
                <a:schemeClr val="accent1"/>
              </a:buClr>
              <a:buSzPct val="100000"/>
              <a:buFont typeface="Symbol" pitchFamily="18" charset="2"/>
              <a:buChar char=""/>
              <a:tabLst/>
              <a:defRPr/>
            </a:pPr>
            <a:r>
              <a:rPr kumimoji="0" lang="ru-RU" sz="1800" b="1" i="0" u="none" strike="noStrike" kern="1200" cap="none" spc="0" normalizeH="0" baseline="0" noProof="0" dirty="0" smtClean="0">
                <a:ln>
                  <a:noFill/>
                </a:ln>
                <a:solidFill>
                  <a:srgbClr val="C00000"/>
                </a:solidFill>
                <a:effectLst/>
                <a:uLnTx/>
                <a:uFillTx/>
                <a:latin typeface="+mn-lt"/>
                <a:ea typeface="+mn-ea"/>
                <a:cs typeface="+mn-cs"/>
              </a:rPr>
              <a:t>Клиповое мышление- </a:t>
            </a:r>
            <a:r>
              <a:rPr kumimoji="0" lang="ru-RU" sz="1800" b="0" i="0" u="none" strike="noStrike" kern="1200" cap="none" spc="0" normalizeH="0" baseline="0" noProof="0" dirty="0" smtClean="0">
                <a:ln>
                  <a:noFill/>
                </a:ln>
                <a:solidFill>
                  <a:schemeClr val="tx2"/>
                </a:solidFill>
                <a:effectLst/>
                <a:uLnTx/>
                <a:uFillTx/>
                <a:latin typeface="+mn-lt"/>
                <a:ea typeface="+mn-ea"/>
                <a:cs typeface="+mn-cs"/>
              </a:rPr>
              <a:t>это отсутствие умения длительное время сосредотачиваться на какой-либо информации, снижение способности к анализу.</a:t>
            </a:r>
            <a:endParaRPr kumimoji="0" lang="ru-RU" sz="1800" b="0" i="0" u="none" strike="noStrike" kern="1200" cap="none" spc="0" normalizeH="0" baseline="0" noProof="0" dirty="0">
              <a:ln>
                <a:noFill/>
              </a:ln>
              <a:solidFill>
                <a:schemeClr val="tx2"/>
              </a:solidFill>
              <a:effectLst/>
              <a:uLnTx/>
              <a:uFillTx/>
              <a:latin typeface="+mn-lt"/>
              <a:ea typeface="+mn-ea"/>
              <a:cs typeface="+mn-cs"/>
            </a:endParaRPr>
          </a:p>
        </p:txBody>
      </p:sp>
      <p:pic>
        <p:nvPicPr>
          <p:cNvPr id="5" name="Picture 6"/>
          <p:cNvPicPr>
            <a:picLocks noChangeAspect="1" noChangeArrowheads="1"/>
          </p:cNvPicPr>
          <p:nvPr/>
        </p:nvPicPr>
        <p:blipFill>
          <a:blip r:embed="rId2"/>
          <a:srcRect/>
          <a:stretch>
            <a:fillRect/>
          </a:stretch>
        </p:blipFill>
        <p:spPr bwMode="auto">
          <a:xfrm>
            <a:off x="5143504" y="1071546"/>
            <a:ext cx="3643337" cy="2214578"/>
          </a:xfrm>
          <a:prstGeom prst="rect">
            <a:avLst/>
          </a:prstGeom>
          <a:noFill/>
          <a:ln w="9525">
            <a:noFill/>
            <a:miter lim="800000"/>
            <a:headEnd/>
            <a:tailEnd/>
          </a:ln>
        </p:spPr>
      </p:pic>
      <p:sp>
        <p:nvSpPr>
          <p:cNvPr id="7" name="Содержимое 2"/>
          <p:cNvSpPr txBox="1">
            <a:spLocks/>
          </p:cNvSpPr>
          <p:nvPr/>
        </p:nvSpPr>
        <p:spPr>
          <a:xfrm>
            <a:off x="428596" y="4786322"/>
            <a:ext cx="5286412" cy="1900286"/>
          </a:xfrm>
          <a:prstGeom prst="rect">
            <a:avLst/>
          </a:prstGeom>
        </p:spPr>
        <p:txBody>
          <a:bodyPr>
            <a:normAutofit/>
          </a:bodyPr>
          <a:lstStyle/>
          <a:p>
            <a:pPr marL="274320" marR="0" lvl="0" indent="-274320" algn="l" defTabSz="914400" rtl="0" eaLnBrk="1" fontAlgn="auto" latinLnBrk="0" hangingPunct="1">
              <a:lnSpc>
                <a:spcPct val="100000"/>
              </a:lnSpc>
              <a:spcBef>
                <a:spcPct val="20000"/>
              </a:spcBef>
              <a:spcAft>
                <a:spcPts val="0"/>
              </a:spcAft>
              <a:buClr>
                <a:schemeClr val="accent1"/>
              </a:buClr>
              <a:buSzPct val="100000"/>
              <a:buFont typeface="Symbol" pitchFamily="18" charset="2"/>
              <a:buChar char=""/>
              <a:tabLst/>
              <a:defRPr/>
            </a:pPr>
            <a:r>
              <a:rPr kumimoji="0" lang="ru-RU" sz="1800" b="0" i="0" u="none" strike="noStrike" kern="1200" cap="none" spc="0" normalizeH="0" baseline="0" noProof="0" dirty="0" smtClean="0">
                <a:ln>
                  <a:noFill/>
                </a:ln>
                <a:solidFill>
                  <a:schemeClr val="tx2"/>
                </a:solidFill>
                <a:effectLst/>
                <a:uLnTx/>
                <a:uFillTx/>
                <a:latin typeface="+mn-lt"/>
                <a:ea typeface="+mn-ea"/>
                <a:cs typeface="+mn-cs"/>
              </a:rPr>
              <a:t>…при клиповом мышлении – окружающий мир превращается в мозаику разрозненных, мало связанных между собой фактов. </a:t>
            </a:r>
          </a:p>
          <a:p>
            <a:pPr marL="274320" marR="0" lvl="0" indent="-274320" algn="l" defTabSz="914400" rtl="0" eaLnBrk="1" fontAlgn="auto" latinLnBrk="0" hangingPunct="1">
              <a:lnSpc>
                <a:spcPct val="100000"/>
              </a:lnSpc>
              <a:spcBef>
                <a:spcPct val="20000"/>
              </a:spcBef>
              <a:spcAft>
                <a:spcPts val="0"/>
              </a:spcAft>
              <a:buClr>
                <a:schemeClr val="accent1"/>
              </a:buClr>
              <a:buSzPct val="100000"/>
              <a:buFont typeface="Symbol" pitchFamily="18" charset="2"/>
              <a:buChar char=""/>
              <a:tabLst/>
              <a:defRPr/>
            </a:pPr>
            <a:r>
              <a:rPr kumimoji="0" lang="ru-RU" sz="1800" b="0" i="0" u="none" strike="noStrike" kern="1200" cap="none" spc="0" normalizeH="0" baseline="0" noProof="0" dirty="0" smtClean="0">
                <a:ln>
                  <a:noFill/>
                </a:ln>
                <a:solidFill>
                  <a:schemeClr val="tx2"/>
                </a:solidFill>
                <a:effectLst/>
                <a:uLnTx/>
                <a:uFillTx/>
                <a:latin typeface="+mn-lt"/>
                <a:ea typeface="+mn-ea"/>
                <a:cs typeface="+mn-cs"/>
              </a:rPr>
              <a:t>Человек привыкает к тому, что они постоянно, как в калейдоскопе, сменяют друг друга и постоянно требует новых.</a:t>
            </a:r>
            <a:endParaRPr kumimoji="0" lang="ru-RU" sz="1800" b="0" i="0" u="none" strike="noStrike" kern="1200" cap="none" spc="0" normalizeH="0" baseline="0" noProof="0" dirty="0">
              <a:ln>
                <a:noFill/>
              </a:ln>
              <a:solidFill>
                <a:schemeClr val="tx2"/>
              </a:solidFill>
              <a:effectLst/>
              <a:uLnTx/>
              <a:uFillTx/>
              <a:latin typeface="+mn-lt"/>
              <a:ea typeface="+mn-ea"/>
              <a:cs typeface="+mn-cs"/>
            </a:endParaRPr>
          </a:p>
        </p:txBody>
      </p:sp>
      <p:pic>
        <p:nvPicPr>
          <p:cNvPr id="8" name="Изображение 3" descr="rasstrojstva-vnimanija.jpg"/>
          <p:cNvPicPr>
            <a:picLocks noChangeAspect="1"/>
          </p:cNvPicPr>
          <p:nvPr/>
        </p:nvPicPr>
        <p:blipFill>
          <a:blip r:embed="rId3" cstate="email">
            <a:alphaModFix amt="85000"/>
            <a:extLst>
              <a:ext uri="{BEBA8EAE-BF5A-486C-A8C5-ECC9F3942E4B}">
                <a14:imgProps xmlns:a14="http://schemas.microsoft.com/office/drawing/2010/main" xmlns="">
                  <a14:imgLayer r:embed="">
                    <a14:imgEffect>
                      <a14:backgroundRemoval t="1523" b="99746" l="0" r="89200">
                        <a14:foregroundMark x1="61800" y1="12944" x2="65800" y2="14721"/>
                        <a14:foregroundMark x1="66600" y1="17005" x2="71000" y2="20558"/>
                        <a14:foregroundMark x1="12800" y1="15228" x2="6400" y2="30711"/>
                        <a14:foregroundMark x1="7000" y1="45685" x2="12400" y2="60406"/>
                        <a14:foregroundMark x1="53000" y1="60914" x2="70600" y2="58122"/>
                        <a14:foregroundMark x1="75000" y1="33249" x2="74400" y2="45939"/>
                        <a14:foregroundMark x1="53000" y1="13452" x2="62600" y2="19036"/>
                        <a14:foregroundMark x1="13400" y1="14213" x2="26600" y2="8883"/>
                        <a14:foregroundMark x1="73800" y1="51523" x2="63400" y2="63198"/>
                        <a14:foregroundMark x1="61000" y1="61421" x2="48800" y2="68528"/>
                      </a14:backgroundRemoval>
                    </a14:imgEffect>
                  </a14:imgLayer>
                </a14:imgProps>
              </a:ext>
              <a:ext uri="{28A0092B-C50C-407E-A947-70E740481C1C}">
                <a14:useLocalDpi xmlns:a14="http://schemas.microsoft.com/office/drawing/2010/main" xmlns="" val="0"/>
              </a:ext>
            </a:extLst>
          </a:blip>
          <a:stretch>
            <a:fillRect/>
          </a:stretch>
        </p:blipFill>
        <p:spPr>
          <a:xfrm>
            <a:off x="7572396" y="3286124"/>
            <a:ext cx="1269202" cy="1285884"/>
          </a:xfrm>
          <a:prstGeom prst="rect">
            <a:avLst/>
          </a:prstGeom>
        </p:spPr>
      </p:pic>
      <p:pic>
        <p:nvPicPr>
          <p:cNvPr id="9" name="Рисунок 8" descr="0c0d83ff1b245f7e1cec9485e1c23e9a.jpg"/>
          <p:cNvPicPr>
            <a:picLocks noChangeAspect="1"/>
          </p:cNvPicPr>
          <p:nvPr/>
        </p:nvPicPr>
        <p:blipFill>
          <a:blip r:embed="rId4" cstate="print"/>
          <a:stretch>
            <a:fillRect/>
          </a:stretch>
        </p:blipFill>
        <p:spPr>
          <a:xfrm>
            <a:off x="5929322" y="4857760"/>
            <a:ext cx="2786082" cy="171451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55" presetClass="entr" presetSubtype="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1000" fill="hold"/>
                                        <p:tgtEl>
                                          <p:spTgt spid="3"/>
                                        </p:tgtEl>
                                        <p:attrNameLst>
                                          <p:attrName>ppt_w</p:attrName>
                                        </p:attrNameLst>
                                      </p:cBhvr>
                                      <p:tavLst>
                                        <p:tav tm="0">
                                          <p:val>
                                            <p:strVal val="#ppt_w*0.70"/>
                                          </p:val>
                                        </p:tav>
                                        <p:tav tm="100000">
                                          <p:val>
                                            <p:strVal val="#ppt_w"/>
                                          </p:val>
                                        </p:tav>
                                      </p:tavLst>
                                    </p:anim>
                                    <p:anim calcmode="lin" valueType="num">
                                      <p:cBhvr>
                                        <p:cTn id="14" dur="1000" fill="hold"/>
                                        <p:tgtEl>
                                          <p:spTgt spid="3"/>
                                        </p:tgtEl>
                                        <p:attrNameLst>
                                          <p:attrName>ppt_h</p:attrName>
                                        </p:attrNameLst>
                                      </p:cBhvr>
                                      <p:tavLst>
                                        <p:tav tm="0">
                                          <p:val>
                                            <p:strVal val="#ppt_h"/>
                                          </p:val>
                                        </p:tav>
                                        <p:tav tm="100000">
                                          <p:val>
                                            <p:strVal val="#ppt_h"/>
                                          </p:val>
                                        </p:tav>
                                      </p:tavLst>
                                    </p:anim>
                                    <p:animEffect transition="in" filter="fade">
                                      <p:cBhvr>
                                        <p:cTn id="15"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descr="flip_corner.gif"/>
          <p:cNvPicPr>
            <a:picLocks noChangeAspect="1"/>
          </p:cNvPicPr>
          <p:nvPr/>
        </p:nvPicPr>
        <p:blipFill>
          <a:blip r:embed="rId2"/>
          <a:srcRect/>
          <a:stretch>
            <a:fillRect/>
          </a:stretch>
        </p:blipFill>
        <p:spPr bwMode="auto">
          <a:xfrm>
            <a:off x="8026400" y="6240463"/>
            <a:ext cx="1117600" cy="1117600"/>
          </a:xfrm>
          <a:prstGeom prst="rect">
            <a:avLst/>
          </a:prstGeom>
          <a:noFill/>
          <a:ln w="9525">
            <a:noFill/>
            <a:miter lim="800000"/>
            <a:headEnd/>
            <a:tailEnd/>
          </a:ln>
        </p:spPr>
      </p:pic>
      <p:sp>
        <p:nvSpPr>
          <p:cNvPr id="7" name="Text Box 16"/>
          <p:cNvSpPr txBox="1">
            <a:spLocks noChangeArrowheads="1"/>
          </p:cNvSpPr>
          <p:nvPr/>
        </p:nvSpPr>
        <p:spPr bwMode="auto">
          <a:xfrm>
            <a:off x="0" y="928670"/>
            <a:ext cx="7683500" cy="2185214"/>
          </a:xfrm>
          <a:prstGeom prst="rect">
            <a:avLst/>
          </a:prstGeom>
          <a:gradFill rotWithShape="1">
            <a:gsLst>
              <a:gs pos="0">
                <a:srgbClr val="CCFFFF"/>
              </a:gs>
              <a:gs pos="100000">
                <a:schemeClr val="bg1"/>
              </a:gs>
            </a:gsLst>
            <a:lin ang="5400000" scaled="1"/>
          </a:gradFill>
          <a:ln w="9525">
            <a:solidFill>
              <a:srgbClr val="0033CC"/>
            </a:solidFill>
            <a:miter lim="800000"/>
            <a:headEnd/>
            <a:tailEnd/>
          </a:ln>
          <a:effectLst>
            <a:outerShdw dist="107763" dir="13500000" algn="ctr" rotWithShape="0">
              <a:srgbClr val="3399FF">
                <a:alpha val="50000"/>
              </a:srgbClr>
            </a:outerShdw>
          </a:effectLst>
        </p:spPr>
        <p:txBody>
          <a:bodyPr>
            <a:spAutoFit/>
          </a:bodyPr>
          <a:lstStyle/>
          <a:p>
            <a:pPr>
              <a:buFontTx/>
              <a:buChar char="•"/>
              <a:defRPr/>
            </a:pPr>
            <a:r>
              <a:rPr lang="ru-RU" b="1" dirty="0">
                <a:solidFill>
                  <a:srgbClr val="E111C8"/>
                </a:solidFill>
              </a:rPr>
              <a:t>Можно провести параллели с современным образованием, когда учащийся не может сосредоточиться и слушать учителя более 10-15 минут, он устает и утрачивает внимание, особенно если ему подаваемая информация не совсем интересна. Если учащийся еще и не может «ухватить» о чем идет речь, то он переключается на любое другое занятие. </a:t>
            </a:r>
            <a:endParaRPr lang="ru-RU" b="1" dirty="0">
              <a:solidFill>
                <a:srgbClr val="E111C8"/>
              </a:solidFill>
              <a:latin typeface="Calibri" pitchFamily="34" charset="0"/>
            </a:endParaRPr>
          </a:p>
          <a:p>
            <a:pPr>
              <a:defRPr/>
            </a:pPr>
            <a:r>
              <a:rPr lang="ru-RU" sz="2800" b="1" dirty="0">
                <a:solidFill>
                  <a:srgbClr val="E111C8"/>
                </a:solidFill>
                <a:latin typeface="Calibri" pitchFamily="34" charset="0"/>
              </a:rPr>
              <a:t>  </a:t>
            </a:r>
          </a:p>
        </p:txBody>
      </p:sp>
      <p:sp>
        <p:nvSpPr>
          <p:cNvPr id="8" name="Text Box 16"/>
          <p:cNvSpPr txBox="1">
            <a:spLocks noChangeArrowheads="1"/>
          </p:cNvSpPr>
          <p:nvPr/>
        </p:nvSpPr>
        <p:spPr bwMode="auto">
          <a:xfrm>
            <a:off x="428596" y="2643182"/>
            <a:ext cx="7616852" cy="2031325"/>
          </a:xfrm>
          <a:prstGeom prst="rect">
            <a:avLst/>
          </a:prstGeom>
          <a:gradFill rotWithShape="1">
            <a:gsLst>
              <a:gs pos="0">
                <a:srgbClr val="CCFFFF"/>
              </a:gs>
              <a:gs pos="100000">
                <a:schemeClr val="bg1"/>
              </a:gs>
            </a:gsLst>
            <a:lin ang="5400000" scaled="1"/>
          </a:gradFill>
          <a:ln w="9525">
            <a:solidFill>
              <a:srgbClr val="0033CC"/>
            </a:solidFill>
            <a:miter lim="800000"/>
            <a:headEnd/>
            <a:tailEnd/>
          </a:ln>
          <a:effectLst>
            <a:outerShdw dist="107763" dir="13500000" algn="ctr" rotWithShape="0">
              <a:srgbClr val="3399FF">
                <a:alpha val="50000"/>
              </a:srgbClr>
            </a:outerShdw>
          </a:effectLst>
        </p:spPr>
        <p:txBody>
          <a:bodyPr wrap="square">
            <a:spAutoFit/>
          </a:bodyPr>
          <a:lstStyle/>
          <a:p>
            <a:pPr>
              <a:buFontTx/>
              <a:buChar char="•"/>
              <a:defRPr/>
            </a:pPr>
            <a:r>
              <a:rPr lang="ru-RU" b="1" dirty="0">
                <a:solidFill>
                  <a:srgbClr val="E111C8"/>
                </a:solidFill>
              </a:rPr>
              <a:t>«Дети </a:t>
            </a:r>
            <a:r>
              <a:rPr lang="ru-RU" b="1" dirty="0" err="1">
                <a:solidFill>
                  <a:srgbClr val="E111C8"/>
                </a:solidFill>
              </a:rPr>
              <a:t>интернет-поколения</a:t>
            </a:r>
            <a:r>
              <a:rPr lang="ru-RU" b="1" dirty="0">
                <a:solidFill>
                  <a:srgbClr val="E111C8"/>
                </a:solidFill>
              </a:rPr>
              <a:t>» одновременно могут слушать музыку, общаться в чате, бродить по сети, редактировать фотографии, делая при этом уроки. </a:t>
            </a:r>
          </a:p>
          <a:p>
            <a:pPr>
              <a:buFontTx/>
              <a:buChar char="•"/>
              <a:defRPr/>
            </a:pPr>
            <a:r>
              <a:rPr lang="ru-RU" b="1" dirty="0">
                <a:solidFill>
                  <a:srgbClr val="E111C8"/>
                </a:solidFill>
              </a:rPr>
              <a:t> Платой за многозадачность становятся рассеянность, </a:t>
            </a:r>
            <a:r>
              <a:rPr lang="ru-RU" b="1" dirty="0" err="1">
                <a:solidFill>
                  <a:srgbClr val="E111C8"/>
                </a:solidFill>
              </a:rPr>
              <a:t>гиперактивность</a:t>
            </a:r>
            <a:r>
              <a:rPr lang="ru-RU" b="1" dirty="0">
                <a:solidFill>
                  <a:srgbClr val="E111C8"/>
                </a:solidFill>
              </a:rPr>
              <a:t>, дефицит внимания и предпочтение визуальных символов логике и углублению в текст.</a:t>
            </a:r>
            <a:r>
              <a:rPr lang="ru-RU" dirty="0">
                <a:solidFill>
                  <a:srgbClr val="E111C8"/>
                </a:solidFill>
              </a:rPr>
              <a:t> </a:t>
            </a:r>
            <a:endParaRPr lang="ru-RU" b="1" dirty="0">
              <a:solidFill>
                <a:srgbClr val="E111C8"/>
              </a:solidFill>
              <a:latin typeface="Calibri" pitchFamily="34" charset="0"/>
            </a:endParaRPr>
          </a:p>
          <a:p>
            <a:pPr>
              <a:defRPr/>
            </a:pPr>
            <a:r>
              <a:rPr lang="ru-RU" b="1" dirty="0">
                <a:solidFill>
                  <a:srgbClr val="E111C8"/>
                </a:solidFill>
                <a:latin typeface="Calibri" pitchFamily="34" charset="0"/>
              </a:rPr>
              <a:t>  </a:t>
            </a:r>
          </a:p>
        </p:txBody>
      </p:sp>
      <p:sp>
        <p:nvSpPr>
          <p:cNvPr id="9" name="Text Box 16"/>
          <p:cNvSpPr txBox="1">
            <a:spLocks noChangeArrowheads="1"/>
          </p:cNvSpPr>
          <p:nvPr/>
        </p:nvSpPr>
        <p:spPr bwMode="auto">
          <a:xfrm>
            <a:off x="928662" y="4643446"/>
            <a:ext cx="7683500" cy="2031325"/>
          </a:xfrm>
          <a:prstGeom prst="rect">
            <a:avLst/>
          </a:prstGeom>
          <a:gradFill rotWithShape="1">
            <a:gsLst>
              <a:gs pos="0">
                <a:srgbClr val="CCFFFF"/>
              </a:gs>
              <a:gs pos="100000">
                <a:schemeClr val="bg1"/>
              </a:gs>
            </a:gsLst>
            <a:lin ang="5400000" scaled="1"/>
          </a:gradFill>
          <a:ln w="9525">
            <a:solidFill>
              <a:srgbClr val="0033CC"/>
            </a:solidFill>
            <a:miter lim="800000"/>
            <a:headEnd/>
            <a:tailEnd/>
          </a:ln>
          <a:effectLst>
            <a:outerShdw dist="107763" dir="13500000" algn="ctr" rotWithShape="0">
              <a:srgbClr val="3399FF">
                <a:alpha val="50000"/>
              </a:srgbClr>
            </a:outerShdw>
          </a:effectLst>
        </p:spPr>
        <p:txBody>
          <a:bodyPr wrap="square">
            <a:spAutoFit/>
          </a:bodyPr>
          <a:lstStyle/>
          <a:p>
            <a:pPr>
              <a:buFontTx/>
              <a:buChar char="•"/>
              <a:defRPr/>
            </a:pPr>
            <a:r>
              <a:rPr lang="ru-RU" b="1" dirty="0">
                <a:solidFill>
                  <a:srgbClr val="E111C8"/>
                </a:solidFill>
              </a:rPr>
              <a:t>«Клиповое мышление» в том его виде, как оно сложилось и используется сейчас, вполне в силах уничтожить теоретическое мышление и классическое образование. Это вполне реальная перспектива. </a:t>
            </a:r>
          </a:p>
          <a:p>
            <a:pPr>
              <a:buFontTx/>
              <a:buChar char="•"/>
              <a:defRPr/>
            </a:pPr>
            <a:r>
              <a:rPr lang="ru-RU" b="1" dirty="0">
                <a:solidFill>
                  <a:srgbClr val="E111C8"/>
                </a:solidFill>
              </a:rPr>
              <a:t>Но это не исключает использование возможностей интернета в обучении.</a:t>
            </a:r>
            <a:r>
              <a:rPr lang="ru-RU" dirty="0">
                <a:solidFill>
                  <a:srgbClr val="E111C8"/>
                </a:solidFill>
              </a:rPr>
              <a:t> </a:t>
            </a:r>
            <a:endParaRPr lang="ru-RU" b="1" dirty="0">
              <a:solidFill>
                <a:srgbClr val="E111C8"/>
              </a:solidFill>
              <a:latin typeface="Calibri" pitchFamily="34" charset="0"/>
            </a:endParaRPr>
          </a:p>
          <a:p>
            <a:pPr>
              <a:defRPr/>
            </a:pPr>
            <a:r>
              <a:rPr lang="ru-RU" b="1" dirty="0">
                <a:solidFill>
                  <a:srgbClr val="E111C8"/>
                </a:solidFill>
                <a:latin typeface="Calibri" pitchFamily="34" charset="0"/>
              </a:rPr>
              <a:t>  </a:t>
            </a:r>
          </a:p>
        </p:txBody>
      </p:sp>
      <p:sp>
        <p:nvSpPr>
          <p:cNvPr id="10" name="Название 2"/>
          <p:cNvSpPr txBox="1">
            <a:spLocks/>
          </p:cNvSpPr>
          <p:nvPr/>
        </p:nvSpPr>
        <p:spPr>
          <a:xfrm>
            <a:off x="457200" y="338328"/>
            <a:ext cx="8229600" cy="804656"/>
          </a:xfrm>
          <a:prstGeom prst="rect">
            <a:avLst/>
          </a:prstGeom>
        </p:spPr>
        <p:txBody>
          <a:bodyPr>
            <a:normAutofit fontScale="9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ru-RU" sz="4400" b="0" i="0" u="none" strike="noStrike" kern="1200" cap="none" spc="0" normalizeH="0" baseline="0" noProof="0" smtClean="0">
                <a:ln w="18415" cmpd="sng">
                  <a:solidFill>
                    <a:srgbClr val="1456BC"/>
                  </a:solidFill>
                  <a:prstDash val="solid"/>
                </a:ln>
                <a:solidFill>
                  <a:srgbClr val="3366FF"/>
                </a:solidFill>
                <a:effectLst>
                  <a:outerShdw blurRad="63500" dir="3600000" algn="tl" rotWithShape="0">
                    <a:srgbClr val="000000">
                      <a:alpha val="70000"/>
                    </a:srgbClr>
                  </a:outerShdw>
                </a:effectLst>
                <a:uLnTx/>
                <a:uFillTx/>
                <a:latin typeface="+mj-lt"/>
                <a:ea typeface="+mj-ea"/>
                <a:cs typeface="+mj-cs"/>
              </a:rPr>
              <a:t>Последствия клипового мышления</a:t>
            </a:r>
            <a:endParaRPr kumimoji="0" lang="ru-RU" sz="4400" b="0" i="0" u="none" strike="noStrike" kern="1200" cap="none" spc="0" normalizeH="0" baseline="0" noProof="0" dirty="0">
              <a:ln w="18415" cmpd="sng">
                <a:solidFill>
                  <a:srgbClr val="1456BC"/>
                </a:solidFill>
                <a:prstDash val="solid"/>
              </a:ln>
              <a:solidFill>
                <a:srgbClr val="3366FF"/>
              </a:solidFill>
              <a:effectLst>
                <a:outerShdw blurRad="63500" dir="3600000" algn="tl" rotWithShape="0">
                  <a:srgbClr val="000000">
                    <a:alpha val="70000"/>
                  </a:srgbClr>
                </a:outerShdw>
              </a:effectLst>
              <a:uLnTx/>
              <a:uFillTx/>
              <a:latin typeface="+mj-lt"/>
              <a:ea typeface="+mj-ea"/>
              <a:cs typeface="+mj-cs"/>
            </a:endParaRPr>
          </a:p>
        </p:txBody>
      </p:sp>
      <p:pic>
        <p:nvPicPr>
          <p:cNvPr id="11" name="Изображение 4" descr="giperaktivnyi-rebenok-v-shkole-2265.jpg"/>
          <p:cNvPicPr>
            <a:picLocks noChangeAspect="1"/>
          </p:cNvPicPr>
          <p:nvPr/>
        </p:nvPicPr>
        <p:blipFill>
          <a:blip r:embed="rId3" cstate="email">
            <a:extLst>
              <a:ext uri="{BEBA8EAE-BF5A-486C-A8C5-ECC9F3942E4B}">
                <a14:imgProps xmlns:a14="http://schemas.microsoft.com/office/drawing/2010/main" xmlns="">
                  <a14:imgLayer r:embed="">
                    <a14:imgEffect>
                      <a14:backgroundRemoval t="0" b="100000" l="1579" r="100000">
                        <a14:foregroundMark x1="46421" y1="93170" x2="31263" y2="99475"/>
                        <a14:foregroundMark x1="26842" y1="12084" x2="28947" y2="18739"/>
                        <a14:foregroundMark x1="26105" y1="11909" x2="26947" y2="14361"/>
                        <a14:foregroundMark x1="25263" y1="12084" x2="26632" y2="13310"/>
                        <a14:foregroundMark x1="16105" y1="70053" x2="28737" y2="99650"/>
                        <a14:foregroundMark x1="22842" y1="66725" x2="27895" y2="87566"/>
                        <a14:foregroundMark x1="94316" y1="4553" x2="69368" y2="14361"/>
                        <a14:foregroundMark x1="96316" y1="54641" x2="98421" y2="63573"/>
                        <a14:foregroundMark x1="36737" y1="72154" x2="36737" y2="72154"/>
                        <a14:foregroundMark x1="37579" y1="72329" x2="37579" y2="72329"/>
                        <a14:foregroundMark x1="15579" y1="74256" x2="19474" y2="83888"/>
                        <a14:backgroundMark x1="30632" y1="82137" x2="31474" y2="85289"/>
                        <a14:backgroundMark x1="31474" y1="78284" x2="34105" y2="80911"/>
                        <a14:backgroundMark x1="26737" y1="2802" x2="59474" y2="5079"/>
                        <a14:backgroundMark x1="71789" y1="5779" x2="64526" y2="15412"/>
                        <a14:backgroundMark x1="77684" y1="701" x2="79053" y2="8231"/>
                        <a14:backgroundMark x1="90105" y1="2452" x2="98105" y2="2977"/>
                        <a14:backgroundMark x1="71789" y1="56743" x2="85474" y2="54116"/>
                        <a14:backgroundMark x1="85263" y1="61296" x2="96947" y2="80035"/>
                        <a14:backgroundMark x1="94632" y1="34676" x2="93053" y2="39405"/>
                      </a14:backgroundRemoval>
                    </a14:imgEffect>
                  </a14:imgLayer>
                </a14:imgProps>
              </a:ext>
              <a:ext uri="{28A0092B-C50C-407E-A947-70E740481C1C}">
                <a14:useLocalDpi xmlns:a14="http://schemas.microsoft.com/office/drawing/2010/main" xmlns="" val="0"/>
              </a:ext>
            </a:extLst>
          </a:blip>
          <a:stretch>
            <a:fillRect/>
          </a:stretch>
        </p:blipFill>
        <p:spPr>
          <a:xfrm>
            <a:off x="6715140" y="3286124"/>
            <a:ext cx="2428860" cy="1785950"/>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strVal val="#ppt_w*0.70"/>
                                          </p:val>
                                        </p:tav>
                                        <p:tav tm="100000">
                                          <p:val>
                                            <p:strVal val="#ppt_w"/>
                                          </p:val>
                                        </p:tav>
                                      </p:tavLst>
                                    </p:anim>
                                    <p:anim calcmode="lin" valueType="num">
                                      <p:cBhvr>
                                        <p:cTn id="8" dur="1000" fill="hold"/>
                                        <p:tgtEl>
                                          <p:spTgt spid="7"/>
                                        </p:tgtEl>
                                        <p:attrNameLst>
                                          <p:attrName>ppt_h</p:attrName>
                                        </p:attrNameLst>
                                      </p:cBhvr>
                                      <p:tavLst>
                                        <p:tav tm="0">
                                          <p:val>
                                            <p:strVal val="#ppt_h"/>
                                          </p:val>
                                        </p:tav>
                                        <p:tav tm="100000">
                                          <p:val>
                                            <p:strVal val="#ppt_h"/>
                                          </p:val>
                                        </p:tav>
                                      </p:tavLst>
                                    </p:anim>
                                    <p:animEffect transition="in" filter="fade">
                                      <p:cBhvr>
                                        <p:cTn id="9" dur="1000"/>
                                        <p:tgtEl>
                                          <p:spTgt spid="7"/>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499"/>
                                          </p:stCondLst>
                                        </p:cTn>
                                        <p:tgtEl>
                                          <p:spTgt spid="5"/>
                                        </p:tgtEl>
                                        <p:attrNameLst>
                                          <p:attrName>style.visibility</p:attrName>
                                        </p:attrNameLst>
                                      </p:cBhvr>
                                      <p:to>
                                        <p:strVal val="visible"/>
                                      </p:to>
                                    </p:set>
                                  </p:childTnLst>
                                </p:cTn>
                              </p:par>
                            </p:childTnLst>
                          </p:cTn>
                        </p:par>
                        <p:par>
                          <p:cTn id="14" fill="hold">
                            <p:stCondLst>
                              <p:cond delay="500"/>
                            </p:stCondLst>
                            <p:childTnLst>
                              <p:par>
                                <p:cTn id="15" presetID="55"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1000" fill="hold"/>
                                        <p:tgtEl>
                                          <p:spTgt spid="8"/>
                                        </p:tgtEl>
                                        <p:attrNameLst>
                                          <p:attrName>ppt_w</p:attrName>
                                        </p:attrNameLst>
                                      </p:cBhvr>
                                      <p:tavLst>
                                        <p:tav tm="0">
                                          <p:val>
                                            <p:strVal val="#ppt_w*0.70"/>
                                          </p:val>
                                        </p:tav>
                                        <p:tav tm="100000">
                                          <p:val>
                                            <p:strVal val="#ppt_w"/>
                                          </p:val>
                                        </p:tav>
                                      </p:tavLst>
                                    </p:anim>
                                    <p:anim calcmode="lin" valueType="num">
                                      <p:cBhvr>
                                        <p:cTn id="18" dur="1000" fill="hold"/>
                                        <p:tgtEl>
                                          <p:spTgt spid="8"/>
                                        </p:tgtEl>
                                        <p:attrNameLst>
                                          <p:attrName>ppt_h</p:attrName>
                                        </p:attrNameLst>
                                      </p:cBhvr>
                                      <p:tavLst>
                                        <p:tav tm="0">
                                          <p:val>
                                            <p:strVal val="#ppt_h"/>
                                          </p:val>
                                        </p:tav>
                                        <p:tav tm="100000">
                                          <p:val>
                                            <p:strVal val="#ppt_h"/>
                                          </p:val>
                                        </p:tav>
                                      </p:tavLst>
                                    </p:anim>
                                    <p:animEffect transition="in" filter="fade">
                                      <p:cBhvr>
                                        <p:cTn id="19" dur="1000"/>
                                        <p:tgtEl>
                                          <p:spTgt spid="8"/>
                                        </p:tgtEl>
                                      </p:cBhvr>
                                    </p:animEffect>
                                  </p:childTnLst>
                                </p:cTn>
                              </p:par>
                            </p:childTnLst>
                          </p:cTn>
                        </p:par>
                        <p:par>
                          <p:cTn id="20" fill="hold">
                            <p:stCondLst>
                              <p:cond delay="1500"/>
                            </p:stCondLst>
                            <p:childTnLst>
                              <p:par>
                                <p:cTn id="21" presetID="55" presetClass="entr" presetSubtype="0"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1000" fill="hold"/>
                                        <p:tgtEl>
                                          <p:spTgt spid="9"/>
                                        </p:tgtEl>
                                        <p:attrNameLst>
                                          <p:attrName>ppt_w</p:attrName>
                                        </p:attrNameLst>
                                      </p:cBhvr>
                                      <p:tavLst>
                                        <p:tav tm="0">
                                          <p:val>
                                            <p:strVal val="#ppt_w*0.70"/>
                                          </p:val>
                                        </p:tav>
                                        <p:tav tm="100000">
                                          <p:val>
                                            <p:strVal val="#ppt_w"/>
                                          </p:val>
                                        </p:tav>
                                      </p:tavLst>
                                    </p:anim>
                                    <p:anim calcmode="lin" valueType="num">
                                      <p:cBhvr>
                                        <p:cTn id="24" dur="1000" fill="hold"/>
                                        <p:tgtEl>
                                          <p:spTgt spid="9"/>
                                        </p:tgtEl>
                                        <p:attrNameLst>
                                          <p:attrName>ppt_h</p:attrName>
                                        </p:attrNameLst>
                                      </p:cBhvr>
                                      <p:tavLst>
                                        <p:tav tm="0">
                                          <p:val>
                                            <p:strVal val="#ppt_h"/>
                                          </p:val>
                                        </p:tav>
                                        <p:tav tm="100000">
                                          <p:val>
                                            <p:strVal val="#ppt_h"/>
                                          </p:val>
                                        </p:tav>
                                      </p:tavLst>
                                    </p:anim>
                                    <p:animEffect transition="in" filter="fade">
                                      <p:cBhvr>
                                        <p:cTn id="25"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одержимое 3"/>
          <p:cNvSpPr>
            <a:spLocks noGrp="1"/>
          </p:cNvSpPr>
          <p:nvPr>
            <p:ph idx="4294967295"/>
          </p:nvPr>
        </p:nvSpPr>
        <p:spPr>
          <a:xfrm>
            <a:off x="405300" y="1643050"/>
            <a:ext cx="3309444" cy="4905321"/>
          </a:xfrm>
        </p:spPr>
        <p:txBody>
          <a:bodyPr>
            <a:normAutofit fontScale="92500" lnSpcReduction="20000"/>
          </a:bodyPr>
          <a:lstStyle/>
          <a:p>
            <a:pPr>
              <a:spcBef>
                <a:spcPts val="0"/>
              </a:spcBef>
              <a:buFont typeface="Wingdings" charset="2"/>
              <a:buChar char=""/>
            </a:pPr>
            <a:r>
              <a:rPr lang="ru-RU" dirty="0">
                <a:solidFill>
                  <a:srgbClr val="E111C8"/>
                </a:solidFill>
              </a:rPr>
              <a:t>Я</a:t>
            </a:r>
            <a:r>
              <a:rPr lang="ru-RU" dirty="0" smtClean="0">
                <a:solidFill>
                  <a:srgbClr val="E111C8"/>
                </a:solidFill>
              </a:rPr>
              <a:t>зыковой минимализм, речевая бедность. </a:t>
            </a:r>
          </a:p>
          <a:p>
            <a:pPr>
              <a:spcBef>
                <a:spcPts val="0"/>
              </a:spcBef>
              <a:buFont typeface="Wingdings" charset="2"/>
              <a:buChar char=""/>
            </a:pPr>
            <a:r>
              <a:rPr lang="ru-RU" dirty="0" smtClean="0">
                <a:solidFill>
                  <a:srgbClr val="E111C8"/>
                </a:solidFill>
              </a:rPr>
              <a:t>Предпочтение изображений  углублению </a:t>
            </a:r>
            <a:r>
              <a:rPr lang="ru-RU" dirty="0">
                <a:solidFill>
                  <a:srgbClr val="E111C8"/>
                </a:solidFill>
              </a:rPr>
              <a:t>в текст. </a:t>
            </a:r>
            <a:endParaRPr lang="ru-RU" dirty="0" smtClean="0">
              <a:solidFill>
                <a:srgbClr val="E111C8"/>
              </a:solidFill>
            </a:endParaRPr>
          </a:p>
          <a:p>
            <a:pPr>
              <a:spcBef>
                <a:spcPts val="0"/>
              </a:spcBef>
              <a:buFont typeface="Wingdings" charset="2"/>
              <a:buChar char=""/>
            </a:pPr>
            <a:r>
              <a:rPr lang="ru-RU" dirty="0" smtClean="0">
                <a:solidFill>
                  <a:srgbClr val="E111C8"/>
                </a:solidFill>
              </a:rPr>
              <a:t>Катастрофическое снижение способности </a:t>
            </a:r>
            <a:r>
              <a:rPr lang="ru-RU" dirty="0">
                <a:solidFill>
                  <a:srgbClr val="E111C8"/>
                </a:solidFill>
              </a:rPr>
              <a:t>к логическому </a:t>
            </a:r>
            <a:r>
              <a:rPr lang="ru-RU" dirty="0" smtClean="0">
                <a:solidFill>
                  <a:srgbClr val="E111C8"/>
                </a:solidFill>
              </a:rPr>
              <a:t>анализу, </a:t>
            </a:r>
            <a:r>
              <a:rPr lang="ru-RU" dirty="0">
                <a:solidFill>
                  <a:srgbClr val="E111C8"/>
                </a:solidFill>
              </a:rPr>
              <a:t>концентрации и выстраиванию длинных логических цепочек. </a:t>
            </a:r>
            <a:endParaRPr lang="ru-RU" dirty="0" smtClean="0">
              <a:solidFill>
                <a:srgbClr val="E111C8"/>
              </a:solidFill>
            </a:endParaRPr>
          </a:p>
          <a:p>
            <a:pPr>
              <a:spcBef>
                <a:spcPts val="0"/>
              </a:spcBef>
              <a:buFont typeface="Wingdings" charset="2"/>
              <a:buChar char=""/>
            </a:pPr>
            <a:r>
              <a:rPr lang="ru-RU" dirty="0">
                <a:ln w="18415" cmpd="sng">
                  <a:noFill/>
                  <a:prstDash val="solid"/>
                </a:ln>
                <a:solidFill>
                  <a:srgbClr val="E111C8"/>
                </a:solidFill>
              </a:rPr>
              <a:t>Неспособность </a:t>
            </a:r>
            <a:r>
              <a:rPr lang="ru-RU" dirty="0" smtClean="0">
                <a:ln w="18415" cmpd="sng">
                  <a:noFill/>
                  <a:prstDash val="solid"/>
                </a:ln>
                <a:solidFill>
                  <a:srgbClr val="E111C8"/>
                </a:solidFill>
              </a:rPr>
              <a:t>восприятия больших текстов.</a:t>
            </a:r>
            <a:endParaRPr lang="ru-RU" dirty="0">
              <a:ln w="18415" cmpd="sng">
                <a:noFill/>
                <a:prstDash val="solid"/>
              </a:ln>
              <a:solidFill>
                <a:srgbClr val="E111C8"/>
              </a:solidFill>
            </a:endParaRPr>
          </a:p>
          <a:p>
            <a:pPr>
              <a:spcBef>
                <a:spcPts val="0"/>
              </a:spcBef>
              <a:buFont typeface="Wingdings" charset="2"/>
              <a:buChar char=""/>
            </a:pPr>
            <a:endParaRPr lang="ru-RU" dirty="0">
              <a:solidFill>
                <a:srgbClr val="E111C8"/>
              </a:solidFill>
            </a:endParaRPr>
          </a:p>
          <a:p>
            <a:pPr>
              <a:spcBef>
                <a:spcPts val="0"/>
              </a:spcBef>
              <a:buFont typeface="Wingdings" charset="2"/>
              <a:buChar char=""/>
            </a:pPr>
            <a:endParaRPr lang="ru-RU" dirty="0">
              <a:solidFill>
                <a:srgbClr val="465466"/>
              </a:solidFill>
            </a:endParaRPr>
          </a:p>
        </p:txBody>
      </p:sp>
      <p:pic>
        <p:nvPicPr>
          <p:cNvPr id="8" name="Изображение 7" descr="Depositphotos_30213689_m-2015.thumbnail_500.jpg.png"/>
          <p:cNvPicPr>
            <a:picLocks noChangeAspect="1"/>
          </p:cNvPicPr>
          <p:nvPr/>
        </p:nvPicPr>
        <p:blipFill>
          <a:blip r:embed="rId3" cstate="email">
            <a:extLst>
              <a:ext uri="{BEBA8EAE-BF5A-486C-A8C5-ECC9F3942E4B}">
                <a14:imgProps xmlns="" xmlns:a14="http://schemas.microsoft.com/office/drawing/2010/main">
                  <a14:imgLayer r:embed="">
                    <a14:imgEffect>
                      <a14:backgroundRemoval t="2000" b="99800" l="3145" r="98323">
                        <a14:foregroundMark x1="42348" y1="46800" x2="63522" y2="99800"/>
                        <a14:foregroundMark x1="34172" y1="59200" x2="33543" y2="86000"/>
                        <a14:foregroundMark x1="40042" y1="66200" x2="55136" y2="99000"/>
                        <a14:foregroundMark x1="53249" y1="42600" x2="75472" y2="58000"/>
                        <a14:foregroundMark x1="76520" y1="63200" x2="62055" y2="83000"/>
                        <a14:foregroundMark x1="33543" y1="50200" x2="42348" y2="45400"/>
                        <a14:foregroundMark x1="57442" y1="43000" x2="74214" y2="54400"/>
                        <a14:foregroundMark x1="55556" y1="59400" x2="57442" y2="66000"/>
                        <a14:foregroundMark x1="66038" y1="63600" x2="65618" y2="65400"/>
                        <a14:foregroundMark x1="57652" y1="54600" x2="45702" y2="54000"/>
                        <a14:foregroundMark x1="59119" y1="64800" x2="59119" y2="58800"/>
                        <a14:foregroundMark x1="53669" y1="65000" x2="58700" y2="69600"/>
                        <a14:foregroundMark x1="36478" y1="8800" x2="36478" y2="13800"/>
                        <a14:foregroundMark x1="17191" y1="25000" x2="11111" y2="25000"/>
                        <a14:foregroundMark x1="66876" y1="25000" x2="69811" y2="31800"/>
                        <a14:foregroundMark x1="82600" y1="32800" x2="86164" y2="37800"/>
                        <a14:foregroundMark x1="58700" y1="32400" x2="57862" y2="37000"/>
                        <a14:foregroundMark x1="35010" y1="35200" x2="37526" y2="36200"/>
                        <a14:foregroundMark x1="19497" y1="36600" x2="19497" y2="41000"/>
                        <a14:foregroundMark x1="14046" y1="10200" x2="17191" y2="11400"/>
                        <a14:foregroundMark x1="38013" y1="74227" x2="38013" y2="83299"/>
                        <a14:foregroundMark x1="84449" y1="13814" x2="83369" y2="16289"/>
                        <a14:foregroundMark x1="31965" y1="53608" x2="32829" y2="60412"/>
                        <a14:backgroundMark x1="95896" y1="41237" x2="89633" y2="59175"/>
                        <a14:backgroundMark x1="7559" y1="39794" x2="18359" y2="53814"/>
                      </a14:backgroundRemoval>
                    </a14:imgEffect>
                  </a14:imgLayer>
                </a14:imgProps>
              </a:ext>
              <a:ext uri="{28A0092B-C50C-407E-A947-70E740481C1C}">
                <a14:useLocalDpi xmlns="" xmlns:a14="http://schemas.microsoft.com/office/drawing/2010/main" val="0"/>
              </a:ext>
            </a:extLst>
          </a:blip>
          <a:stretch>
            <a:fillRect/>
          </a:stretch>
        </p:blipFill>
        <p:spPr>
          <a:xfrm flipH="1">
            <a:off x="2714612" y="428604"/>
            <a:ext cx="1216936" cy="1275614"/>
          </a:xfrm>
          <a:prstGeom prst="rect">
            <a:avLst/>
          </a:prstGeom>
        </p:spPr>
      </p:pic>
      <p:sp>
        <p:nvSpPr>
          <p:cNvPr id="5" name="Название 2"/>
          <p:cNvSpPr txBox="1">
            <a:spLocks/>
          </p:cNvSpPr>
          <p:nvPr/>
        </p:nvSpPr>
        <p:spPr>
          <a:xfrm>
            <a:off x="1" y="229299"/>
            <a:ext cx="2786049" cy="1056561"/>
          </a:xfrm>
          <a:prstGeom prst="rect">
            <a:avLst/>
          </a:prstGeom>
        </p:spPr>
        <p:txBody>
          <a:bodyPr>
            <a:normAutofit fontScale="97500"/>
          </a:bodyPr>
          <a:lst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r"/>
            <a:r>
              <a:rPr lang="ru-RU" sz="2000" dirty="0" smtClean="0">
                <a:ln w="18415" cmpd="sng">
                  <a:solidFill>
                    <a:srgbClr val="1456BC"/>
                  </a:solidFill>
                  <a:prstDash val="solid"/>
                </a:ln>
                <a:solidFill>
                  <a:srgbClr val="3366FF"/>
                </a:solidFill>
                <a:effectLst>
                  <a:outerShdw blurRad="63500" dir="3600000" algn="tl" rotWithShape="0">
                    <a:srgbClr val="000000">
                      <a:alpha val="70000"/>
                    </a:srgbClr>
                  </a:outerShdw>
                </a:effectLst>
              </a:rPr>
              <a:t>Последствия </a:t>
            </a:r>
          </a:p>
          <a:p>
            <a:pPr algn="r"/>
            <a:r>
              <a:rPr lang="ru-RU" sz="2000" dirty="0" smtClean="0">
                <a:ln w="18415" cmpd="sng">
                  <a:solidFill>
                    <a:srgbClr val="1456BC"/>
                  </a:solidFill>
                  <a:prstDash val="solid"/>
                </a:ln>
                <a:solidFill>
                  <a:srgbClr val="3366FF"/>
                </a:solidFill>
                <a:effectLst>
                  <a:outerShdw blurRad="63500" dir="3600000" algn="tl" rotWithShape="0">
                    <a:srgbClr val="000000">
                      <a:alpha val="70000"/>
                    </a:srgbClr>
                  </a:outerShdw>
                </a:effectLst>
              </a:rPr>
              <a:t>клипового мышления</a:t>
            </a:r>
            <a:endParaRPr lang="ru-RU" sz="2000" dirty="0">
              <a:ln w="18415" cmpd="sng">
                <a:solidFill>
                  <a:srgbClr val="1456BC"/>
                </a:solidFill>
                <a:prstDash val="solid"/>
              </a:ln>
              <a:solidFill>
                <a:srgbClr val="3366FF"/>
              </a:solidFill>
              <a:effectLst>
                <a:outerShdw blurRad="63500" dir="3600000" algn="tl" rotWithShape="0">
                  <a:srgbClr val="000000">
                    <a:alpha val="70000"/>
                  </a:srgbClr>
                </a:outerShdw>
              </a:effectLst>
            </a:endParaRPr>
          </a:p>
        </p:txBody>
      </p:sp>
      <p:sp>
        <p:nvSpPr>
          <p:cNvPr id="6" name="Прямоугольник 5"/>
          <p:cNvSpPr/>
          <p:nvPr/>
        </p:nvSpPr>
        <p:spPr>
          <a:xfrm>
            <a:off x="4857752" y="856357"/>
            <a:ext cx="4081717" cy="6370975"/>
          </a:xfrm>
          <a:prstGeom prst="rect">
            <a:avLst/>
          </a:prstGeom>
        </p:spPr>
        <p:txBody>
          <a:bodyPr wrap="square">
            <a:spAutoFit/>
          </a:bodyPr>
          <a:lstStyle/>
          <a:p>
            <a:pPr marL="342900" indent="-342900">
              <a:buClr>
                <a:srgbClr val="99CC33"/>
              </a:buClr>
              <a:buFont typeface="Wingdings" charset="2"/>
              <a:buChar char=""/>
            </a:pPr>
            <a:r>
              <a:rPr lang="ru-RU" sz="2400" dirty="0" smtClean="0">
                <a:ln w="18415" cmpd="sng">
                  <a:noFill/>
                  <a:prstDash val="solid"/>
                </a:ln>
                <a:solidFill>
                  <a:srgbClr val="E111C8"/>
                </a:solidFill>
              </a:rPr>
              <a:t> </a:t>
            </a:r>
            <a:r>
              <a:rPr lang="ru-RU" sz="2400" dirty="0">
                <a:ln w="18415" cmpd="sng">
                  <a:noFill/>
                  <a:prstDash val="solid"/>
                </a:ln>
                <a:solidFill>
                  <a:srgbClr val="E111C8"/>
                </a:solidFill>
              </a:rPr>
              <a:t>Дети воспринимают информацию по принципу клипа</a:t>
            </a:r>
            <a:r>
              <a:rPr lang="ru-RU" sz="2400" dirty="0" smtClean="0">
                <a:ln w="18415" cmpd="sng">
                  <a:noFill/>
                  <a:prstDash val="solid"/>
                </a:ln>
                <a:solidFill>
                  <a:srgbClr val="E111C8"/>
                </a:solidFill>
              </a:rPr>
              <a:t>.</a:t>
            </a:r>
            <a:endParaRPr lang="ru-RU" sz="2400" dirty="0" smtClean="0">
              <a:solidFill>
                <a:srgbClr val="E111C8"/>
              </a:solidFill>
            </a:endParaRPr>
          </a:p>
          <a:p>
            <a:pPr marL="342900" indent="-342900">
              <a:buClr>
                <a:srgbClr val="99CC33"/>
              </a:buClr>
              <a:buFont typeface="Wingdings" charset="2"/>
              <a:buChar char=""/>
            </a:pPr>
            <a:r>
              <a:rPr lang="ru-RU" sz="2400" dirty="0" smtClean="0">
                <a:solidFill>
                  <a:srgbClr val="E111C8"/>
                </a:solidFill>
              </a:rPr>
              <a:t>Снижение способности </a:t>
            </a:r>
            <a:r>
              <a:rPr lang="ru-RU" sz="2400" dirty="0">
                <a:solidFill>
                  <a:srgbClr val="E111C8"/>
                </a:solidFill>
              </a:rPr>
              <a:t>воображения, рефлексии, понимания, в том числе, </a:t>
            </a:r>
            <a:r>
              <a:rPr lang="ru-RU" sz="2400" dirty="0" smtClean="0">
                <a:solidFill>
                  <a:srgbClr val="E111C8"/>
                </a:solidFill>
              </a:rPr>
              <a:t>понимания другого </a:t>
            </a:r>
            <a:r>
              <a:rPr lang="ru-RU" sz="2400" dirty="0">
                <a:solidFill>
                  <a:srgbClr val="E111C8"/>
                </a:solidFill>
              </a:rPr>
              <a:t>человека</a:t>
            </a:r>
            <a:r>
              <a:rPr lang="ru-RU" sz="2400" dirty="0" smtClean="0">
                <a:solidFill>
                  <a:srgbClr val="E111C8"/>
                </a:solidFill>
              </a:rPr>
              <a:t>.</a:t>
            </a:r>
          </a:p>
          <a:p>
            <a:pPr marL="342900" indent="-342900">
              <a:buClr>
                <a:srgbClr val="99CC33"/>
              </a:buClr>
              <a:buFont typeface="Wingdings" charset="2"/>
              <a:buChar char=""/>
            </a:pPr>
            <a:r>
              <a:rPr lang="ru-RU" sz="2400" dirty="0">
                <a:solidFill>
                  <a:srgbClr val="E111C8"/>
                </a:solidFill>
              </a:rPr>
              <a:t>Потеря желания познавать и создавать новое. </a:t>
            </a:r>
            <a:endParaRPr lang="ru-RU" sz="2400" dirty="0" smtClean="0">
              <a:solidFill>
                <a:srgbClr val="E111C8"/>
              </a:solidFill>
            </a:endParaRPr>
          </a:p>
          <a:p>
            <a:pPr marL="342900" indent="-342900">
              <a:buClr>
                <a:srgbClr val="99CC33"/>
              </a:buClr>
              <a:buFont typeface="Wingdings" charset="2"/>
              <a:buChar char=""/>
            </a:pPr>
            <a:r>
              <a:rPr lang="ru-RU" sz="2400" dirty="0" smtClean="0">
                <a:solidFill>
                  <a:srgbClr val="E111C8"/>
                </a:solidFill>
              </a:rPr>
              <a:t>Утрата </a:t>
            </a:r>
            <a:r>
              <a:rPr lang="ru-RU" sz="2400" dirty="0">
                <a:solidFill>
                  <a:srgbClr val="E111C8"/>
                </a:solidFill>
              </a:rPr>
              <a:t>и </a:t>
            </a:r>
            <a:r>
              <a:rPr lang="ru-RU" sz="2400" dirty="0" smtClean="0">
                <a:solidFill>
                  <a:srgbClr val="E111C8"/>
                </a:solidFill>
              </a:rPr>
              <a:t>такой важной составляющей жизни как </a:t>
            </a:r>
            <a:r>
              <a:rPr lang="ru-RU" sz="2400" dirty="0">
                <a:solidFill>
                  <a:srgbClr val="E111C8"/>
                </a:solidFill>
              </a:rPr>
              <a:t>живая коммуникация, живое </a:t>
            </a:r>
            <a:r>
              <a:rPr lang="ru-RU" sz="2400" dirty="0" smtClean="0">
                <a:solidFill>
                  <a:srgbClr val="E111C8"/>
                </a:solidFill>
              </a:rPr>
              <a:t>общение. </a:t>
            </a:r>
          </a:p>
          <a:p>
            <a:pPr marL="342900" indent="-342900">
              <a:buClr>
                <a:srgbClr val="99CC33"/>
              </a:buClr>
              <a:buFont typeface="Wingdings" charset="2"/>
              <a:buChar char=""/>
            </a:pPr>
            <a:endParaRPr lang="ru-RU" sz="2400" dirty="0" smtClean="0">
              <a:ln w="18415" cmpd="sng">
                <a:noFill/>
                <a:prstDash val="solid"/>
              </a:ln>
              <a:solidFill>
                <a:srgbClr val="E111C8"/>
              </a:solidFill>
            </a:endParaRPr>
          </a:p>
          <a:p>
            <a:pPr marL="285750" indent="-285750">
              <a:buFont typeface="Arial"/>
              <a:buChar char="•"/>
            </a:pPr>
            <a:endParaRPr lang="ru-RU" sz="2400" dirty="0">
              <a:solidFill>
                <a:srgbClr val="E111C8"/>
              </a:solidFill>
              <a:effectLst/>
            </a:endParaRPr>
          </a:p>
        </p:txBody>
      </p:sp>
      <p:pic>
        <p:nvPicPr>
          <p:cNvPr id="7" name="Изображение 9" descr="1477017470_dety-i-telefon-argumenty-za-i-protiv.jpg"/>
          <p:cNvPicPr>
            <a:picLocks noChangeAspect="1"/>
          </p:cNvPicPr>
          <p:nvPr/>
        </p:nvPicPr>
        <p:blipFill>
          <a:blip r:embed="rId4" cstate="email">
            <a:extLst>
              <a:ext uri="{BEBA8EAE-BF5A-486C-A8C5-ECC9F3942E4B}">
                <a14:imgProps xmlns="" xmlns:a14="http://schemas.microsoft.com/office/drawing/2010/main">
                  <a14:imgLayer r:embed="">
                    <a14:imgEffect>
                      <a14:backgroundRemoval t="0" b="99796" l="0" r="99600">
                        <a14:foregroundMark x1="26267" y1="3055" x2="31333" y2="97556"/>
                        <a14:foregroundMark x1="35733" y1="34216" x2="35200" y2="63544"/>
                        <a14:foregroundMark x1="22000" y1="36253" x2="10400" y2="63136"/>
                        <a14:foregroundMark x1="6533" y1="64969" x2="7333" y2="67413"/>
                        <a14:foregroundMark x1="86800" y1="98167" x2="92133" y2="99185"/>
                        <a14:foregroundMark x1="58267" y1="98371" x2="60000" y2="99389"/>
                      </a14:backgroundRemoval>
                    </a14:imgEffect>
                  </a14:imgLayer>
                </a14:imgProps>
              </a:ext>
              <a:ext uri="{28A0092B-C50C-407E-A947-70E740481C1C}">
                <a14:useLocalDpi xmlns="" xmlns:a14="http://schemas.microsoft.com/office/drawing/2010/main" val="0"/>
              </a:ext>
            </a:extLst>
          </a:blip>
          <a:stretch>
            <a:fillRect/>
          </a:stretch>
        </p:blipFill>
        <p:spPr>
          <a:xfrm rot="21720000">
            <a:off x="3095036" y="5250997"/>
            <a:ext cx="2089613" cy="1368000"/>
          </a:xfrm>
          <a:prstGeom prst="rect">
            <a:avLst/>
          </a:prstGeom>
        </p:spPr>
      </p:pic>
    </p:spTree>
    <p:extLst>
      <p:ext uri="{BB962C8B-B14F-4D97-AF65-F5344CB8AC3E}">
        <p14:creationId xmlns="" xmlns:p14="http://schemas.microsoft.com/office/powerpoint/2010/main" val="2889088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1000"/>
                                        <p:tgtEl>
                                          <p:spTgt spid="4">
                                            <p:txEl>
                                              <p:pRg st="1" end="1"/>
                                            </p:txEl>
                                          </p:spTgt>
                                        </p:tgtEl>
                                      </p:cBhvr>
                                    </p:animEffect>
                                    <p:anim calcmode="lin" valueType="num">
                                      <p:cBhvr>
                                        <p:cTn id="13"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4">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1000"/>
                                        <p:tgtEl>
                                          <p:spTgt spid="4">
                                            <p:txEl>
                                              <p:pRg st="2" end="2"/>
                                            </p:txEl>
                                          </p:spTgt>
                                        </p:tgtEl>
                                      </p:cBhvr>
                                    </p:animEffect>
                                    <p:anim calcmode="lin" valueType="num">
                                      <p:cBhvr>
                                        <p:cTn id="18"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4">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fade">
                                      <p:cBhvr>
                                        <p:cTn id="22" dur="1000"/>
                                        <p:tgtEl>
                                          <p:spTgt spid="4">
                                            <p:txEl>
                                              <p:pRg st="3" end="3"/>
                                            </p:txEl>
                                          </p:spTgt>
                                        </p:tgtEl>
                                      </p:cBhvr>
                                    </p:animEffect>
                                    <p:anim calcmode="lin" valueType="num">
                                      <p:cBhvr>
                                        <p:cTn id="23"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3" presetClass="entr" presetSubtype="0" fill="hold" grpId="0" nodeType="click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fade">
                                      <p:cBhvr>
                                        <p:cTn id="29" dur="100"/>
                                        <p:tgtEl>
                                          <p:spTgt spid="6"/>
                                        </p:tgtEl>
                                      </p:cBhvr>
                                    </p:animEffect>
                                    <p:anim calcmode="lin" valueType="num">
                                      <p:cBhvr>
                                        <p:cTn id="30" dur="400" fill="hold"/>
                                        <p:tgtEl>
                                          <p:spTgt spid="6"/>
                                        </p:tgtEl>
                                        <p:attrNameLst>
                                          <p:attrName>ppt_x</p:attrName>
                                        </p:attrNameLst>
                                      </p:cBhvr>
                                      <p:tavLst>
                                        <p:tav tm="0">
                                          <p:val>
                                            <p:strVal val="#ppt_x"/>
                                          </p:val>
                                        </p:tav>
                                        <p:tav tm="100000">
                                          <p:val>
                                            <p:strVal val="#ppt_x"/>
                                          </p:val>
                                        </p:tav>
                                      </p:tavLst>
                                    </p:anim>
                                    <p:anim calcmode="lin" valueType="num">
                                      <p:cBhvr>
                                        <p:cTn id="31" dur="400" fill="hold"/>
                                        <p:tgtEl>
                                          <p:spTgt spid="6"/>
                                        </p:tgtEl>
                                        <p:attrNameLst>
                                          <p:attrName>ppt_y</p:attrName>
                                        </p:attrNameLst>
                                      </p:cBhvr>
                                      <p:tavLst>
                                        <p:tav tm="0">
                                          <p:val>
                                            <p:strVal val="#ppt_y+0.31"/>
                                          </p:val>
                                        </p:tav>
                                        <p:tav tm="100000">
                                          <p:val>
                                            <p:strVal val="#ppt_y+0.31"/>
                                          </p:val>
                                        </p:tav>
                                      </p:tavLst>
                                    </p:anim>
                                    <p:anim calcmode="lin" valueType="num">
                                      <p:cBhvr>
                                        <p:cTn id="32" dur="600" decel="50000" fill="hold">
                                          <p:stCondLst>
                                            <p:cond delay="400"/>
                                          </p:stCondLst>
                                        </p:cTn>
                                        <p:tgtEl>
                                          <p:spTgt spid="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3" dur="600" decel="50000" fill="hold">
                                          <p:stCondLst>
                                            <p:cond delay="400"/>
                                          </p:stCondLst>
                                        </p:cTn>
                                        <p:tgtEl>
                                          <p:spTgt spid="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0" y="1000108"/>
            <a:ext cx="7078728" cy="2102320"/>
          </a:xfrm>
        </p:spPr>
        <p:txBody>
          <a:bodyPr>
            <a:noAutofit/>
          </a:bodyPr>
          <a:lstStyle/>
          <a:p>
            <a:pPr lvl="0" fontAlgn="base"/>
            <a:r>
              <a:rPr lang="ru-RU" sz="1600" b="1" dirty="0" smtClean="0"/>
              <a:t>ускорение темпа жизни; </a:t>
            </a:r>
          </a:p>
          <a:p>
            <a:pPr lvl="0" fontAlgn="base"/>
            <a:r>
              <a:rPr lang="ru-RU" sz="1600" b="1" dirty="0" smtClean="0"/>
              <a:t>глобализация – сложный процесс мировой интеграции стран;</a:t>
            </a:r>
          </a:p>
          <a:p>
            <a:pPr lvl="0" fontAlgn="base"/>
            <a:r>
              <a:rPr lang="ru-RU" sz="1600" b="1" dirty="0" smtClean="0"/>
              <a:t>возрастание </a:t>
            </a:r>
            <a:r>
              <a:rPr lang="ru-RU" sz="1600" b="1" dirty="0"/>
              <a:t>объема информационного потока, что порождает </a:t>
            </a:r>
            <a:r>
              <a:rPr lang="ru-RU" sz="1600" b="1" dirty="0" smtClean="0"/>
              <a:t>необходимость подачи информации в сокращенном виде;</a:t>
            </a:r>
            <a:endParaRPr lang="ru-RU" sz="1600" b="1" dirty="0"/>
          </a:p>
          <a:p>
            <a:pPr lvl="0" fontAlgn="base"/>
            <a:r>
              <a:rPr lang="ru-RU" sz="1600" b="1" dirty="0"/>
              <a:t>потребность в большей актуальности информации и скорости ее </a:t>
            </a:r>
            <a:r>
              <a:rPr lang="ru-RU" sz="1600" b="1" dirty="0" smtClean="0"/>
              <a:t>получения;</a:t>
            </a:r>
            <a:endParaRPr lang="ru-RU" sz="1600" b="1" dirty="0"/>
          </a:p>
          <a:p>
            <a:pPr lvl="0" fontAlgn="base"/>
            <a:r>
              <a:rPr lang="ru-RU" sz="1600" b="1" dirty="0" smtClean="0"/>
              <a:t>повышение разнообразия </a:t>
            </a:r>
            <a:r>
              <a:rPr lang="ru-RU" sz="1600" b="1" dirty="0"/>
              <a:t>поступающей информации;</a:t>
            </a:r>
          </a:p>
          <a:p>
            <a:pPr marL="0" lvl="0" indent="0" algn="r" fontAlgn="base">
              <a:buNone/>
            </a:pPr>
            <a:endParaRPr lang="ru-RU" sz="2200" b="1" dirty="0"/>
          </a:p>
          <a:p>
            <a:pPr marL="0" indent="0">
              <a:buNone/>
            </a:pPr>
            <a:r>
              <a:rPr lang="ru-RU" sz="2200" b="1" dirty="0" smtClean="0"/>
              <a:t>					</a:t>
            </a:r>
            <a:endParaRPr lang="ru-RU" sz="2200" b="1" dirty="0"/>
          </a:p>
        </p:txBody>
      </p:sp>
      <p:sp>
        <p:nvSpPr>
          <p:cNvPr id="3" name="Название 2"/>
          <p:cNvSpPr>
            <a:spLocks noGrp="1"/>
          </p:cNvSpPr>
          <p:nvPr>
            <p:ph type="title"/>
          </p:nvPr>
        </p:nvSpPr>
        <p:spPr>
          <a:xfrm>
            <a:off x="457200" y="338328"/>
            <a:ext cx="8229600" cy="804656"/>
          </a:xfrm>
        </p:spPr>
        <p:txBody>
          <a:bodyPr>
            <a:normAutofit fontScale="90000"/>
          </a:bodyPr>
          <a:lstStyle/>
          <a:p>
            <a:r>
              <a:rPr lang="ru-RU" sz="3200" dirty="0" smtClean="0">
                <a:ln w="18415" cmpd="sng">
                  <a:solidFill>
                    <a:srgbClr val="1456BC"/>
                  </a:solidFill>
                  <a:prstDash val="solid"/>
                </a:ln>
                <a:solidFill>
                  <a:srgbClr val="E111C8"/>
                </a:solidFill>
                <a:effectLst>
                  <a:outerShdw blurRad="63500" dir="3600000" algn="tl" rotWithShape="0">
                    <a:srgbClr val="000000">
                      <a:alpha val="70000"/>
                    </a:srgbClr>
                  </a:outerShdw>
                </a:effectLst>
              </a:rPr>
              <a:t>Факторы, сформировавшие клиповое мышление: </a:t>
            </a:r>
            <a:endParaRPr lang="ru-RU" sz="3200" dirty="0">
              <a:ln w="18415" cmpd="sng">
                <a:solidFill>
                  <a:srgbClr val="1456BC"/>
                </a:solidFill>
                <a:prstDash val="solid"/>
              </a:ln>
              <a:solidFill>
                <a:srgbClr val="E111C8"/>
              </a:solidFill>
              <a:effectLst>
                <a:outerShdw blurRad="63500" dir="3600000" algn="tl" rotWithShape="0">
                  <a:srgbClr val="000000">
                    <a:alpha val="70000"/>
                  </a:srgbClr>
                </a:outerShdw>
              </a:effectLst>
            </a:endParaRPr>
          </a:p>
        </p:txBody>
      </p:sp>
      <p:pic>
        <p:nvPicPr>
          <p:cNvPr id="6" name="Изображение 5" descr="DETAIL_PICTURE_693471_45136386.jpg"/>
          <p:cNvPicPr>
            <a:picLocks noChangeAspect="1"/>
          </p:cNvPicPr>
          <p:nvPr/>
        </p:nvPicPr>
        <p:blipFill>
          <a:blip r:embed="rId2" cstate="email">
            <a:alphaModFix amt="92000"/>
            <a:extLst>
              <a:ext uri="{BEBA8EAE-BF5A-486C-A8C5-ECC9F3942E4B}">
                <a14:imgProps xmlns:a14="http://schemas.microsoft.com/office/drawing/2010/main" xmlns="">
                  <a14:imgLayer r:embed="">
                    <a14:imgEffect>
                      <a14:backgroundRemoval t="10000" b="100000" l="1053" r="100000">
                        <a14:foregroundMark x1="42737" y1="36071" x2="43158" y2="39286"/>
                        <a14:foregroundMark x1="5684" y1="74286" x2="16421" y2="96786"/>
                        <a14:foregroundMark x1="12211" y1="25357" x2="12632" y2="30000"/>
                      </a14:backgroundRemoval>
                    </a14:imgEffect>
                  </a14:imgLayer>
                </a14:imgProps>
              </a:ext>
              <a:ext uri="{28A0092B-C50C-407E-A947-70E740481C1C}">
                <a14:useLocalDpi xmlns:a14="http://schemas.microsoft.com/office/drawing/2010/main" xmlns="" val="0"/>
              </a:ext>
            </a:extLst>
          </a:blip>
          <a:stretch>
            <a:fillRect/>
          </a:stretch>
        </p:blipFill>
        <p:spPr>
          <a:xfrm>
            <a:off x="6715140" y="1142984"/>
            <a:ext cx="2060221" cy="1214446"/>
          </a:xfrm>
          <a:prstGeom prst="rect">
            <a:avLst/>
          </a:prstGeom>
        </p:spPr>
      </p:pic>
      <p:sp>
        <p:nvSpPr>
          <p:cNvPr id="5" name="Заголовок 1"/>
          <p:cNvSpPr txBox="1">
            <a:spLocks/>
          </p:cNvSpPr>
          <p:nvPr/>
        </p:nvSpPr>
        <p:spPr>
          <a:xfrm>
            <a:off x="0" y="4929198"/>
            <a:ext cx="8858248" cy="3288392"/>
          </a:xfrm>
          <a:prstGeom prst="rect">
            <a:avLst/>
          </a:prstGeom>
        </p:spPr>
        <p:txBody>
          <a:bodyPr vert="horz" lIns="91440" tIns="45720" rIns="91440" bIns="45720" rtlCol="0" anchor="ctr">
            <a:normAutofit fontScale="97500" lnSpcReduction="10000"/>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ru-RU" sz="2100" b="0" i="0" u="none" strike="noStrike" kern="1200" cap="none" spc="0" normalizeH="0" baseline="0" noProof="0" dirty="0" smtClean="0">
                <a:ln>
                  <a:noFill/>
                </a:ln>
                <a:solidFill>
                  <a:srgbClr val="FF0000"/>
                </a:solidFill>
                <a:effectLst/>
                <a:uLnTx/>
                <a:uFillTx/>
                <a:latin typeface="+mj-lt"/>
                <a:ea typeface="+mj-ea"/>
                <a:cs typeface="+mj-cs"/>
              </a:rPr>
              <a:t>Из истории</a:t>
            </a: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ru-RU" sz="2100" b="0" i="0" u="none" strike="noStrike" kern="1200" cap="none" spc="0" normalizeH="0" baseline="0" noProof="0" dirty="0" smtClean="0">
                <a:ln>
                  <a:noFill/>
                </a:ln>
                <a:solidFill>
                  <a:srgbClr val="FF0000"/>
                </a:solidFill>
                <a:effectLst/>
                <a:uLnTx/>
                <a:uFillTx/>
                <a:latin typeface="+mj-lt"/>
                <a:ea typeface="+mj-ea"/>
                <a:cs typeface="+mj-cs"/>
              </a:rPr>
              <a:t> </a:t>
            </a:r>
            <a:r>
              <a:rPr kumimoji="0" lang="ru-RU" sz="1400" b="0" i="0" u="none" strike="noStrike" kern="1200" cap="none" spc="0" normalizeH="0" baseline="0" noProof="0" dirty="0" smtClean="0">
                <a:ln>
                  <a:noFill/>
                </a:ln>
                <a:solidFill>
                  <a:srgbClr val="0000FF"/>
                </a:solidFill>
                <a:effectLst/>
                <a:uLnTx/>
                <a:uFillTx/>
                <a:latin typeface="+mj-lt"/>
                <a:ea typeface="+mj-ea"/>
                <a:cs typeface="+mj-cs"/>
              </a:rPr>
              <a:t>- К 1800 году объем информации удваивался каждые 50 лет.</a:t>
            </a:r>
            <a:br>
              <a:rPr kumimoji="0" lang="ru-RU" sz="1400" b="0" i="0" u="none" strike="noStrike" kern="1200" cap="none" spc="0" normalizeH="0" baseline="0" noProof="0" dirty="0" smtClean="0">
                <a:ln>
                  <a:noFill/>
                </a:ln>
                <a:solidFill>
                  <a:srgbClr val="0000FF"/>
                </a:solidFill>
                <a:effectLst/>
                <a:uLnTx/>
                <a:uFillTx/>
                <a:latin typeface="+mj-lt"/>
                <a:ea typeface="+mj-ea"/>
                <a:cs typeface="+mj-cs"/>
              </a:rPr>
            </a:br>
            <a:r>
              <a:rPr kumimoji="0" lang="ru-RU" sz="1400" b="0" i="0" u="none" strike="noStrike" kern="1200" cap="none" spc="0" normalizeH="0" baseline="0" noProof="0" dirty="0" smtClean="0">
                <a:ln>
                  <a:noFill/>
                </a:ln>
                <a:solidFill>
                  <a:srgbClr val="0000FF"/>
                </a:solidFill>
                <a:effectLst/>
                <a:uLnTx/>
                <a:uFillTx/>
                <a:latin typeface="+mj-lt"/>
                <a:ea typeface="+mj-ea"/>
                <a:cs typeface="+mj-cs"/>
              </a:rPr>
              <a:t>- С 1950 – каждые 10 лет .</a:t>
            </a:r>
            <a:br>
              <a:rPr kumimoji="0" lang="ru-RU" sz="1400" b="0" i="0" u="none" strike="noStrike" kern="1200" cap="none" spc="0" normalizeH="0" baseline="0" noProof="0" dirty="0" smtClean="0">
                <a:ln>
                  <a:noFill/>
                </a:ln>
                <a:solidFill>
                  <a:srgbClr val="0000FF"/>
                </a:solidFill>
                <a:effectLst/>
                <a:uLnTx/>
                <a:uFillTx/>
                <a:latin typeface="+mj-lt"/>
                <a:ea typeface="+mj-ea"/>
                <a:cs typeface="+mj-cs"/>
              </a:rPr>
            </a:br>
            <a:r>
              <a:rPr kumimoji="0" lang="ru-RU" sz="1400" b="0" i="0" u="none" strike="noStrike" kern="1200" cap="none" spc="0" normalizeH="0" baseline="0" noProof="0" dirty="0" smtClean="0">
                <a:ln>
                  <a:noFill/>
                </a:ln>
                <a:solidFill>
                  <a:srgbClr val="0000FF"/>
                </a:solidFill>
                <a:effectLst/>
                <a:uLnTx/>
                <a:uFillTx/>
                <a:latin typeface="+mj-lt"/>
                <a:ea typeface="+mj-ea"/>
                <a:cs typeface="+mj-cs"/>
              </a:rPr>
              <a:t>- С 1970 – каждые 5 лет.</a:t>
            </a:r>
            <a:br>
              <a:rPr kumimoji="0" lang="ru-RU" sz="1400" b="0" i="0" u="none" strike="noStrike" kern="1200" cap="none" spc="0" normalizeH="0" baseline="0" noProof="0" dirty="0" smtClean="0">
                <a:ln>
                  <a:noFill/>
                </a:ln>
                <a:solidFill>
                  <a:srgbClr val="0000FF"/>
                </a:solidFill>
                <a:effectLst/>
                <a:uLnTx/>
                <a:uFillTx/>
                <a:latin typeface="+mj-lt"/>
                <a:ea typeface="+mj-ea"/>
                <a:cs typeface="+mj-cs"/>
              </a:rPr>
            </a:br>
            <a:r>
              <a:rPr kumimoji="0" lang="ru-RU" sz="1400" b="0" i="0" u="none" strike="noStrike" kern="1200" cap="none" spc="0" normalizeH="0" baseline="0" noProof="0" dirty="0" smtClean="0">
                <a:ln>
                  <a:noFill/>
                </a:ln>
                <a:solidFill>
                  <a:srgbClr val="0000FF"/>
                </a:solidFill>
                <a:effectLst/>
                <a:uLnTx/>
                <a:uFillTx/>
                <a:latin typeface="+mj-lt"/>
                <a:ea typeface="+mj-ea"/>
                <a:cs typeface="+mj-cs"/>
              </a:rPr>
              <a:t>- С 1990 – ежегодно.</a:t>
            </a:r>
            <a:r>
              <a:rPr kumimoji="0" lang="ru-RU" sz="1400" b="0" i="0" u="none" strike="noStrike" kern="1200" cap="none" spc="0" normalizeH="0" baseline="0" noProof="0" dirty="0" smtClean="0">
                <a:ln>
                  <a:noFill/>
                </a:ln>
                <a:solidFill>
                  <a:srgbClr val="FF0000"/>
                </a:solidFill>
                <a:effectLst/>
                <a:uLnTx/>
                <a:uFillTx/>
                <a:latin typeface="+mj-lt"/>
                <a:ea typeface="+mj-ea"/>
                <a:cs typeface="+mj-cs"/>
              </a:rPr>
              <a:t/>
            </a:r>
            <a:br>
              <a:rPr kumimoji="0" lang="ru-RU" sz="1400" b="0" i="0" u="none" strike="noStrike" kern="1200" cap="none" spc="0" normalizeH="0" baseline="0" noProof="0" dirty="0" smtClean="0">
                <a:ln>
                  <a:noFill/>
                </a:ln>
                <a:solidFill>
                  <a:srgbClr val="FF0000"/>
                </a:solidFill>
                <a:effectLst/>
                <a:uLnTx/>
                <a:uFillTx/>
                <a:latin typeface="+mj-lt"/>
                <a:ea typeface="+mj-ea"/>
                <a:cs typeface="+mj-cs"/>
              </a:rPr>
            </a:br>
            <a:r>
              <a:rPr kumimoji="0" lang="ru-RU" sz="1400" b="0" i="0" u="none" strike="noStrike" kern="1200" cap="none" spc="0" normalizeH="0" baseline="0" noProof="0" dirty="0" smtClean="0">
                <a:ln>
                  <a:noFill/>
                </a:ln>
                <a:solidFill>
                  <a:srgbClr val="E111C8"/>
                </a:solidFill>
                <a:effectLst/>
                <a:uLnTx/>
                <a:uFillTx/>
                <a:latin typeface="+mj-lt"/>
                <a:ea typeface="+mj-ea"/>
                <a:cs typeface="+mj-cs"/>
              </a:rPr>
              <a:t>За период 1986 по 2007 объем хранимой информации </a:t>
            </a: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ru-RU" sz="1400" b="1" i="1" u="none" strike="noStrike" kern="1200" cap="none" spc="0" normalizeH="0" baseline="0" noProof="0" dirty="0" smtClean="0">
                <a:ln>
                  <a:noFill/>
                </a:ln>
                <a:solidFill>
                  <a:srgbClr val="E111C8"/>
                </a:solidFill>
                <a:effectLst/>
                <a:uLnTx/>
                <a:uFillTx/>
                <a:latin typeface="+mj-lt"/>
                <a:ea typeface="+mj-ea"/>
                <a:cs typeface="+mj-cs"/>
              </a:rPr>
              <a:t>вырос больше чем в 100 раз.</a:t>
            </a:r>
            <a:r>
              <a:rPr kumimoji="0" lang="ru-RU" b="1" i="1" u="none" strike="noStrike" kern="1200" cap="none" spc="0" normalizeH="0" baseline="0" noProof="0" dirty="0" smtClean="0">
                <a:ln>
                  <a:noFill/>
                </a:ln>
                <a:solidFill>
                  <a:srgbClr val="E111C8"/>
                </a:solidFill>
                <a:effectLst/>
                <a:uLnTx/>
                <a:uFillTx/>
                <a:latin typeface="+mj-lt"/>
                <a:ea typeface="+mj-ea"/>
                <a:cs typeface="+mj-cs"/>
              </a:rPr>
              <a:t/>
            </a:r>
            <a:br>
              <a:rPr kumimoji="0" lang="ru-RU" b="1" i="1" u="none" strike="noStrike" kern="1200" cap="none" spc="0" normalizeH="0" baseline="0" noProof="0" dirty="0" smtClean="0">
                <a:ln>
                  <a:noFill/>
                </a:ln>
                <a:solidFill>
                  <a:srgbClr val="E111C8"/>
                </a:solidFill>
                <a:effectLst/>
                <a:uLnTx/>
                <a:uFillTx/>
                <a:latin typeface="+mj-lt"/>
                <a:ea typeface="+mj-ea"/>
                <a:cs typeface="+mj-cs"/>
              </a:rPr>
            </a:br>
            <a:r>
              <a:rPr kumimoji="0" lang="ru-RU" b="0" i="0" u="none" strike="noStrike" kern="1200" cap="none" spc="0" normalizeH="0" baseline="0" noProof="0" dirty="0" smtClean="0">
                <a:ln>
                  <a:noFill/>
                </a:ln>
                <a:solidFill>
                  <a:srgbClr val="FFFFFF"/>
                </a:solidFill>
                <a:effectLst/>
                <a:uLnTx/>
                <a:uFillTx/>
                <a:latin typeface="+mj-lt"/>
                <a:ea typeface="+mj-ea"/>
                <a:cs typeface="+mj-cs"/>
              </a:rPr>
              <a:t/>
            </a:r>
            <a:br>
              <a:rPr kumimoji="0" lang="ru-RU" b="0" i="0" u="none" strike="noStrike" kern="1200" cap="none" spc="0" normalizeH="0" baseline="0" noProof="0" dirty="0" smtClean="0">
                <a:ln>
                  <a:noFill/>
                </a:ln>
                <a:solidFill>
                  <a:srgbClr val="FFFFFF"/>
                </a:solidFill>
                <a:effectLst/>
                <a:uLnTx/>
                <a:uFillTx/>
                <a:latin typeface="+mj-lt"/>
                <a:ea typeface="+mj-ea"/>
                <a:cs typeface="+mj-cs"/>
              </a:rPr>
            </a:br>
            <a:r>
              <a:rPr kumimoji="0" lang="ru-RU" sz="4400" b="0" i="0" u="none" strike="noStrike" kern="1200" cap="none" spc="0" normalizeH="0" baseline="0" noProof="0" dirty="0" smtClean="0">
                <a:ln>
                  <a:noFill/>
                </a:ln>
                <a:solidFill>
                  <a:srgbClr val="FFFFFF"/>
                </a:solidFill>
                <a:effectLst/>
                <a:uLnTx/>
                <a:uFillTx/>
                <a:latin typeface="+mj-lt"/>
                <a:ea typeface="+mj-ea"/>
                <a:cs typeface="+mj-cs"/>
              </a:rPr>
              <a:t/>
            </a:r>
            <a:br>
              <a:rPr kumimoji="0" lang="ru-RU" sz="4400" b="0" i="0" u="none" strike="noStrike" kern="1200" cap="none" spc="0" normalizeH="0" baseline="0" noProof="0" dirty="0" smtClean="0">
                <a:ln>
                  <a:noFill/>
                </a:ln>
                <a:solidFill>
                  <a:srgbClr val="FFFFFF"/>
                </a:solidFill>
                <a:effectLst/>
                <a:uLnTx/>
                <a:uFillTx/>
                <a:latin typeface="+mj-lt"/>
                <a:ea typeface="+mj-ea"/>
                <a:cs typeface="+mj-cs"/>
              </a:rPr>
            </a:br>
            <a:r>
              <a:rPr kumimoji="0" lang="ru-RU" sz="4400" b="0" i="0" u="none" strike="noStrike" kern="1200" cap="none" spc="0" normalizeH="0" baseline="0" noProof="0" dirty="0" smtClean="0">
                <a:ln>
                  <a:noFill/>
                </a:ln>
                <a:solidFill>
                  <a:srgbClr val="FFFFFF"/>
                </a:solidFill>
                <a:effectLst/>
                <a:uLnTx/>
                <a:uFillTx/>
                <a:latin typeface="+mj-lt"/>
                <a:ea typeface="+mj-ea"/>
                <a:cs typeface="+mj-cs"/>
              </a:rPr>
              <a:t> </a:t>
            </a:r>
            <a:endParaRPr kumimoji="0" lang="ru-RU" sz="4400" b="0" i="0" u="none" strike="noStrike" kern="1200" cap="none" spc="0" normalizeH="0" baseline="0" noProof="0" dirty="0">
              <a:ln>
                <a:noFill/>
              </a:ln>
              <a:solidFill>
                <a:srgbClr val="FFFFFF"/>
              </a:solidFill>
              <a:effectLst/>
              <a:uLnTx/>
              <a:uFillTx/>
              <a:latin typeface="+mj-lt"/>
              <a:ea typeface="+mj-ea"/>
              <a:cs typeface="+mj-cs"/>
            </a:endParaRPr>
          </a:p>
        </p:txBody>
      </p:sp>
      <p:sp>
        <p:nvSpPr>
          <p:cNvPr id="7" name="Объект 1"/>
          <p:cNvSpPr txBox="1">
            <a:spLocks/>
          </p:cNvSpPr>
          <p:nvPr/>
        </p:nvSpPr>
        <p:spPr>
          <a:xfrm>
            <a:off x="0" y="3000372"/>
            <a:ext cx="8307925" cy="1785950"/>
          </a:xfrm>
          <a:prstGeom prst="rect">
            <a:avLst/>
          </a:prstGeom>
        </p:spPr>
        <p:txBody>
          <a:bodyPr vert="horz" lIns="91440" tIns="45720" rIns="91440" bIns="45720" rtlCol="0">
            <a:normAutofit fontScale="32500" lnSpcReduction="20000"/>
          </a:bodyPr>
          <a:lstStyle/>
          <a:p>
            <a:pPr marL="0" marR="0" lvl="0" indent="0" algn="l" defTabSz="914400" rtl="0" eaLnBrk="1" fontAlgn="auto" latinLnBrk="0" hangingPunct="1">
              <a:lnSpc>
                <a:spcPct val="100000"/>
              </a:lnSpc>
              <a:spcBef>
                <a:spcPct val="20000"/>
              </a:spcBef>
              <a:spcAft>
                <a:spcPts val="0"/>
              </a:spcAft>
              <a:buClr>
                <a:schemeClr val="accent1"/>
              </a:buClr>
              <a:buSzPct val="100000"/>
              <a:buFont typeface="Symbol" pitchFamily="18" charset="2"/>
              <a:buNone/>
              <a:tabLst/>
              <a:defRPr/>
            </a:pPr>
            <a:endParaRPr kumimoji="0" lang="ru-RU" sz="2400" b="0" i="0" u="none" strike="noStrike" kern="1200" cap="none" spc="0" normalizeH="0" baseline="0" noProof="0" dirty="0" smtClean="0">
              <a:ln>
                <a:noFill/>
              </a:ln>
              <a:solidFill>
                <a:schemeClr val="tx2"/>
              </a:solidFill>
              <a:effectLst/>
              <a:uLnTx/>
              <a:uFillTx/>
              <a:latin typeface="+mn-lt"/>
              <a:ea typeface="+mn-ea"/>
              <a:cs typeface="+mn-cs"/>
            </a:endParaRPr>
          </a:p>
          <a:p>
            <a:pPr marL="274320" marR="0" lvl="0" indent="-274320" algn="l" defTabSz="914400" rtl="0" eaLnBrk="1" fontAlgn="auto" latinLnBrk="0" hangingPunct="1">
              <a:lnSpc>
                <a:spcPct val="100000"/>
              </a:lnSpc>
              <a:spcBef>
                <a:spcPct val="20000"/>
              </a:spcBef>
              <a:spcAft>
                <a:spcPts val="0"/>
              </a:spcAft>
              <a:buClr>
                <a:schemeClr val="accent1"/>
              </a:buClr>
              <a:buSzPct val="100000"/>
              <a:buFont typeface="Symbol" pitchFamily="18" charset="2"/>
              <a:buChar char=""/>
              <a:tabLst/>
              <a:defRPr/>
            </a:pPr>
            <a:r>
              <a:rPr kumimoji="0" lang="ru-RU" sz="4200" b="1" i="0" u="none" strike="noStrike" kern="1200" cap="none" spc="0" normalizeH="0" baseline="0" noProof="0" dirty="0" smtClean="0">
                <a:ln>
                  <a:noFill/>
                </a:ln>
                <a:solidFill>
                  <a:schemeClr val="tx2"/>
                </a:solidFill>
                <a:effectLst/>
                <a:uLnTx/>
                <a:uFillTx/>
                <a:latin typeface="Candara" pitchFamily="34" charset="0"/>
                <a:cs typeface="Times New Roman" panose="02020603050405020304" pitchFamily="18" charset="0"/>
              </a:rPr>
              <a:t>. Если раньше для того, чтобы что-то изучить, приходилось идти в библиотеку или в книжный магазин, то теперь для этого достаточно открыть </a:t>
            </a:r>
            <a:r>
              <a:rPr kumimoji="0" lang="ru-RU" sz="4200" b="1" i="0" u="none" strike="noStrike" kern="1200" cap="none" spc="0" normalizeH="0" baseline="0" noProof="0" dirty="0" err="1" smtClean="0">
                <a:ln>
                  <a:noFill/>
                </a:ln>
                <a:solidFill>
                  <a:schemeClr val="tx2"/>
                </a:solidFill>
                <a:effectLst/>
                <a:uLnTx/>
                <a:uFillTx/>
                <a:latin typeface="Candara" pitchFamily="34" charset="0"/>
                <a:cs typeface="Times New Roman" panose="02020603050405020304" pitchFamily="18" charset="0"/>
              </a:rPr>
              <a:t>Google</a:t>
            </a:r>
            <a:r>
              <a:rPr kumimoji="0" lang="ru-RU" sz="4200" b="1" i="0" u="none" strike="noStrike" kern="1200" cap="none" spc="0" normalizeH="0" baseline="0" noProof="0" dirty="0" smtClean="0">
                <a:ln>
                  <a:noFill/>
                </a:ln>
                <a:solidFill>
                  <a:schemeClr val="tx2"/>
                </a:solidFill>
                <a:effectLst/>
                <a:uLnTx/>
                <a:uFillTx/>
                <a:latin typeface="Candara" pitchFamily="34" charset="0"/>
                <a:cs typeface="Times New Roman" panose="02020603050405020304" pitchFamily="18" charset="0"/>
              </a:rPr>
              <a:t>.</a:t>
            </a:r>
          </a:p>
          <a:p>
            <a:pPr marL="274320" marR="0" lvl="0" indent="-274320" algn="l" defTabSz="914400" rtl="0" eaLnBrk="1" fontAlgn="auto" latinLnBrk="0" hangingPunct="1">
              <a:lnSpc>
                <a:spcPct val="100000"/>
              </a:lnSpc>
              <a:spcBef>
                <a:spcPct val="20000"/>
              </a:spcBef>
              <a:spcAft>
                <a:spcPts val="0"/>
              </a:spcAft>
              <a:buClr>
                <a:schemeClr val="accent1"/>
              </a:buClr>
              <a:buSzPct val="100000"/>
              <a:buFont typeface="Symbol" pitchFamily="18" charset="2"/>
              <a:buChar char=""/>
              <a:tabLst/>
              <a:defRPr/>
            </a:pPr>
            <a:r>
              <a:rPr kumimoji="0" lang="ru-RU" sz="4200" b="1" i="0" u="none" strike="noStrike" kern="1200" cap="none" spc="0" normalizeH="0" baseline="0" noProof="0" dirty="0" smtClean="0">
                <a:ln>
                  <a:noFill/>
                </a:ln>
                <a:solidFill>
                  <a:schemeClr val="tx2"/>
                </a:solidFill>
                <a:effectLst/>
                <a:uLnTx/>
                <a:uFillTx/>
                <a:latin typeface="Candara" pitchFamily="34" charset="0"/>
                <a:cs typeface="Times New Roman" panose="02020603050405020304" pitchFamily="18" charset="0"/>
              </a:rPr>
              <a:t>Увеличение количества дел, которыми одновременно занимается один человек. На сегодняшний день все больше современных людей занимаются одновременно различными проектами, например, бизнесмен может управлять несколькими бизнесами, журналист писать сразу несколько статей. Таким образом, человек постоянно имеет дело с разными информационными потоками</a:t>
            </a:r>
            <a:r>
              <a:rPr kumimoji="0" lang="ru-RU" sz="3500" b="0" i="0" u="none" strike="noStrike" kern="1200" cap="none" spc="0" normalizeH="0" baseline="0" noProof="0" dirty="0" smtClean="0">
                <a:ln>
                  <a:noFill/>
                </a:ln>
                <a:solidFill>
                  <a:schemeClr val="tx2"/>
                </a:solidFill>
                <a:effectLst/>
                <a:uLnTx/>
                <a:uFillTx/>
                <a:latin typeface="Times New Roman" panose="02020603050405020304" pitchFamily="18" charset="0"/>
                <a:ea typeface="+mn-ea"/>
                <a:cs typeface="Times New Roman" panose="02020603050405020304" pitchFamily="18" charset="0"/>
              </a:rPr>
              <a:t>.</a:t>
            </a:r>
          </a:p>
          <a:p>
            <a:pPr marL="274320" marR="0" lvl="0" indent="-274320" algn="l" defTabSz="914400" rtl="0" eaLnBrk="1" fontAlgn="auto" latinLnBrk="0" hangingPunct="1">
              <a:lnSpc>
                <a:spcPct val="100000"/>
              </a:lnSpc>
              <a:spcBef>
                <a:spcPct val="20000"/>
              </a:spcBef>
              <a:spcAft>
                <a:spcPts val="0"/>
              </a:spcAft>
              <a:buClr>
                <a:schemeClr val="accent1"/>
              </a:buClr>
              <a:buSzPct val="100000"/>
              <a:buFont typeface="Symbol" pitchFamily="18" charset="2"/>
              <a:buChar char=""/>
              <a:tabLst/>
              <a:defRPr/>
            </a:pPr>
            <a:endParaRPr kumimoji="0" lang="ru-RU" sz="4200" b="0" i="0" u="none" strike="noStrike" kern="1200" cap="none" spc="0" normalizeH="0" baseline="0" noProof="0" dirty="0">
              <a:ln>
                <a:noFill/>
              </a:ln>
              <a:solidFill>
                <a:schemeClr val="tx2"/>
              </a:solidFill>
              <a:effectLst/>
              <a:uLnTx/>
              <a:uFillTx/>
              <a:latin typeface="Times New Roman" panose="02020603050405020304" pitchFamily="18" charset="0"/>
              <a:ea typeface="+mn-ea"/>
              <a:cs typeface="Times New Roman" panose="02020603050405020304" pitchFamily="18" charset="0"/>
            </a:endParaRPr>
          </a:p>
        </p:txBody>
      </p:sp>
      <p:sp>
        <p:nvSpPr>
          <p:cNvPr id="8" name="TextBox 7"/>
          <p:cNvSpPr txBox="1"/>
          <p:nvPr/>
        </p:nvSpPr>
        <p:spPr>
          <a:xfrm>
            <a:off x="0" y="4572008"/>
            <a:ext cx="5214942" cy="523220"/>
          </a:xfrm>
          <a:prstGeom prst="rect">
            <a:avLst/>
          </a:prstGeom>
          <a:noFill/>
        </p:spPr>
        <p:txBody>
          <a:bodyPr wrap="square" rtlCol="0">
            <a:spAutoFit/>
          </a:bodyPr>
          <a:lstStyle/>
          <a:p>
            <a:r>
              <a:rPr lang="ru-RU" sz="1400" i="1" dirty="0">
                <a:solidFill>
                  <a:srgbClr val="E111C8"/>
                </a:solidFill>
                <a:latin typeface="Times New Roman" panose="02020603050405020304" pitchFamily="18" charset="0"/>
                <a:cs typeface="Times New Roman" panose="02020603050405020304" pitchFamily="18" charset="0"/>
              </a:rPr>
              <a:t>Попробуйте вдумчиво и медленно </a:t>
            </a:r>
            <a:r>
              <a:rPr lang="ru-RU" sz="1400" i="1" dirty="0" smtClean="0">
                <a:solidFill>
                  <a:srgbClr val="E111C8"/>
                </a:solidFill>
                <a:latin typeface="Times New Roman" panose="02020603050405020304" pitchFamily="18" charset="0"/>
                <a:cs typeface="Times New Roman" panose="02020603050405020304" pitchFamily="18" charset="0"/>
              </a:rPr>
              <a:t>переключаться </a:t>
            </a:r>
          </a:p>
          <a:p>
            <a:r>
              <a:rPr lang="ru-RU" sz="1400" i="1" dirty="0" smtClean="0">
                <a:solidFill>
                  <a:srgbClr val="E111C8"/>
                </a:solidFill>
                <a:latin typeface="Times New Roman" panose="02020603050405020304" pitchFamily="18" charset="0"/>
                <a:cs typeface="Times New Roman" panose="02020603050405020304" pitchFamily="18" charset="0"/>
              </a:rPr>
              <a:t>с </a:t>
            </a:r>
            <a:r>
              <a:rPr lang="ru-RU" sz="1400" i="1" dirty="0">
                <a:solidFill>
                  <a:srgbClr val="E111C8"/>
                </a:solidFill>
                <a:latin typeface="Times New Roman" panose="02020603050405020304" pitchFamily="18" charset="0"/>
                <a:cs typeface="Times New Roman" panose="02020603050405020304" pitchFamily="18" charset="0"/>
              </a:rPr>
              <a:t>одной задачи на другую в таких условиях</a:t>
            </a:r>
            <a:r>
              <a:rPr lang="ru-RU" sz="1400" i="1" dirty="0">
                <a:solidFill>
                  <a:srgbClr val="E111C8"/>
                </a:solidFill>
              </a:rPr>
              <a:t>.</a:t>
            </a:r>
            <a:endParaRPr lang="ru-RU" sz="1400" dirty="0">
              <a:solidFill>
                <a:srgbClr val="E111C8"/>
              </a:solidFill>
            </a:endParaRPr>
          </a:p>
        </p:txBody>
      </p:sp>
      <p:pic>
        <p:nvPicPr>
          <p:cNvPr id="9" name="Рисунок 8" descr="https://newtonew.com/media/cache/resolve/resize_616/uploads/ckeditor/9066332551_716aff94f1.jpg"/>
          <p:cNvPicPr/>
          <p:nvPr/>
        </p:nvPicPr>
        <p:blipFill>
          <a:blip r:embed="rId3">
            <a:extLst>
              <a:ext uri="{28A0092B-C50C-407E-A947-70E740481C1C}">
                <a14:useLocalDpi xmlns="" xmlns:a14="http://schemas.microsoft.com/office/drawing/2010/main" val="0"/>
              </a:ext>
            </a:extLst>
          </a:blip>
          <a:srcRect/>
          <a:stretch>
            <a:fillRect/>
          </a:stretch>
        </p:blipFill>
        <p:spPr bwMode="auto">
          <a:xfrm>
            <a:off x="4857752" y="4357694"/>
            <a:ext cx="4786314" cy="2500306"/>
          </a:xfrm>
          <a:prstGeom prst="rect">
            <a:avLst/>
          </a:prstGeom>
          <a:noFill/>
          <a:ln>
            <a:noFill/>
          </a:ln>
          <a:effectLst>
            <a:softEdge rad="317500"/>
          </a:effectLst>
        </p:spPr>
      </p:pic>
    </p:spTree>
    <p:extLst>
      <p:ext uri="{BB962C8B-B14F-4D97-AF65-F5344CB8AC3E}">
        <p14:creationId xmlns:p14="http://schemas.microsoft.com/office/powerpoint/2010/main" xmlns="" val="274076193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14282" y="285728"/>
            <a:ext cx="8106694" cy="1323439"/>
          </a:xfrm>
          <a:prstGeom prst="rect">
            <a:avLst/>
          </a:prstGeom>
        </p:spPr>
        <p:txBody>
          <a:bodyPr wrap="square">
            <a:spAutoFit/>
          </a:bodyPr>
          <a:lstStyle/>
          <a:p>
            <a:pPr algn="just"/>
            <a:r>
              <a:rPr lang="ru-RU" sz="2000" dirty="0" smtClean="0">
                <a:solidFill>
                  <a:srgbClr val="FF0000"/>
                </a:solidFill>
                <a:latin typeface="Times New Roman" pitchFamily="18" charset="0"/>
                <a:cs typeface="Times New Roman" pitchFamily="18" charset="0"/>
              </a:rPr>
              <a:t>Психологи, считают,  что </a:t>
            </a:r>
            <a:r>
              <a:rPr lang="ru-RU" sz="2000" b="1" u="sng" dirty="0" smtClean="0">
                <a:solidFill>
                  <a:srgbClr val="FF0000"/>
                </a:solidFill>
                <a:latin typeface="Times New Roman" pitchFamily="18" charset="0"/>
                <a:cs typeface="Times New Roman" pitchFamily="18" charset="0"/>
              </a:rPr>
              <a:t>клиповое мышление </a:t>
            </a:r>
            <a:r>
              <a:rPr lang="ru-RU" sz="2000" dirty="0" smtClean="0">
                <a:solidFill>
                  <a:srgbClr val="FF0000"/>
                </a:solidFill>
                <a:latin typeface="Times New Roman" pitchFamily="18" charset="0"/>
                <a:cs typeface="Times New Roman" pitchFamily="18" charset="0"/>
              </a:rPr>
              <a:t>— </a:t>
            </a:r>
            <a:r>
              <a:rPr lang="ru-RU" sz="2000" dirty="0" smtClean="0">
                <a:solidFill>
                  <a:srgbClr val="E111C8"/>
                </a:solidFill>
                <a:latin typeface="Times New Roman" pitchFamily="18" charset="0"/>
                <a:cs typeface="Times New Roman" pitchFamily="18" charset="0"/>
              </a:rPr>
              <a:t>это не болезнь, а  своего рода защитный механизм,</a:t>
            </a:r>
            <a:r>
              <a:rPr lang="ru-RU" sz="2000" dirty="0" smtClean="0">
                <a:solidFill>
                  <a:srgbClr val="FF0000"/>
                </a:solidFill>
                <a:latin typeface="Times New Roman" pitchFamily="18" charset="0"/>
                <a:cs typeface="Times New Roman" pitchFamily="18" charset="0"/>
              </a:rPr>
              <a:t> позволяющий справляться с мощным потоком информации, в котором находится современный человек вообще и ребенок в частности. </a:t>
            </a:r>
            <a:endParaRPr lang="ru-RU" sz="2000" dirty="0">
              <a:solidFill>
                <a:srgbClr val="FF0000"/>
              </a:solidFill>
              <a:latin typeface="Times New Roman" pitchFamily="18" charset="0"/>
              <a:cs typeface="Times New Roman" pitchFamily="18" charset="0"/>
            </a:endParaRPr>
          </a:p>
        </p:txBody>
      </p:sp>
      <p:pic>
        <p:nvPicPr>
          <p:cNvPr id="6" name="Рисунок 5" descr="91637787_chto_takoe_klipovoe_muyshlenie_klipovoe_soznanie_yeto.jpg"/>
          <p:cNvPicPr>
            <a:picLocks noChangeAspect="1"/>
          </p:cNvPicPr>
          <p:nvPr/>
        </p:nvPicPr>
        <p:blipFill>
          <a:blip r:embed="rId2" cstate="print"/>
          <a:stretch>
            <a:fillRect/>
          </a:stretch>
        </p:blipFill>
        <p:spPr>
          <a:xfrm>
            <a:off x="6572264" y="4572008"/>
            <a:ext cx="2262204" cy="1696653"/>
          </a:xfrm>
          <a:prstGeom prst="rect">
            <a:avLst/>
          </a:prstGeom>
        </p:spPr>
      </p:pic>
      <p:sp>
        <p:nvSpPr>
          <p:cNvPr id="12" name="Заголовок 1"/>
          <p:cNvSpPr>
            <a:spLocks noGrp="1"/>
          </p:cNvSpPr>
          <p:nvPr>
            <p:ph type="title"/>
          </p:nvPr>
        </p:nvSpPr>
        <p:spPr>
          <a:xfrm>
            <a:off x="322356" y="1571612"/>
            <a:ext cx="8821644" cy="1660174"/>
          </a:xfrm>
        </p:spPr>
        <p:txBody>
          <a:bodyPr>
            <a:normAutofit/>
          </a:bodyPr>
          <a:lstStyle/>
          <a:p>
            <a:pPr algn="just"/>
            <a:r>
              <a:rPr lang="ru-RU" sz="2000" dirty="0" smtClean="0">
                <a:solidFill>
                  <a:srgbClr val="FF0000"/>
                </a:solidFill>
                <a:latin typeface="Times New Roman" pitchFamily="18" charset="0"/>
                <a:cs typeface="Times New Roman" pitchFamily="18" charset="0"/>
              </a:rPr>
              <a:t>Специалисты-педагоги отмечают, что </a:t>
            </a:r>
            <a:r>
              <a:rPr lang="ru-RU" sz="2000" dirty="0">
                <a:solidFill>
                  <a:srgbClr val="FF0000"/>
                </a:solidFill>
                <a:latin typeface="Times New Roman" pitchFamily="18" charset="0"/>
                <a:cs typeface="Times New Roman" pitchFamily="18" charset="0"/>
              </a:rPr>
              <a:t> в школах примерно 80% </a:t>
            </a:r>
            <a:r>
              <a:rPr lang="ru-RU" sz="2000" dirty="0" err="1">
                <a:solidFill>
                  <a:srgbClr val="FF0000"/>
                </a:solidFill>
                <a:latin typeface="Times New Roman" pitchFamily="18" charset="0"/>
                <a:cs typeface="Times New Roman" pitchFamily="18" charset="0"/>
              </a:rPr>
              <a:t>клиповомыслящих</a:t>
            </a:r>
            <a:r>
              <a:rPr lang="ru-RU" sz="2000" dirty="0">
                <a:solidFill>
                  <a:srgbClr val="FF0000"/>
                </a:solidFill>
                <a:latin typeface="Times New Roman" pitchFamily="18" charset="0"/>
                <a:cs typeface="Times New Roman" pitchFamily="18" charset="0"/>
              </a:rPr>
              <a:t> детей. </a:t>
            </a:r>
            <a:r>
              <a:rPr lang="ru-RU" sz="2000" dirty="0" smtClean="0">
                <a:solidFill>
                  <a:srgbClr val="FF0000"/>
                </a:solidFill>
                <a:latin typeface="Times New Roman" pitchFamily="18" charset="0"/>
                <a:cs typeface="Times New Roman" pitchFamily="18" charset="0"/>
              </a:rPr>
              <a:t>Клиповое</a:t>
            </a:r>
            <a:r>
              <a:rPr lang="ru-RU" sz="2000" dirty="0">
                <a:solidFill>
                  <a:srgbClr val="FF0000"/>
                </a:solidFill>
                <a:latin typeface="Times New Roman" pitchFamily="18" charset="0"/>
                <a:cs typeface="Times New Roman" pitchFamily="18" charset="0"/>
              </a:rPr>
              <a:t>  мышление — это общая проблема, которую стали отмечать в разных странах уже с начала 90-х годов ХХ века.</a:t>
            </a:r>
          </a:p>
        </p:txBody>
      </p:sp>
      <p:sp>
        <p:nvSpPr>
          <p:cNvPr id="14" name="Заголовок 1"/>
          <p:cNvSpPr txBox="1">
            <a:spLocks/>
          </p:cNvSpPr>
          <p:nvPr/>
        </p:nvSpPr>
        <p:spPr>
          <a:xfrm>
            <a:off x="0" y="4000504"/>
            <a:ext cx="6500826" cy="1500174"/>
          </a:xfrm>
          <a:prstGeom prst="rect">
            <a:avLst/>
          </a:prstGeom>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ru-RU" sz="2000" b="1" i="1" u="none" strike="noStrike" kern="1200" cap="none" spc="0" normalizeH="0" baseline="0" noProof="0" dirty="0" smtClean="0">
                <a:ln>
                  <a:noFill/>
                </a:ln>
                <a:solidFill>
                  <a:srgbClr val="FF0000"/>
                </a:solidFill>
                <a:effectLst/>
                <a:uLnTx/>
                <a:uFillTx/>
                <a:latin typeface="+mj-lt"/>
                <a:ea typeface="+mj-ea"/>
                <a:cs typeface="+mj-cs"/>
              </a:rPr>
              <a:t>Невозможно справиться с информационной лавиной информации , не лишившись чего-то важного</a:t>
            </a:r>
            <a:endParaRPr kumimoji="0" lang="ru-RU" sz="2000" b="1" i="0" u="none" strike="noStrike" kern="1200" cap="none" spc="0" normalizeH="0" baseline="0" noProof="0" dirty="0">
              <a:ln>
                <a:noFill/>
              </a:ln>
              <a:solidFill>
                <a:srgbClr val="FF0000"/>
              </a:solidFill>
              <a:effectLst/>
              <a:uLnTx/>
              <a:uFillTx/>
              <a:latin typeface="+mj-lt"/>
              <a:ea typeface="+mj-ea"/>
              <a:cs typeface="+mj-cs"/>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57158" y="1428736"/>
            <a:ext cx="8429684" cy="5214974"/>
          </a:xfrm>
        </p:spPr>
        <p:txBody>
          <a:bodyPr>
            <a:noAutofit/>
          </a:bodyPr>
          <a:lstStyle/>
          <a:p>
            <a:pPr algn="just"/>
            <a:r>
              <a:rPr lang="ru-RU" sz="1800" b="1" dirty="0" smtClean="0"/>
              <a:t>Самое главное событие в России – это когда война наступила. </a:t>
            </a:r>
            <a:r>
              <a:rPr lang="ru-RU" sz="1800" dirty="0" smtClean="0"/>
              <a:t>Тогда произошло много чего важного. Фашисты, например, очень близко подошли к России, окружили её и стали бомбить из танков. Потом всё наладилось, правда, я пока ещё не знаю как. </a:t>
            </a:r>
            <a:r>
              <a:rPr lang="ru-RU" sz="1800" b="1" dirty="0" smtClean="0"/>
              <a:t>Из всех президентов у нас было три хороших – Иван Грозный, Ленин и Владимир Владимирович Путин. </a:t>
            </a:r>
            <a:r>
              <a:rPr lang="ru-RU" sz="1800" dirty="0" smtClean="0"/>
              <a:t>Иван Грозный очень хорошо страной владел. При нём ничего плохого не было. Он обязательно предупреждал, когда война начиналась, и все люди успевали спрятаться в метро. Там и ночевали, ели хлебушек с водой, другую пищу. Ленин тоже был хороший. Он постановил, чтобы людям на всей Земле в башмачки клали подарочки – маленькие игрушки, брелоки, самолётики. С тех пор так и бывает. А Владимир Владимирович Путин – очень хороший президент. Он защищает Россию от немцев. Путин живёт в Кремле и всё время смотрит вдаль. Если где-нибудь далеко-далеко появится танк, Путин тут же предупреждает своих бойцов. Бойцы прощаются с мамами и уходят на фронт. При Путине Россия стала ярче, краше и красивее. Появилось много деревьев и домов из разноцветных камней. Не то что сто лет назад, когда все дома были из старых </a:t>
            </a:r>
            <a:r>
              <a:rPr lang="ru-RU" sz="1800" dirty="0" err="1" smtClean="0"/>
              <a:t>поскребанных</a:t>
            </a:r>
            <a:r>
              <a:rPr lang="ru-RU" sz="1800" dirty="0" smtClean="0"/>
              <a:t> кирпичей. </a:t>
            </a:r>
            <a:r>
              <a:rPr lang="ru-RU" sz="1800" b="1" i="1" dirty="0" smtClean="0"/>
              <a:t>(Лиза </a:t>
            </a:r>
            <a:r>
              <a:rPr lang="ru-RU" sz="1800" b="1" i="1" dirty="0" err="1" smtClean="0"/>
              <a:t>Луцюк</a:t>
            </a:r>
            <a:r>
              <a:rPr lang="ru-RU" sz="1800" b="1" i="1" dirty="0" smtClean="0"/>
              <a:t>)</a:t>
            </a:r>
            <a:endParaRPr lang="ru-RU" sz="1800" b="1" i="1" dirty="0"/>
          </a:p>
        </p:txBody>
      </p:sp>
      <p:sp>
        <p:nvSpPr>
          <p:cNvPr id="6" name="Заголовок 1"/>
          <p:cNvSpPr txBox="1">
            <a:spLocks/>
          </p:cNvSpPr>
          <p:nvPr/>
        </p:nvSpPr>
        <p:spPr>
          <a:xfrm>
            <a:off x="428596" y="214290"/>
            <a:ext cx="8229600" cy="1252728"/>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ru-RU" sz="4400" b="0" i="0" u="none" strike="noStrike" kern="1200" cap="none" spc="0" normalizeH="0" baseline="0" noProof="0" dirty="0" smtClean="0">
                <a:ln>
                  <a:noFill/>
                </a:ln>
                <a:solidFill>
                  <a:srgbClr val="C00000"/>
                </a:solidFill>
                <a:effectLst/>
                <a:uLnTx/>
                <a:uFillTx/>
                <a:latin typeface="+mj-lt"/>
                <a:ea typeface="+mj-ea"/>
                <a:cs typeface="+mj-cs"/>
              </a:rPr>
              <a:t>«Перлы» клипового мышления:</a:t>
            </a:r>
            <a:endParaRPr kumimoji="0" lang="ru-RU" sz="4400" b="0" i="0" u="none" strike="noStrike" kern="1200" cap="none" spc="0" normalizeH="0" baseline="0" noProof="0" dirty="0">
              <a:ln>
                <a:noFill/>
              </a:ln>
              <a:solidFill>
                <a:srgbClr val="C00000"/>
              </a:solidFill>
              <a:effectLst/>
              <a:uLnTx/>
              <a:uFillTx/>
              <a:latin typeface="+mj-lt"/>
              <a:ea typeface="+mj-ea"/>
              <a:cs typeface="+mj-cs"/>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solidFill>
                  <a:srgbClr val="C00000"/>
                </a:solidFill>
                <a:effectLst>
                  <a:outerShdw blurRad="38100" dist="38100" dir="2700000" algn="tl">
                    <a:srgbClr val="000000">
                      <a:alpha val="43137"/>
                    </a:srgbClr>
                  </a:outerShdw>
                </a:effectLst>
              </a:rPr>
              <a:t>«Перлы» клипового мышления:</a:t>
            </a:r>
            <a:endParaRPr lang="ru-RU" dirty="0">
              <a:solidFill>
                <a:srgbClr val="C00000"/>
              </a:solidFill>
              <a:effectLst>
                <a:outerShdw blurRad="38100" dist="38100" dir="2700000" algn="tl">
                  <a:srgbClr val="000000">
                    <a:alpha val="43137"/>
                  </a:srgbClr>
                </a:outerShdw>
              </a:effectLst>
            </a:endParaRPr>
          </a:p>
        </p:txBody>
      </p:sp>
      <p:sp>
        <p:nvSpPr>
          <p:cNvPr id="3" name="Содержимое 2"/>
          <p:cNvSpPr>
            <a:spLocks noGrp="1"/>
          </p:cNvSpPr>
          <p:nvPr>
            <p:ph idx="1"/>
          </p:nvPr>
        </p:nvSpPr>
        <p:spPr/>
        <p:txBody>
          <a:bodyPr>
            <a:normAutofit fontScale="77500" lnSpcReduction="20000"/>
          </a:bodyPr>
          <a:lstStyle/>
          <a:p>
            <a:r>
              <a:rPr lang="ru-RU" sz="2800" dirty="0" smtClean="0"/>
              <a:t>Самое значимое событие - Великая Отечественная война. Тогда фашисты начали большой набег на нашу территорию. Но отважные русские люди им в этом помешали.</a:t>
            </a:r>
          </a:p>
          <a:p>
            <a:pPr>
              <a:buNone/>
            </a:pPr>
            <a:r>
              <a:rPr lang="ru-RU" sz="2800" dirty="0" smtClean="0"/>
              <a:t>    Из правителей я знаю жестокого Ивана Грозного и умного Петра Первого, который любил строить корабли в Питере. Ленин как-то был связан с коммунизмом, но я не уверена. А Сталин - это высокий человек с темными волосами. Все они управляли страной хуже Путина, потому что люди всегда возмущались. А сейчас живется лучше всего, потому что ничего не происходит и ни с кем воевать не надо. </a:t>
            </a:r>
            <a:r>
              <a:rPr lang="ru-RU" sz="2800" b="1" i="1" dirty="0" smtClean="0"/>
              <a:t>(Ольга </a:t>
            </a:r>
            <a:r>
              <a:rPr lang="ru-RU" sz="2800" b="1" i="1" dirty="0" err="1" smtClean="0"/>
              <a:t>Тюльпина</a:t>
            </a:r>
            <a:r>
              <a:rPr lang="ru-RU" sz="2800" b="1" i="1" dirty="0" smtClean="0"/>
              <a:t>)</a:t>
            </a:r>
          </a:p>
          <a:p>
            <a:endParaRPr lang="ru-RU"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half" idx="2"/>
          </p:nvPr>
        </p:nvSpPr>
        <p:spPr>
          <a:xfrm>
            <a:off x="335155" y="1498375"/>
            <a:ext cx="8574630" cy="473589"/>
          </a:xfrm>
        </p:spPr>
        <p:txBody>
          <a:bodyPr>
            <a:noAutofit/>
          </a:bodyPr>
          <a:lstStyle/>
          <a:p>
            <a:r>
              <a:rPr lang="ru-RU" sz="2400" dirty="0" smtClean="0">
                <a:solidFill>
                  <a:srgbClr val="465466"/>
                </a:solidFill>
              </a:rPr>
              <a:t>При </a:t>
            </a:r>
            <a:r>
              <a:rPr lang="ru-RU" sz="2400" dirty="0">
                <a:solidFill>
                  <a:srgbClr val="465466"/>
                </a:solidFill>
              </a:rPr>
              <a:t>клиповом </a:t>
            </a:r>
            <a:r>
              <a:rPr lang="ru-RU" sz="2400" dirty="0" smtClean="0">
                <a:solidFill>
                  <a:srgbClr val="465466"/>
                </a:solidFill>
              </a:rPr>
              <a:t>мышлении </a:t>
            </a:r>
            <a:r>
              <a:rPr lang="ru-RU" sz="2400" b="1" dirty="0">
                <a:solidFill>
                  <a:srgbClr val="465466"/>
                </a:solidFill>
              </a:rPr>
              <a:t>не формируются </a:t>
            </a:r>
            <a:r>
              <a:rPr lang="ru-RU" sz="2400" b="1" dirty="0" smtClean="0">
                <a:solidFill>
                  <a:srgbClr val="465466"/>
                </a:solidFill>
              </a:rPr>
              <a:t> </a:t>
            </a:r>
            <a:r>
              <a:rPr lang="ru-RU" sz="2400" dirty="0" smtClean="0">
                <a:solidFill>
                  <a:srgbClr val="465466"/>
                </a:solidFill>
              </a:rPr>
              <a:t>основные </a:t>
            </a:r>
            <a:r>
              <a:rPr lang="ru-RU" sz="2400" dirty="0">
                <a:solidFill>
                  <a:srgbClr val="465466"/>
                </a:solidFill>
              </a:rPr>
              <a:t>формы мышления</a:t>
            </a:r>
            <a:r>
              <a:rPr lang="ru-RU" sz="2400" dirty="0" smtClean="0">
                <a:solidFill>
                  <a:srgbClr val="465466"/>
                </a:solidFill>
              </a:rPr>
              <a:t>:</a:t>
            </a:r>
            <a:endParaRPr lang="ru-RU" sz="2400" dirty="0">
              <a:solidFill>
                <a:srgbClr val="465466"/>
              </a:solidFill>
            </a:endParaRPr>
          </a:p>
        </p:txBody>
      </p:sp>
      <p:sp>
        <p:nvSpPr>
          <p:cNvPr id="4" name="Содержимое 3"/>
          <p:cNvSpPr>
            <a:spLocks noGrp="1"/>
          </p:cNvSpPr>
          <p:nvPr>
            <p:ph idx="1"/>
          </p:nvPr>
        </p:nvSpPr>
        <p:spPr>
          <a:xfrm>
            <a:off x="1603501" y="5204978"/>
            <a:ext cx="6052146" cy="594048"/>
          </a:xfrm>
        </p:spPr>
        <p:txBody>
          <a:bodyPr>
            <a:normAutofit/>
          </a:bodyPr>
          <a:lstStyle/>
          <a:p>
            <a:pPr marL="0" lvl="0" indent="0" algn="ctr">
              <a:spcBef>
                <a:spcPts val="0"/>
              </a:spcBef>
              <a:spcAft>
                <a:spcPts val="600"/>
              </a:spcAft>
              <a:buClr>
                <a:srgbClr val="80B606"/>
              </a:buClr>
              <a:buNone/>
            </a:pPr>
            <a:r>
              <a:rPr lang="ru-RU" sz="2000" dirty="0" smtClean="0">
                <a:solidFill>
                  <a:srgbClr val="465466"/>
                </a:solidFill>
              </a:rPr>
              <a:t>Он действует </a:t>
            </a:r>
            <a:r>
              <a:rPr lang="ru-RU" sz="2000" dirty="0">
                <a:solidFill>
                  <a:srgbClr val="465466"/>
                </a:solidFill>
              </a:rPr>
              <a:t>по короткой схеме: </a:t>
            </a:r>
          </a:p>
          <a:p>
            <a:endParaRPr lang="ru-RU" dirty="0"/>
          </a:p>
        </p:txBody>
      </p:sp>
      <p:graphicFrame>
        <p:nvGraphicFramePr>
          <p:cNvPr id="6" name="Схема 5"/>
          <p:cNvGraphicFramePr/>
          <p:nvPr>
            <p:extLst>
              <p:ext uri="{D42A27DB-BD31-4B8C-83A1-F6EECF244321}">
                <p14:modId xmlns:p14="http://schemas.microsoft.com/office/powerpoint/2010/main" xmlns="" val="1808184547"/>
              </p:ext>
            </p:extLst>
          </p:nvPr>
        </p:nvGraphicFramePr>
        <p:xfrm>
          <a:off x="6777" y="3508689"/>
          <a:ext cx="9137224" cy="169628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Схема 4"/>
          <p:cNvGraphicFramePr/>
          <p:nvPr>
            <p:extLst>
              <p:ext uri="{D42A27DB-BD31-4B8C-83A1-F6EECF244321}">
                <p14:modId xmlns:p14="http://schemas.microsoft.com/office/powerpoint/2010/main" xmlns="" val="3261941708"/>
              </p:ext>
            </p:extLst>
          </p:nvPr>
        </p:nvGraphicFramePr>
        <p:xfrm>
          <a:off x="1913911" y="5611335"/>
          <a:ext cx="5159624" cy="1079101"/>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7" name="TextBox 6"/>
          <p:cNvSpPr txBox="1"/>
          <p:nvPr/>
        </p:nvSpPr>
        <p:spPr>
          <a:xfrm>
            <a:off x="335155" y="3277856"/>
            <a:ext cx="8493535" cy="461665"/>
          </a:xfrm>
          <a:prstGeom prst="rect">
            <a:avLst/>
          </a:prstGeom>
          <a:noFill/>
        </p:spPr>
        <p:txBody>
          <a:bodyPr wrap="square" rtlCol="0">
            <a:spAutoFit/>
          </a:bodyPr>
          <a:lstStyle/>
          <a:p>
            <a:pPr algn="ctr"/>
            <a:r>
              <a:rPr lang="ru-RU" sz="2400" dirty="0" smtClean="0">
                <a:solidFill>
                  <a:srgbClr val="465466"/>
                </a:solidFill>
              </a:rPr>
              <a:t>Мозг </a:t>
            </a:r>
            <a:r>
              <a:rPr lang="ru-RU" sz="2400" dirty="0">
                <a:solidFill>
                  <a:srgbClr val="465466"/>
                </a:solidFill>
              </a:rPr>
              <a:t>не может быстро произвести действия по плану:</a:t>
            </a:r>
          </a:p>
        </p:txBody>
      </p:sp>
      <p:graphicFrame>
        <p:nvGraphicFramePr>
          <p:cNvPr id="9" name="Схема 8"/>
          <p:cNvGraphicFramePr/>
          <p:nvPr>
            <p:extLst>
              <p:ext uri="{D42A27DB-BD31-4B8C-83A1-F6EECF244321}">
                <p14:modId xmlns:p14="http://schemas.microsoft.com/office/powerpoint/2010/main" xmlns="" val="2108893"/>
              </p:ext>
            </p:extLst>
          </p:nvPr>
        </p:nvGraphicFramePr>
        <p:xfrm>
          <a:off x="346990" y="1971964"/>
          <a:ext cx="8562795" cy="1449951"/>
        </p:xfrm>
        <a:graphic>
          <a:graphicData uri="http://schemas.openxmlformats.org/drawingml/2006/diagram">
            <dgm:relIds xmlns:dgm="http://schemas.openxmlformats.org/drawingml/2006/diagram" xmlns:r="http://schemas.openxmlformats.org/officeDocument/2006/relationships" r:dm="rId10" r:lo="rId11" r:qs="rId12" r:cs="rId13"/>
          </a:graphicData>
        </a:graphic>
      </p:graphicFrame>
      <p:sp>
        <p:nvSpPr>
          <p:cNvPr id="10" name="Прямоугольник 9"/>
          <p:cNvSpPr/>
          <p:nvPr/>
        </p:nvSpPr>
        <p:spPr>
          <a:xfrm>
            <a:off x="2619961" y="154955"/>
            <a:ext cx="6394755" cy="1077218"/>
          </a:xfrm>
          <a:prstGeom prst="rect">
            <a:avLst/>
          </a:prstGeom>
          <a:noFill/>
        </p:spPr>
        <p:txBody>
          <a:bodyPr wrap="square" lIns="91440" tIns="45720" rIns="91440" bIns="45720">
            <a:spAutoFit/>
          </a:bodyPr>
          <a:lstStyle/>
          <a:p>
            <a:pPr algn="r"/>
            <a:r>
              <a:rPr lang="ru-RU" sz="3200" dirty="0" smtClean="0">
                <a:ln w="18415" cmpd="sng">
                  <a:solidFill>
                    <a:srgbClr val="1456BC"/>
                  </a:solidFill>
                  <a:prstDash val="solid"/>
                </a:ln>
                <a:solidFill>
                  <a:srgbClr val="3366FF"/>
                </a:solidFill>
                <a:effectLst>
                  <a:outerShdw blurRad="63500" dir="3600000" algn="tl" rotWithShape="0">
                    <a:srgbClr val="000000">
                      <a:alpha val="70000"/>
                    </a:srgbClr>
                  </a:outerShdw>
                </a:effectLst>
              </a:rPr>
              <a:t>Отличия мышления современного ребёнка от классического </a:t>
            </a:r>
            <a:endParaRPr lang="ru-RU" sz="3200" dirty="0">
              <a:ln w="18415" cmpd="sng">
                <a:solidFill>
                  <a:srgbClr val="1456BC"/>
                </a:solidFill>
                <a:prstDash val="solid"/>
              </a:ln>
              <a:solidFill>
                <a:srgbClr val="3366FF"/>
              </a:solidFill>
              <a:effectLst>
                <a:outerShdw blurRad="63500" dir="3600000" algn="tl" rotWithShape="0">
                  <a:srgbClr val="000000">
                    <a:alpha val="70000"/>
                  </a:srgbClr>
                </a:outerShdw>
              </a:effectLst>
            </a:endParaRPr>
          </a:p>
        </p:txBody>
      </p:sp>
    </p:spTree>
    <p:extLst>
      <p:ext uri="{BB962C8B-B14F-4D97-AF65-F5344CB8AC3E}">
        <p14:creationId xmlns:p14="http://schemas.microsoft.com/office/powerpoint/2010/main" xmlns="" val="756113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Effect transition="in" filter="fade">
                                      <p:cBhvr>
                                        <p:cTn id="13" dur="1000"/>
                                        <p:tgtEl>
                                          <p:spTgt spid="2">
                                            <p:txEl>
                                              <p:pRg st="0" end="0"/>
                                            </p:txEl>
                                          </p:spTgt>
                                        </p:tgtEl>
                                      </p:cBhvr>
                                    </p:animEffect>
                                    <p:anim calcmode="lin" valueType="num">
                                      <p:cBhvr>
                                        <p:cTn id="14"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1000"/>
                                        <p:tgtEl>
                                          <p:spTgt spid="9"/>
                                        </p:tgtEl>
                                      </p:cBhvr>
                                    </p:animEffect>
                                    <p:anim calcmode="lin" valueType="num">
                                      <p:cBhvr>
                                        <p:cTn id="21" dur="1000" fill="hold"/>
                                        <p:tgtEl>
                                          <p:spTgt spid="9"/>
                                        </p:tgtEl>
                                        <p:attrNameLst>
                                          <p:attrName>ppt_x</p:attrName>
                                        </p:attrNameLst>
                                      </p:cBhvr>
                                      <p:tavLst>
                                        <p:tav tm="0">
                                          <p:val>
                                            <p:strVal val="#ppt_x"/>
                                          </p:val>
                                        </p:tav>
                                        <p:tav tm="100000">
                                          <p:val>
                                            <p:strVal val="#ppt_x"/>
                                          </p:val>
                                        </p:tav>
                                      </p:tavLst>
                                    </p:anim>
                                    <p:anim calcmode="lin" valueType="num">
                                      <p:cBhvr>
                                        <p:cTn id="22"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3" presetClass="entr" presetSubtype="16"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500" fill="hold"/>
                                        <p:tgtEl>
                                          <p:spTgt spid="7"/>
                                        </p:tgtEl>
                                        <p:attrNameLst>
                                          <p:attrName>ppt_w</p:attrName>
                                        </p:attrNameLst>
                                      </p:cBhvr>
                                      <p:tavLst>
                                        <p:tav tm="0">
                                          <p:val>
                                            <p:fltVal val="0"/>
                                          </p:val>
                                        </p:tav>
                                        <p:tav tm="100000">
                                          <p:val>
                                            <p:strVal val="#ppt_w"/>
                                          </p:val>
                                        </p:tav>
                                      </p:tavLst>
                                    </p:anim>
                                    <p:anim calcmode="lin" valueType="num">
                                      <p:cBhvr>
                                        <p:cTn id="28" dur="500" fill="hold"/>
                                        <p:tgtEl>
                                          <p:spTgt spid="7"/>
                                        </p:tgtEl>
                                        <p:attrNameLst>
                                          <p:attrName>ppt_h</p:attrName>
                                        </p:attrNameLst>
                                      </p:cBhvr>
                                      <p:tavLst>
                                        <p:tav tm="0">
                                          <p:val>
                                            <p:fltVal val="0"/>
                                          </p:val>
                                        </p:tav>
                                        <p:tav tm="100000">
                                          <p:val>
                                            <p:strVal val="#ppt_h"/>
                                          </p:val>
                                        </p:tav>
                                      </p:tavLst>
                                    </p:anim>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p:cTn id="33" dur="500" fill="hold"/>
                                        <p:tgtEl>
                                          <p:spTgt spid="6"/>
                                        </p:tgtEl>
                                        <p:attrNameLst>
                                          <p:attrName>ppt_w</p:attrName>
                                        </p:attrNameLst>
                                      </p:cBhvr>
                                      <p:tavLst>
                                        <p:tav tm="0">
                                          <p:val>
                                            <p:fltVal val="0"/>
                                          </p:val>
                                        </p:tav>
                                        <p:tav tm="100000">
                                          <p:val>
                                            <p:strVal val="#ppt_w"/>
                                          </p:val>
                                        </p:tav>
                                      </p:tavLst>
                                    </p:anim>
                                    <p:anim calcmode="lin" valueType="num">
                                      <p:cBhvr>
                                        <p:cTn id="34" dur="500" fill="hold"/>
                                        <p:tgtEl>
                                          <p:spTgt spid="6"/>
                                        </p:tgtEl>
                                        <p:attrNameLst>
                                          <p:attrName>ppt_h</p:attrName>
                                        </p:attrNameLst>
                                      </p:cBhvr>
                                      <p:tavLst>
                                        <p:tav tm="0">
                                          <p:val>
                                            <p:fltVal val="0"/>
                                          </p:val>
                                        </p:tav>
                                        <p:tav tm="100000">
                                          <p:val>
                                            <p:strVal val="#ppt_h"/>
                                          </p:val>
                                        </p:tav>
                                      </p:tavLst>
                                    </p:anim>
                                    <p:animEffect transition="in" filter="fade">
                                      <p:cBhvr>
                                        <p:cTn id="35" dur="500"/>
                                        <p:tgtEl>
                                          <p:spTgt spid="6"/>
                                        </p:tgtEl>
                                      </p:cBhvr>
                                    </p:animEffect>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4">
                                            <p:txEl>
                                              <p:pRg st="0" end="0"/>
                                            </p:txEl>
                                          </p:spTgt>
                                        </p:tgtEl>
                                        <p:attrNameLst>
                                          <p:attrName>style.visibility</p:attrName>
                                        </p:attrNameLst>
                                      </p:cBhvr>
                                      <p:to>
                                        <p:strVal val="visible"/>
                                      </p:to>
                                    </p:set>
                                    <p:animEffect transition="in" filter="fade">
                                      <p:cBhvr>
                                        <p:cTn id="40" dur="1000"/>
                                        <p:tgtEl>
                                          <p:spTgt spid="4">
                                            <p:txEl>
                                              <p:pRg st="0" end="0"/>
                                            </p:txEl>
                                          </p:spTgt>
                                        </p:tgtEl>
                                      </p:cBhvr>
                                    </p:animEffect>
                                    <p:anim calcmode="lin" valueType="num">
                                      <p:cBhvr>
                                        <p:cTn id="41"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42"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6" presetClass="entr" presetSubtype="0" fill="hold" grpId="0" nodeType="click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wipe(down)">
                                      <p:cBhvr>
                                        <p:cTn id="47" dur="580">
                                          <p:stCondLst>
                                            <p:cond delay="0"/>
                                          </p:stCondLst>
                                        </p:cTn>
                                        <p:tgtEl>
                                          <p:spTgt spid="5"/>
                                        </p:tgtEl>
                                      </p:cBhvr>
                                    </p:animEffect>
                                    <p:anim calcmode="lin" valueType="num">
                                      <p:cBhvr>
                                        <p:cTn id="4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4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5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5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5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53" dur="26">
                                          <p:stCondLst>
                                            <p:cond delay="650"/>
                                          </p:stCondLst>
                                        </p:cTn>
                                        <p:tgtEl>
                                          <p:spTgt spid="5"/>
                                        </p:tgtEl>
                                      </p:cBhvr>
                                      <p:to x="100000" y="60000"/>
                                    </p:animScale>
                                    <p:animScale>
                                      <p:cBhvr>
                                        <p:cTn id="54" dur="166" decel="50000">
                                          <p:stCondLst>
                                            <p:cond delay="676"/>
                                          </p:stCondLst>
                                        </p:cTn>
                                        <p:tgtEl>
                                          <p:spTgt spid="5"/>
                                        </p:tgtEl>
                                      </p:cBhvr>
                                      <p:to x="100000" y="100000"/>
                                    </p:animScale>
                                    <p:animScale>
                                      <p:cBhvr>
                                        <p:cTn id="55" dur="26">
                                          <p:stCondLst>
                                            <p:cond delay="1312"/>
                                          </p:stCondLst>
                                        </p:cTn>
                                        <p:tgtEl>
                                          <p:spTgt spid="5"/>
                                        </p:tgtEl>
                                      </p:cBhvr>
                                      <p:to x="100000" y="80000"/>
                                    </p:animScale>
                                    <p:animScale>
                                      <p:cBhvr>
                                        <p:cTn id="56" dur="166" decel="50000">
                                          <p:stCondLst>
                                            <p:cond delay="1338"/>
                                          </p:stCondLst>
                                        </p:cTn>
                                        <p:tgtEl>
                                          <p:spTgt spid="5"/>
                                        </p:tgtEl>
                                      </p:cBhvr>
                                      <p:to x="100000" y="100000"/>
                                    </p:animScale>
                                    <p:animScale>
                                      <p:cBhvr>
                                        <p:cTn id="57" dur="26">
                                          <p:stCondLst>
                                            <p:cond delay="1642"/>
                                          </p:stCondLst>
                                        </p:cTn>
                                        <p:tgtEl>
                                          <p:spTgt spid="5"/>
                                        </p:tgtEl>
                                      </p:cBhvr>
                                      <p:to x="100000" y="90000"/>
                                    </p:animScale>
                                    <p:animScale>
                                      <p:cBhvr>
                                        <p:cTn id="58" dur="166" decel="50000">
                                          <p:stCondLst>
                                            <p:cond delay="1668"/>
                                          </p:stCondLst>
                                        </p:cTn>
                                        <p:tgtEl>
                                          <p:spTgt spid="5"/>
                                        </p:tgtEl>
                                      </p:cBhvr>
                                      <p:to x="100000" y="100000"/>
                                    </p:animScale>
                                    <p:animScale>
                                      <p:cBhvr>
                                        <p:cTn id="59" dur="26">
                                          <p:stCondLst>
                                            <p:cond delay="1808"/>
                                          </p:stCondLst>
                                        </p:cTn>
                                        <p:tgtEl>
                                          <p:spTgt spid="5"/>
                                        </p:tgtEl>
                                      </p:cBhvr>
                                      <p:to x="100000" y="95000"/>
                                    </p:animScale>
                                    <p:animScale>
                                      <p:cBhvr>
                                        <p:cTn id="60"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4" grpId="0" build="p"/>
      <p:bldGraphic spid="6" grpId="0">
        <p:bldAsOne/>
      </p:bldGraphic>
      <p:bldGraphic spid="5" grpId="0">
        <p:bldAsOne/>
      </p:bldGraphic>
      <p:bldP spid="7" grpId="0"/>
      <p:bldGraphic spid="9" grpId="0">
        <p:bldAsOne/>
      </p:bldGraphic>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1"/>
          <p:cNvSpPr txBox="1">
            <a:spLocks/>
          </p:cNvSpPr>
          <p:nvPr/>
        </p:nvSpPr>
        <p:spPr>
          <a:xfrm>
            <a:off x="214282" y="4071942"/>
            <a:ext cx="8750206" cy="2500330"/>
          </a:xfrm>
          <a:prstGeom prst="rect">
            <a:avLst/>
          </a:prstGeom>
        </p:spPr>
        <p:txBody>
          <a:bodyPr vert="horz" lIns="91440" tIns="45720" rIns="91440" bIns="45720" rtlCol="0" anchor="ctr">
            <a:normAutofit fontScale="25000" lnSpcReduction="20000"/>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ru-RU" sz="6700" b="1" i="0" u="none" strike="noStrike" kern="1200" cap="none" spc="0" normalizeH="0" baseline="0" noProof="0" dirty="0" smtClean="0">
                <a:ln>
                  <a:noFill/>
                </a:ln>
                <a:solidFill>
                  <a:srgbClr val="FFFFFF"/>
                </a:solidFill>
                <a:effectLst/>
                <a:uLnTx/>
                <a:uFillTx/>
                <a:latin typeface="Times New Roman" pitchFamily="18" charset="0"/>
                <a:ea typeface="+mj-ea"/>
                <a:cs typeface="Times New Roman" pitchFamily="18" charset="0"/>
              </a:rPr>
              <a:t/>
            </a:r>
            <a:br>
              <a:rPr kumimoji="0" lang="ru-RU" sz="6700" b="1" i="0" u="none" strike="noStrike" kern="1200" cap="none" spc="0" normalizeH="0" baseline="0" noProof="0" dirty="0" smtClean="0">
                <a:ln>
                  <a:noFill/>
                </a:ln>
                <a:solidFill>
                  <a:srgbClr val="FFFFFF"/>
                </a:solidFill>
                <a:effectLst/>
                <a:uLnTx/>
                <a:uFillTx/>
                <a:latin typeface="Times New Roman" pitchFamily="18" charset="0"/>
                <a:ea typeface="+mj-ea"/>
                <a:cs typeface="Times New Roman" pitchFamily="18" charset="0"/>
              </a:rPr>
            </a:br>
            <a:r>
              <a:rPr kumimoji="0" lang="ru-RU" sz="6700" b="1" i="0" u="none" strike="noStrike" kern="1200" cap="none" spc="0" normalizeH="0" baseline="0" noProof="0" dirty="0" smtClean="0">
                <a:ln>
                  <a:noFill/>
                </a:ln>
                <a:solidFill>
                  <a:srgbClr val="FFFFFF"/>
                </a:solidFill>
                <a:effectLst/>
                <a:uLnTx/>
                <a:uFillTx/>
                <a:latin typeface="Times New Roman" pitchFamily="18" charset="0"/>
                <a:ea typeface="+mj-ea"/>
                <a:cs typeface="Times New Roman" pitchFamily="18" charset="0"/>
              </a:rPr>
              <a:t>                     </a:t>
            </a:r>
            <a:br>
              <a:rPr kumimoji="0" lang="ru-RU" sz="6700" b="1" i="0" u="none" strike="noStrike" kern="1200" cap="none" spc="0" normalizeH="0" baseline="0" noProof="0" dirty="0" smtClean="0">
                <a:ln>
                  <a:noFill/>
                </a:ln>
                <a:solidFill>
                  <a:srgbClr val="FFFFFF"/>
                </a:solidFill>
                <a:effectLst/>
                <a:uLnTx/>
                <a:uFillTx/>
                <a:latin typeface="Times New Roman" pitchFamily="18" charset="0"/>
                <a:ea typeface="+mj-ea"/>
                <a:cs typeface="Times New Roman" pitchFamily="18" charset="0"/>
              </a:rPr>
            </a:br>
            <a:r>
              <a:rPr kumimoji="0" lang="ru-RU" sz="8000" b="1" i="0" u="none" strike="noStrike" kern="1200" cap="none" spc="0" normalizeH="0" baseline="0" noProof="0" dirty="0" smtClean="0">
                <a:ln>
                  <a:noFill/>
                </a:ln>
                <a:solidFill>
                  <a:srgbClr val="FF0000"/>
                </a:solidFill>
                <a:effectLst/>
                <a:uLnTx/>
                <a:uFillTx/>
                <a:latin typeface="Times New Roman" pitchFamily="18" charset="0"/>
                <a:ea typeface="+mj-ea"/>
                <a:cs typeface="Times New Roman" pitchFamily="18" charset="0"/>
              </a:rPr>
              <a:t>                                                     «-»</a:t>
            </a:r>
            <a:r>
              <a:rPr kumimoji="0" lang="ru-RU" sz="8000" b="0" i="0" u="none" strike="noStrike" kern="1200" cap="none" spc="0" normalizeH="0" baseline="0" noProof="0" dirty="0" smtClean="0">
                <a:ln>
                  <a:noFill/>
                </a:ln>
                <a:solidFill>
                  <a:srgbClr val="FF0000"/>
                </a:solidFill>
                <a:effectLst/>
                <a:uLnTx/>
                <a:uFillTx/>
                <a:latin typeface="Times New Roman" pitchFamily="18" charset="0"/>
                <a:ea typeface="+mj-ea"/>
                <a:cs typeface="Times New Roman" pitchFamily="18" charset="0"/>
              </a:rPr>
              <a:t/>
            </a:r>
            <a:br>
              <a:rPr kumimoji="0" lang="ru-RU" sz="8000" b="0" i="0" u="none" strike="noStrike" kern="1200" cap="none" spc="0" normalizeH="0" baseline="0" noProof="0" dirty="0" smtClean="0">
                <a:ln>
                  <a:noFill/>
                </a:ln>
                <a:solidFill>
                  <a:srgbClr val="FF0000"/>
                </a:solidFill>
                <a:effectLst/>
                <a:uLnTx/>
                <a:uFillTx/>
                <a:latin typeface="Times New Roman" pitchFamily="18" charset="0"/>
                <a:ea typeface="+mj-ea"/>
                <a:cs typeface="Times New Roman" pitchFamily="18" charset="0"/>
              </a:rPr>
            </a:br>
            <a:r>
              <a:rPr kumimoji="0" lang="ru-RU" sz="8000" b="0" i="0" u="none" strike="noStrike" kern="1200" cap="none" spc="0" normalizeH="0" baseline="0" noProof="0" dirty="0" smtClean="0">
                <a:ln>
                  <a:noFill/>
                </a:ln>
                <a:solidFill>
                  <a:srgbClr val="FF0000"/>
                </a:solidFill>
                <a:effectLst/>
                <a:uLnTx/>
                <a:uFillTx/>
                <a:latin typeface="Times New Roman" pitchFamily="18" charset="0"/>
                <a:ea typeface="+mj-ea"/>
                <a:cs typeface="Times New Roman" pitchFamily="18" charset="0"/>
              </a:rPr>
              <a:t>- </a:t>
            </a:r>
            <a:r>
              <a:rPr kumimoji="0" lang="ru-RU" sz="8000" b="1" i="0" u="none" strike="noStrike" kern="1200" cap="none" spc="0" normalizeH="0" baseline="0" noProof="0" dirty="0" smtClean="0">
                <a:ln>
                  <a:noFill/>
                </a:ln>
                <a:solidFill>
                  <a:srgbClr val="FF0000"/>
                </a:solidFill>
                <a:effectLst/>
                <a:uLnTx/>
                <a:uFillTx/>
                <a:latin typeface="Times New Roman" pitchFamily="18" charset="0"/>
                <a:ea typeface="+mj-ea"/>
                <a:cs typeface="Times New Roman" pitchFamily="18" charset="0"/>
              </a:rPr>
              <a:t>отсутствует способность к  длительной концентрации внимания;</a:t>
            </a:r>
            <a:br>
              <a:rPr kumimoji="0" lang="ru-RU" sz="8000" b="1" i="0" u="none" strike="noStrike" kern="1200" cap="none" spc="0" normalizeH="0" baseline="0" noProof="0" dirty="0" smtClean="0">
                <a:ln>
                  <a:noFill/>
                </a:ln>
                <a:solidFill>
                  <a:srgbClr val="FF0000"/>
                </a:solidFill>
                <a:effectLst/>
                <a:uLnTx/>
                <a:uFillTx/>
                <a:latin typeface="Times New Roman" pitchFamily="18" charset="0"/>
                <a:ea typeface="+mj-ea"/>
                <a:cs typeface="Times New Roman" pitchFamily="18" charset="0"/>
              </a:rPr>
            </a:br>
            <a:r>
              <a:rPr kumimoji="0" lang="ru-RU" sz="8000" b="1" i="0" u="none" strike="noStrike" kern="1200" cap="none" spc="0" normalizeH="0" baseline="0" noProof="0" dirty="0" smtClean="0">
                <a:ln>
                  <a:noFill/>
                </a:ln>
                <a:solidFill>
                  <a:srgbClr val="FF0000"/>
                </a:solidFill>
                <a:effectLst/>
                <a:uLnTx/>
                <a:uFillTx/>
                <a:latin typeface="Times New Roman" pitchFamily="18" charset="0"/>
                <a:ea typeface="+mj-ea"/>
                <a:cs typeface="Times New Roman" pitchFamily="18" charset="0"/>
              </a:rPr>
              <a:t>- утрачивается способность к аналитическому мышлению;</a:t>
            </a:r>
            <a:br>
              <a:rPr kumimoji="0" lang="ru-RU" sz="8000" b="1" i="0" u="none" strike="noStrike" kern="1200" cap="none" spc="0" normalizeH="0" baseline="0" noProof="0" dirty="0" smtClean="0">
                <a:ln>
                  <a:noFill/>
                </a:ln>
                <a:solidFill>
                  <a:srgbClr val="FF0000"/>
                </a:solidFill>
                <a:effectLst/>
                <a:uLnTx/>
                <a:uFillTx/>
                <a:latin typeface="Times New Roman" pitchFamily="18" charset="0"/>
                <a:ea typeface="+mj-ea"/>
                <a:cs typeface="Times New Roman" pitchFamily="18" charset="0"/>
              </a:rPr>
            </a:br>
            <a:r>
              <a:rPr kumimoji="0" lang="ru-RU" sz="8000" b="1" i="0" u="none" strike="noStrike" kern="1200" cap="none" spc="0" normalizeH="0" baseline="0" noProof="0" dirty="0" smtClean="0">
                <a:ln>
                  <a:noFill/>
                </a:ln>
                <a:solidFill>
                  <a:srgbClr val="FF0000"/>
                </a:solidFill>
                <a:effectLst/>
                <a:uLnTx/>
                <a:uFillTx/>
                <a:latin typeface="Times New Roman" pitchFamily="18" charset="0"/>
                <a:ea typeface="+mj-ea"/>
                <a:cs typeface="Times New Roman" pitchFamily="18" charset="0"/>
              </a:rPr>
              <a:t>- выражение мысли сводится к очень тезисному изложению;</a:t>
            </a:r>
            <a:br>
              <a:rPr kumimoji="0" lang="ru-RU" sz="8000" b="1" i="0" u="none" strike="noStrike" kern="1200" cap="none" spc="0" normalizeH="0" baseline="0" noProof="0" dirty="0" smtClean="0">
                <a:ln>
                  <a:noFill/>
                </a:ln>
                <a:solidFill>
                  <a:srgbClr val="FF0000"/>
                </a:solidFill>
                <a:effectLst/>
                <a:uLnTx/>
                <a:uFillTx/>
                <a:latin typeface="Times New Roman" pitchFamily="18" charset="0"/>
                <a:ea typeface="+mj-ea"/>
                <a:cs typeface="Times New Roman" pitchFamily="18" charset="0"/>
              </a:rPr>
            </a:br>
            <a:r>
              <a:rPr kumimoji="0" lang="ru-RU" sz="8000" b="1" i="0" u="none" strike="noStrike" kern="1200" cap="none" spc="0" normalizeH="0" baseline="0" noProof="0" dirty="0" smtClean="0">
                <a:ln>
                  <a:noFill/>
                </a:ln>
                <a:solidFill>
                  <a:srgbClr val="FF0000"/>
                </a:solidFill>
                <a:effectLst/>
                <a:uLnTx/>
                <a:uFillTx/>
                <a:latin typeface="Times New Roman" pitchFamily="18" charset="0"/>
                <a:ea typeface="+mj-ea"/>
                <a:cs typeface="Times New Roman" pitchFamily="18" charset="0"/>
              </a:rPr>
              <a:t>- податливы к манипуляции и влиянию</a:t>
            </a:r>
            <a:r>
              <a:rPr kumimoji="0" lang="ru-RU" sz="8000" b="0" i="0" u="none" strike="noStrike" kern="1200" cap="none" spc="0" normalizeH="0" baseline="0" noProof="0" dirty="0" smtClean="0">
                <a:ln>
                  <a:noFill/>
                </a:ln>
                <a:solidFill>
                  <a:srgbClr val="FF0000"/>
                </a:solidFill>
                <a:effectLst/>
                <a:uLnTx/>
                <a:uFillTx/>
                <a:latin typeface="Times New Roman" pitchFamily="18" charset="0"/>
                <a:ea typeface="+mj-ea"/>
                <a:cs typeface="Times New Roman" pitchFamily="18" charset="0"/>
              </a:rPr>
              <a:t> (жестокость с экрана).</a:t>
            </a:r>
            <a:br>
              <a:rPr kumimoji="0" lang="ru-RU" sz="8000" b="0" i="0" u="none" strike="noStrike" kern="1200" cap="none" spc="0" normalizeH="0" baseline="0" noProof="0" dirty="0" smtClean="0">
                <a:ln>
                  <a:noFill/>
                </a:ln>
                <a:solidFill>
                  <a:srgbClr val="FF0000"/>
                </a:solidFill>
                <a:effectLst/>
                <a:uLnTx/>
                <a:uFillTx/>
                <a:latin typeface="Times New Roman" pitchFamily="18" charset="0"/>
                <a:ea typeface="+mj-ea"/>
                <a:cs typeface="Times New Roman" pitchFamily="18" charset="0"/>
              </a:rPr>
            </a:br>
            <a:r>
              <a:rPr kumimoji="0" lang="ru-RU" sz="8000" b="1" i="0" u="none" strike="noStrike" kern="1200" cap="none" spc="0" normalizeH="0" baseline="0" noProof="0" dirty="0" smtClean="0">
                <a:ln>
                  <a:noFill/>
                </a:ln>
                <a:solidFill>
                  <a:srgbClr val="FF0000"/>
                </a:solidFill>
                <a:effectLst/>
                <a:uLnTx/>
                <a:uFillTx/>
                <a:latin typeface="Times New Roman" pitchFamily="18" charset="0"/>
                <a:ea typeface="+mj-ea"/>
                <a:cs typeface="Times New Roman" pitchFamily="18" charset="0"/>
              </a:rPr>
              <a:t>      </a:t>
            </a:r>
            <a:br>
              <a:rPr kumimoji="0" lang="ru-RU" sz="8000" b="1" i="0" u="none" strike="noStrike" kern="1200" cap="none" spc="0" normalizeH="0" baseline="0" noProof="0" dirty="0" smtClean="0">
                <a:ln>
                  <a:noFill/>
                </a:ln>
                <a:solidFill>
                  <a:srgbClr val="FF0000"/>
                </a:solidFill>
                <a:effectLst/>
                <a:uLnTx/>
                <a:uFillTx/>
                <a:latin typeface="Times New Roman" pitchFamily="18" charset="0"/>
                <a:ea typeface="+mj-ea"/>
                <a:cs typeface="Times New Roman" pitchFamily="18" charset="0"/>
              </a:rPr>
            </a:br>
            <a:r>
              <a:rPr kumimoji="0" lang="ru-RU" sz="4400" b="1" i="0" u="none" strike="noStrike" kern="1200" cap="none" spc="0" normalizeH="0" baseline="0" noProof="0" dirty="0" smtClean="0">
                <a:ln>
                  <a:noFill/>
                </a:ln>
                <a:solidFill>
                  <a:srgbClr val="FF0000"/>
                </a:solidFill>
                <a:effectLst/>
                <a:uLnTx/>
                <a:uFillTx/>
                <a:latin typeface="+mj-lt"/>
                <a:ea typeface="+mj-ea"/>
                <a:cs typeface="+mj-cs"/>
              </a:rPr>
              <a:t/>
            </a:r>
            <a:br>
              <a:rPr kumimoji="0" lang="ru-RU" sz="4400" b="1" i="0" u="none" strike="noStrike" kern="1200" cap="none" spc="0" normalizeH="0" baseline="0" noProof="0" dirty="0" smtClean="0">
                <a:ln>
                  <a:noFill/>
                </a:ln>
                <a:solidFill>
                  <a:srgbClr val="FF0000"/>
                </a:solidFill>
                <a:effectLst/>
                <a:uLnTx/>
                <a:uFillTx/>
                <a:latin typeface="+mj-lt"/>
                <a:ea typeface="+mj-ea"/>
                <a:cs typeface="+mj-cs"/>
              </a:rPr>
            </a:br>
            <a:endParaRPr kumimoji="0" lang="ru-RU" sz="4400" b="0" i="0" u="none" strike="noStrike" kern="1200" cap="none" spc="0" normalizeH="0" baseline="0" noProof="0" dirty="0">
              <a:ln>
                <a:noFill/>
              </a:ln>
              <a:solidFill>
                <a:srgbClr val="FF0000"/>
              </a:solidFill>
              <a:effectLst/>
              <a:uLnTx/>
              <a:uFillTx/>
              <a:latin typeface="Times New Roman" pitchFamily="18" charset="0"/>
              <a:ea typeface="+mj-ea"/>
              <a:cs typeface="Times New Roman" pitchFamily="18" charset="0"/>
            </a:endParaRPr>
          </a:p>
        </p:txBody>
      </p:sp>
      <p:sp>
        <p:nvSpPr>
          <p:cNvPr id="7" name="Заголовок 1"/>
          <p:cNvSpPr txBox="1">
            <a:spLocks/>
          </p:cNvSpPr>
          <p:nvPr/>
        </p:nvSpPr>
        <p:spPr>
          <a:xfrm>
            <a:off x="0" y="1857364"/>
            <a:ext cx="8964488" cy="2928958"/>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ru-RU" sz="7200" b="1" i="0" u="none" strike="noStrike" kern="1200" cap="none" spc="0" normalizeH="0" baseline="0" noProof="0" dirty="0" smtClean="0">
                <a:ln>
                  <a:noFill/>
                </a:ln>
                <a:solidFill>
                  <a:srgbClr val="FF0000"/>
                </a:solidFill>
                <a:effectLst/>
                <a:uLnTx/>
                <a:uFillTx/>
                <a:latin typeface="Times New Roman" pitchFamily="18" charset="0"/>
                <a:ea typeface="+mj-ea"/>
                <a:cs typeface="Times New Roman" pitchFamily="18" charset="0"/>
              </a:rPr>
              <a:t>                </a:t>
            </a:r>
            <a:r>
              <a:rPr kumimoji="0" lang="ru-RU" sz="2000" b="1" i="0" u="none" strike="noStrike" kern="1200" cap="none" spc="0" normalizeH="0" baseline="0" noProof="0" dirty="0" smtClean="0">
                <a:ln>
                  <a:noFill/>
                </a:ln>
                <a:solidFill>
                  <a:srgbClr val="FF0000"/>
                </a:solidFill>
                <a:effectLst/>
                <a:uLnTx/>
                <a:uFillTx/>
                <a:latin typeface="Times New Roman" pitchFamily="18" charset="0"/>
                <a:ea typeface="+mj-ea"/>
                <a:cs typeface="Times New Roman" pitchFamily="18" charset="0"/>
              </a:rPr>
              <a:t>«+»</a:t>
            </a:r>
            <a:r>
              <a:rPr kumimoji="0" lang="ru-RU" sz="2000" b="0" i="0" u="none" strike="noStrike" kern="1200" cap="none" spc="0" normalizeH="0" baseline="0" noProof="0" dirty="0" smtClean="0">
                <a:ln>
                  <a:noFill/>
                </a:ln>
                <a:solidFill>
                  <a:srgbClr val="FF0000"/>
                </a:solidFill>
                <a:effectLst/>
                <a:uLnTx/>
                <a:uFillTx/>
                <a:latin typeface="Times New Roman" pitchFamily="18" charset="0"/>
                <a:ea typeface="+mj-ea"/>
                <a:cs typeface="Times New Roman" pitchFamily="18" charset="0"/>
              </a:rPr>
              <a:t/>
            </a:r>
            <a:br>
              <a:rPr kumimoji="0" lang="ru-RU" sz="2000" b="0" i="0" u="none" strike="noStrike" kern="1200" cap="none" spc="0" normalizeH="0" baseline="0" noProof="0" dirty="0" smtClean="0">
                <a:ln>
                  <a:noFill/>
                </a:ln>
                <a:solidFill>
                  <a:srgbClr val="FF0000"/>
                </a:solidFill>
                <a:effectLst/>
                <a:uLnTx/>
                <a:uFillTx/>
                <a:latin typeface="Times New Roman" pitchFamily="18" charset="0"/>
                <a:ea typeface="+mj-ea"/>
                <a:cs typeface="Times New Roman" pitchFamily="18" charset="0"/>
              </a:rPr>
            </a:br>
            <a:r>
              <a:rPr kumimoji="0" lang="ru-RU" sz="2000" b="1" i="0" u="none" strike="noStrike" kern="1200" cap="none" spc="0" normalizeH="0" baseline="0" noProof="0" dirty="0" smtClean="0">
                <a:ln>
                  <a:noFill/>
                </a:ln>
                <a:solidFill>
                  <a:srgbClr val="FF0000"/>
                </a:solidFill>
                <a:effectLst/>
                <a:uLnTx/>
                <a:uFillTx/>
                <a:latin typeface="Times New Roman" pitchFamily="18" charset="0"/>
                <a:ea typeface="+mj-ea"/>
                <a:cs typeface="Times New Roman" pitchFamily="18" charset="0"/>
              </a:rPr>
              <a:t> - защита мозга</a:t>
            </a:r>
            <a:r>
              <a:rPr kumimoji="0" lang="ru-RU" sz="2000" b="0" i="0" u="none" strike="noStrike" kern="1200" cap="none" spc="0" normalizeH="0" baseline="0" noProof="0" dirty="0" smtClean="0">
                <a:ln>
                  <a:noFill/>
                </a:ln>
                <a:solidFill>
                  <a:srgbClr val="FF0000"/>
                </a:solidFill>
                <a:effectLst/>
                <a:uLnTx/>
                <a:uFillTx/>
                <a:latin typeface="Times New Roman" pitchFamily="18" charset="0"/>
                <a:ea typeface="+mj-ea"/>
                <a:cs typeface="Times New Roman" pitchFamily="18" charset="0"/>
              </a:rPr>
              <a:t> от информационных перегрузок;</a:t>
            </a:r>
            <a:br>
              <a:rPr kumimoji="0" lang="ru-RU" sz="2000" b="0" i="0" u="none" strike="noStrike" kern="1200" cap="none" spc="0" normalizeH="0" baseline="0" noProof="0" dirty="0" smtClean="0">
                <a:ln>
                  <a:noFill/>
                </a:ln>
                <a:solidFill>
                  <a:srgbClr val="FF0000"/>
                </a:solidFill>
                <a:effectLst/>
                <a:uLnTx/>
                <a:uFillTx/>
                <a:latin typeface="Times New Roman" pitchFamily="18" charset="0"/>
                <a:ea typeface="+mj-ea"/>
                <a:cs typeface="Times New Roman" pitchFamily="18" charset="0"/>
              </a:rPr>
            </a:br>
            <a:r>
              <a:rPr kumimoji="0" lang="ru-RU" sz="2000" b="1" i="0" u="none" strike="noStrike" kern="1200" cap="none" spc="0" normalizeH="0" baseline="0" noProof="0" dirty="0" smtClean="0">
                <a:ln>
                  <a:noFill/>
                </a:ln>
                <a:solidFill>
                  <a:srgbClr val="FF0000"/>
                </a:solidFill>
                <a:effectLst/>
                <a:uLnTx/>
                <a:uFillTx/>
                <a:latin typeface="Times New Roman" pitchFamily="18" charset="0"/>
                <a:ea typeface="+mj-ea"/>
                <a:cs typeface="Times New Roman" pitchFamily="18" charset="0"/>
              </a:rPr>
              <a:t> - умение быстро</a:t>
            </a:r>
            <a:r>
              <a:rPr kumimoji="0" lang="ru-RU" sz="2000" b="0" i="0" u="none" strike="noStrike" kern="1200" cap="none" spc="0" normalizeH="0" baseline="0" noProof="0" dirty="0" smtClean="0">
                <a:ln>
                  <a:noFill/>
                </a:ln>
                <a:solidFill>
                  <a:srgbClr val="FF0000"/>
                </a:solidFill>
                <a:effectLst/>
                <a:uLnTx/>
                <a:uFillTx/>
                <a:latin typeface="Times New Roman" pitchFamily="18" charset="0"/>
                <a:ea typeface="+mj-ea"/>
                <a:cs typeface="Times New Roman" pitchFamily="18" charset="0"/>
              </a:rPr>
              <a:t> </a:t>
            </a:r>
            <a:r>
              <a:rPr kumimoji="0" lang="ru-RU" sz="2000" b="1" i="0" u="none" strike="noStrike" kern="1200" cap="none" spc="0" normalizeH="0" baseline="0" noProof="0" dirty="0" smtClean="0">
                <a:ln>
                  <a:noFill/>
                </a:ln>
                <a:solidFill>
                  <a:srgbClr val="FF0000"/>
                </a:solidFill>
                <a:effectLst/>
                <a:uLnTx/>
                <a:uFillTx/>
                <a:latin typeface="Times New Roman" pitchFamily="18" charset="0"/>
                <a:ea typeface="+mj-ea"/>
                <a:cs typeface="Times New Roman" pitchFamily="18" charset="0"/>
              </a:rPr>
              <a:t>переключиться</a:t>
            </a:r>
            <a:r>
              <a:rPr kumimoji="0" lang="ru-RU" sz="2000" b="0" i="0" u="none" strike="noStrike" kern="1200" cap="none" spc="0" normalizeH="0" baseline="0" noProof="0" dirty="0" smtClean="0">
                <a:ln>
                  <a:noFill/>
                </a:ln>
                <a:solidFill>
                  <a:srgbClr val="FF0000"/>
                </a:solidFill>
                <a:effectLst/>
                <a:uLnTx/>
                <a:uFillTx/>
                <a:latin typeface="Times New Roman" pitchFamily="18" charset="0"/>
                <a:ea typeface="+mj-ea"/>
                <a:cs typeface="Times New Roman" pitchFamily="18" charset="0"/>
              </a:rPr>
              <a:t> с одного источника на другой; </a:t>
            </a:r>
            <a:br>
              <a:rPr kumimoji="0" lang="ru-RU" sz="2000" b="0" i="0" u="none" strike="noStrike" kern="1200" cap="none" spc="0" normalizeH="0" baseline="0" noProof="0" dirty="0" smtClean="0">
                <a:ln>
                  <a:noFill/>
                </a:ln>
                <a:solidFill>
                  <a:srgbClr val="FF0000"/>
                </a:solidFill>
                <a:effectLst/>
                <a:uLnTx/>
                <a:uFillTx/>
                <a:latin typeface="Times New Roman" pitchFamily="18" charset="0"/>
                <a:ea typeface="+mj-ea"/>
                <a:cs typeface="Times New Roman" pitchFamily="18" charset="0"/>
              </a:rPr>
            </a:br>
            <a:r>
              <a:rPr kumimoji="0" lang="ru-RU" sz="2000" b="0" i="0" u="none" strike="noStrike" kern="1200" cap="none" spc="0" normalizeH="0" baseline="0" noProof="0" dirty="0" smtClean="0">
                <a:ln>
                  <a:noFill/>
                </a:ln>
                <a:solidFill>
                  <a:srgbClr val="FF0000"/>
                </a:solidFill>
                <a:effectLst/>
                <a:uLnTx/>
                <a:uFillTx/>
                <a:latin typeface="Times New Roman" pitchFamily="18" charset="0"/>
                <a:ea typeface="+mj-ea"/>
                <a:cs typeface="Times New Roman" pitchFamily="18" charset="0"/>
              </a:rPr>
              <a:t>- </a:t>
            </a:r>
            <a:r>
              <a:rPr kumimoji="0" lang="ru-RU" sz="2000" b="1" i="0" u="none" strike="noStrike" kern="1200" cap="none" spc="0" normalizeH="0" baseline="0" noProof="0" dirty="0" smtClean="0">
                <a:ln>
                  <a:noFill/>
                </a:ln>
                <a:solidFill>
                  <a:srgbClr val="FF0000"/>
                </a:solidFill>
                <a:effectLst/>
                <a:uLnTx/>
                <a:uFillTx/>
                <a:latin typeface="Times New Roman" pitchFamily="18" charset="0"/>
                <a:ea typeface="+mj-ea"/>
                <a:cs typeface="Times New Roman" pitchFamily="18" charset="0"/>
              </a:rPr>
              <a:t>быстрая реакция</a:t>
            </a:r>
            <a:r>
              <a:rPr kumimoji="0" lang="ru-RU" sz="2000" b="0" i="0" u="none" strike="noStrike" kern="1200" cap="none" spc="0" normalizeH="0" baseline="0" noProof="0" dirty="0" smtClean="0">
                <a:ln>
                  <a:noFill/>
                </a:ln>
                <a:solidFill>
                  <a:srgbClr val="FF0000"/>
                </a:solidFill>
                <a:effectLst/>
                <a:uLnTx/>
                <a:uFillTx/>
                <a:latin typeface="Times New Roman" pitchFamily="18" charset="0"/>
                <a:ea typeface="+mj-ea"/>
                <a:cs typeface="Times New Roman" pitchFamily="18" charset="0"/>
              </a:rPr>
              <a:t> позволяет легко включаться в работу;</a:t>
            </a:r>
            <a:br>
              <a:rPr kumimoji="0" lang="ru-RU" sz="2000" b="0" i="0" u="none" strike="noStrike" kern="1200" cap="none" spc="0" normalizeH="0" baseline="0" noProof="0" dirty="0" smtClean="0">
                <a:ln>
                  <a:noFill/>
                </a:ln>
                <a:solidFill>
                  <a:srgbClr val="FF0000"/>
                </a:solidFill>
                <a:effectLst/>
                <a:uLnTx/>
                <a:uFillTx/>
                <a:latin typeface="Times New Roman" pitchFamily="18" charset="0"/>
                <a:ea typeface="+mj-ea"/>
                <a:cs typeface="Times New Roman" pitchFamily="18" charset="0"/>
              </a:rPr>
            </a:br>
            <a:r>
              <a:rPr kumimoji="0" lang="ru-RU" sz="2000" b="0" i="0" u="none" strike="noStrike" kern="1200" cap="none" spc="0" normalizeH="0" baseline="0" noProof="0" dirty="0" smtClean="0">
                <a:ln>
                  <a:noFill/>
                </a:ln>
                <a:solidFill>
                  <a:srgbClr val="FF0000"/>
                </a:solidFill>
                <a:effectLst/>
                <a:uLnTx/>
                <a:uFillTx/>
                <a:latin typeface="Times New Roman" pitchFamily="18" charset="0"/>
                <a:ea typeface="+mj-ea"/>
                <a:cs typeface="Times New Roman" pitchFamily="18" charset="0"/>
              </a:rPr>
              <a:t>- </a:t>
            </a:r>
            <a:r>
              <a:rPr kumimoji="0" lang="ru-RU" sz="2000" b="1" i="0" u="none" strike="noStrike" kern="1200" cap="none" spc="0" normalizeH="0" baseline="0" noProof="0" dirty="0" smtClean="0">
                <a:ln>
                  <a:noFill/>
                </a:ln>
                <a:solidFill>
                  <a:srgbClr val="FF0000"/>
                </a:solidFill>
                <a:effectLst/>
                <a:uLnTx/>
                <a:uFillTx/>
                <a:latin typeface="Times New Roman" pitchFamily="18" charset="0"/>
                <a:ea typeface="+mj-ea"/>
                <a:cs typeface="Times New Roman" pitchFamily="18" charset="0"/>
              </a:rPr>
              <a:t>многозадачность.</a:t>
            </a:r>
            <a:endParaRPr kumimoji="0" lang="ru-RU" sz="2000" b="0" i="0" u="none" strike="noStrike" kern="1200" cap="none" spc="0" normalizeH="0" baseline="0" noProof="0" dirty="0">
              <a:ln>
                <a:noFill/>
              </a:ln>
              <a:solidFill>
                <a:srgbClr val="FF0000"/>
              </a:solidFill>
              <a:effectLst/>
              <a:uLnTx/>
              <a:uFillTx/>
              <a:latin typeface="Times New Roman" pitchFamily="18" charset="0"/>
              <a:ea typeface="+mj-ea"/>
              <a:cs typeface="Times New Roman" pitchFamily="18" charset="0"/>
            </a:endParaRPr>
          </a:p>
        </p:txBody>
      </p:sp>
      <p:sp>
        <p:nvSpPr>
          <p:cNvPr id="8" name="Заголовок 1"/>
          <p:cNvSpPr txBox="1">
            <a:spLocks/>
          </p:cNvSpPr>
          <p:nvPr/>
        </p:nvSpPr>
        <p:spPr>
          <a:xfrm>
            <a:off x="285720" y="500042"/>
            <a:ext cx="8229600" cy="1252728"/>
          </a:xfrm>
          <a:prstGeom prst="rect">
            <a:avLst/>
          </a:prstGeom>
        </p:spPr>
        <p:txBody>
          <a:bodyPr vert="horz" lIns="91440" tIns="45720" rIns="91440" bIns="45720" rtlCol="0" anchor="ctr">
            <a:normAutofit fontScale="90000" lnSpcReduction="1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ru-RU" sz="4400" b="0" i="0" u="none" strike="noStrike" kern="1200" cap="none" spc="0" normalizeH="0" baseline="0" noProof="0" dirty="0" smtClean="0">
                <a:ln>
                  <a:noFill/>
                </a:ln>
                <a:solidFill>
                  <a:srgbClr val="C00000"/>
                </a:solidFill>
                <a:effectLst>
                  <a:outerShdw blurRad="38100" dist="38100" dir="2700000" algn="tl">
                    <a:srgbClr val="000000">
                      <a:alpha val="43137"/>
                    </a:srgbClr>
                  </a:outerShdw>
                </a:effectLst>
                <a:uLnTx/>
                <a:uFillTx/>
                <a:latin typeface="+mj-lt"/>
                <a:ea typeface="+mj-ea"/>
                <a:cs typeface="+mj-cs"/>
              </a:rPr>
              <a:t>Психологические особенности </a:t>
            </a:r>
            <a:br>
              <a:rPr kumimoji="0" lang="ru-RU" sz="4400" b="0" i="0" u="none" strike="noStrike" kern="1200" cap="none" spc="0" normalizeH="0" baseline="0" noProof="0" dirty="0" smtClean="0">
                <a:ln>
                  <a:noFill/>
                </a:ln>
                <a:solidFill>
                  <a:srgbClr val="C00000"/>
                </a:solidFill>
                <a:effectLst>
                  <a:outerShdw blurRad="38100" dist="38100" dir="2700000" algn="tl">
                    <a:srgbClr val="000000">
                      <a:alpha val="43137"/>
                    </a:srgbClr>
                  </a:outerShdw>
                </a:effectLst>
                <a:uLnTx/>
                <a:uFillTx/>
                <a:latin typeface="+mj-lt"/>
                <a:ea typeface="+mj-ea"/>
                <a:cs typeface="+mj-cs"/>
              </a:rPr>
            </a:br>
            <a:r>
              <a:rPr kumimoji="0" lang="ru-RU" sz="4400" b="0" i="0" u="none" strike="noStrike" kern="1200" cap="none" spc="0" normalizeH="0" baseline="0" noProof="0" dirty="0" smtClean="0">
                <a:ln>
                  <a:noFill/>
                </a:ln>
                <a:solidFill>
                  <a:srgbClr val="C00000"/>
                </a:solidFill>
                <a:effectLst>
                  <a:outerShdw blurRad="38100" dist="38100" dir="2700000" algn="tl">
                    <a:srgbClr val="000000">
                      <a:alpha val="43137"/>
                    </a:srgbClr>
                  </a:outerShdw>
                </a:effectLst>
                <a:uLnTx/>
                <a:uFillTx/>
                <a:latin typeface="+mj-lt"/>
                <a:ea typeface="+mj-ea"/>
                <a:cs typeface="+mj-cs"/>
              </a:rPr>
              <a:t>при клиповом мышлении</a:t>
            </a:r>
            <a:endParaRPr kumimoji="0" lang="ru-RU" sz="4400" b="0"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mj-lt"/>
              <a:ea typeface="+mj-ea"/>
              <a:cs typeface="+mj-cs"/>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normAutofit/>
          </a:bodyPr>
          <a:lstStyle/>
          <a:p>
            <a:r>
              <a:rPr lang="ru-RU" sz="5400"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Прогноз</a:t>
            </a:r>
            <a:endParaRPr lang="ru-RU" sz="5400" dirty="0">
              <a:solidFill>
                <a:schemeClr val="bg1"/>
              </a:solidFill>
              <a:latin typeface="Times New Roman" panose="02020603050405020304" pitchFamily="18" charset="0"/>
              <a:cs typeface="Times New Roman" panose="02020603050405020304" pitchFamily="18" charset="0"/>
            </a:endParaRPr>
          </a:p>
        </p:txBody>
      </p:sp>
      <p:pic>
        <p:nvPicPr>
          <p:cNvPr id="4" name="Объект 3" descr="541032.jpg"/>
          <p:cNvPicPr>
            <a:picLocks noGrp="1" noChangeAspect="1"/>
          </p:cNvPicPr>
          <p:nvPr>
            <p:ph idx="1"/>
          </p:nvPr>
        </p:nvPicPr>
        <p:blipFill>
          <a:blip r:embed="rId2" cstate="print"/>
          <a:stretch>
            <a:fillRect/>
          </a:stretch>
        </p:blipFill>
        <p:spPr>
          <a:xfrm>
            <a:off x="1979712" y="3124835"/>
            <a:ext cx="5544666" cy="3696444"/>
          </a:xfrm>
          <a:prstGeom prst="rect">
            <a:avLst/>
          </a:prstGeom>
        </p:spPr>
      </p:pic>
      <p:sp>
        <p:nvSpPr>
          <p:cNvPr id="5" name="TextBox 4"/>
          <p:cNvSpPr txBox="1"/>
          <p:nvPr/>
        </p:nvSpPr>
        <p:spPr>
          <a:xfrm>
            <a:off x="1508200" y="1772816"/>
            <a:ext cx="6162521" cy="1384995"/>
          </a:xfrm>
          <a:prstGeom prst="rect">
            <a:avLst/>
          </a:prstGeom>
          <a:noFill/>
        </p:spPr>
        <p:txBody>
          <a:bodyPr wrap="none" rtlCol="0">
            <a:spAutoFit/>
          </a:bodyPr>
          <a:lstStyle/>
          <a:p>
            <a:r>
              <a:rPr lang="ru-RU" sz="2800" dirty="0">
                <a:latin typeface="Times New Roman" panose="02020603050405020304" pitchFamily="18" charset="0"/>
                <a:cs typeface="Times New Roman" panose="02020603050405020304" pitchFamily="18" charset="0"/>
              </a:rPr>
              <a:t>Носители клипового мышления </a:t>
            </a:r>
            <a:r>
              <a:rPr lang="ru-RU" sz="2800" dirty="0" smtClean="0">
                <a:latin typeface="Times New Roman" panose="02020603050405020304" pitchFamily="18" charset="0"/>
                <a:cs typeface="Times New Roman" panose="02020603050405020304" pitchFamily="18" charset="0"/>
              </a:rPr>
              <a:t>будут</a:t>
            </a:r>
          </a:p>
          <a:p>
            <a:r>
              <a:rPr lang="ru-RU" sz="2800" dirty="0" smtClean="0">
                <a:latin typeface="Times New Roman" panose="02020603050405020304" pitchFamily="18" charset="0"/>
                <a:cs typeface="Times New Roman" panose="02020603050405020304" pitchFamily="18" charset="0"/>
              </a:rPr>
              <a:t> </a:t>
            </a:r>
            <a:r>
              <a:rPr lang="ru-RU" sz="2800" dirty="0">
                <a:latin typeface="Times New Roman" panose="02020603050405020304" pitchFamily="18" charset="0"/>
                <a:cs typeface="Times New Roman" panose="02020603050405020304" pitchFamily="18" charset="0"/>
              </a:rPr>
              <a:t>вытеснены на положение </a:t>
            </a:r>
            <a:r>
              <a:rPr lang="ru-RU" sz="2800" dirty="0" smtClean="0">
                <a:latin typeface="Times New Roman" panose="02020603050405020304" pitchFamily="18" charset="0"/>
                <a:cs typeface="Times New Roman" panose="02020603050405020304" pitchFamily="18" charset="0"/>
              </a:rPr>
              <a:t>аутсайдеров</a:t>
            </a:r>
            <a:r>
              <a:rPr lang="ru-RU" dirty="0"/>
              <a:t>,</a:t>
            </a:r>
            <a:endParaRPr lang="ru-RU" dirty="0" smtClean="0"/>
          </a:p>
          <a:p>
            <a:r>
              <a:rPr lang="ru-RU" sz="2800" dirty="0" smtClean="0">
                <a:latin typeface="Times New Roman" panose="02020603050405020304" pitchFamily="18" charset="0"/>
                <a:cs typeface="Times New Roman" panose="02020603050405020304" pitchFamily="18" charset="0"/>
              </a:rPr>
              <a:t> элитой </a:t>
            </a:r>
            <a:r>
              <a:rPr lang="ru-RU" sz="2800" dirty="0">
                <a:latin typeface="Times New Roman" panose="02020603050405020304" pitchFamily="18" charset="0"/>
                <a:cs typeface="Times New Roman" panose="02020603050405020304" pitchFamily="18" charset="0"/>
              </a:rPr>
              <a:t>уже никогда не станут</a:t>
            </a:r>
          </a:p>
        </p:txBody>
      </p:sp>
    </p:spTree>
    <p:extLst>
      <p:ext uri="{BB962C8B-B14F-4D97-AF65-F5344CB8AC3E}">
        <p14:creationId xmlns="" xmlns:p14="http://schemas.microsoft.com/office/powerpoint/2010/main" val="426967038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Выноска со стрелкой вниз 5"/>
          <p:cNvSpPr>
            <a:spLocks noChangeArrowheads="1"/>
          </p:cNvSpPr>
          <p:nvPr/>
        </p:nvSpPr>
        <p:spPr bwMode="auto">
          <a:xfrm>
            <a:off x="1169988" y="365125"/>
            <a:ext cx="6929437" cy="928688"/>
          </a:xfrm>
          <a:prstGeom prst="downArrowCallout">
            <a:avLst>
              <a:gd name="adj1" fmla="val 337911"/>
              <a:gd name="adj2" fmla="val 373077"/>
              <a:gd name="adj3" fmla="val 39222"/>
              <a:gd name="adj4" fmla="val 49440"/>
            </a:avLst>
          </a:prstGeom>
          <a:gradFill flip="none" rotWithShape="1">
            <a:gsLst>
              <a:gs pos="0">
                <a:schemeClr val="tx2">
                  <a:lumMod val="60000"/>
                  <a:lumOff val="40000"/>
                </a:schemeClr>
              </a:gs>
              <a:gs pos="50000">
                <a:srgbClr val="A8DADA"/>
              </a:gs>
              <a:gs pos="100000">
                <a:srgbClr val="C8FFFF"/>
              </a:gs>
            </a:gsLst>
            <a:lin ang="16200000" scaled="1"/>
            <a:tileRect/>
          </a:gradFill>
          <a:ln w="9525" algn="ctr">
            <a:noFill/>
            <a:round/>
            <a:headEnd/>
            <a:tailEnd/>
          </a:ln>
          <a:effectLst>
            <a:outerShdw dist="107950" dir="13500000" algn="ctr" rotWithShape="0">
              <a:schemeClr val="accent1">
                <a:alpha val="50000"/>
              </a:schemeClr>
            </a:outerShdw>
          </a:effectLst>
        </p:spPr>
        <p:txBody>
          <a:bodyPr/>
          <a:lstStyle/>
          <a:p>
            <a:pPr algn="ctr">
              <a:defRPr/>
            </a:pPr>
            <a:r>
              <a:rPr lang="uk-UA" sz="3200" b="1" dirty="0" err="1">
                <a:solidFill>
                  <a:srgbClr val="0033CC"/>
                </a:solidFill>
              </a:rPr>
              <a:t>Проблемы</a:t>
            </a:r>
            <a:r>
              <a:rPr lang="uk-UA" sz="3200" b="1" dirty="0">
                <a:solidFill>
                  <a:srgbClr val="0033CC"/>
                </a:solidFill>
              </a:rPr>
              <a:t> </a:t>
            </a:r>
            <a:r>
              <a:rPr lang="uk-UA" sz="3200" b="1" dirty="0" err="1" smtClean="0">
                <a:solidFill>
                  <a:srgbClr val="0033CC"/>
                </a:solidFill>
              </a:rPr>
              <a:t>учителей</a:t>
            </a:r>
            <a:r>
              <a:rPr lang="uk-UA" sz="3200" b="1" dirty="0" smtClean="0">
                <a:solidFill>
                  <a:srgbClr val="0033CC"/>
                </a:solidFill>
              </a:rPr>
              <a:t>:</a:t>
            </a:r>
            <a:endParaRPr lang="uk-UA" sz="3200" b="1" dirty="0">
              <a:solidFill>
                <a:srgbClr val="0033CC"/>
              </a:solidFill>
              <a:latin typeface="Calibri" pitchFamily="34" charset="0"/>
            </a:endParaRPr>
          </a:p>
          <a:p>
            <a:pPr algn="ctr">
              <a:defRPr/>
            </a:pPr>
            <a:endParaRPr lang="uk-UA" sz="3200" b="1" dirty="0">
              <a:solidFill>
                <a:srgbClr val="0033CC"/>
              </a:solidFill>
              <a:latin typeface="Calibri" pitchFamily="34" charset="0"/>
            </a:endParaRPr>
          </a:p>
          <a:p>
            <a:pPr algn="ctr">
              <a:defRPr/>
            </a:pPr>
            <a:r>
              <a:rPr lang="ru-RU" sz="3200" dirty="0">
                <a:solidFill>
                  <a:srgbClr val="0033CC"/>
                </a:solidFill>
                <a:latin typeface="Calibri" pitchFamily="34" charset="0"/>
              </a:rPr>
              <a:t>    </a:t>
            </a:r>
            <a:r>
              <a:rPr lang="ru-RU" sz="2400" dirty="0">
                <a:solidFill>
                  <a:srgbClr val="0033CC"/>
                </a:solidFill>
                <a:latin typeface="Calibri" pitchFamily="34" charset="0"/>
              </a:rPr>
              <a:t>       </a:t>
            </a:r>
          </a:p>
        </p:txBody>
      </p:sp>
      <p:pic>
        <p:nvPicPr>
          <p:cNvPr id="5" name="Рисунок 4" descr="flip_corner.gif"/>
          <p:cNvPicPr>
            <a:picLocks noChangeAspect="1"/>
          </p:cNvPicPr>
          <p:nvPr/>
        </p:nvPicPr>
        <p:blipFill>
          <a:blip r:embed="rId2"/>
          <a:srcRect/>
          <a:stretch>
            <a:fillRect/>
          </a:stretch>
        </p:blipFill>
        <p:spPr bwMode="auto">
          <a:xfrm>
            <a:off x="8026400" y="6240463"/>
            <a:ext cx="1117600" cy="1117600"/>
          </a:xfrm>
          <a:prstGeom prst="rect">
            <a:avLst/>
          </a:prstGeom>
          <a:noFill/>
          <a:ln w="9525">
            <a:noFill/>
            <a:miter lim="800000"/>
            <a:headEnd/>
            <a:tailEnd/>
          </a:ln>
        </p:spPr>
      </p:pic>
      <p:sp>
        <p:nvSpPr>
          <p:cNvPr id="7" name="Text Box 16"/>
          <p:cNvSpPr txBox="1">
            <a:spLocks noChangeArrowheads="1"/>
          </p:cNvSpPr>
          <p:nvPr/>
        </p:nvSpPr>
        <p:spPr bwMode="auto">
          <a:xfrm>
            <a:off x="812800" y="1484313"/>
            <a:ext cx="7683500" cy="1382712"/>
          </a:xfrm>
          <a:prstGeom prst="rect">
            <a:avLst/>
          </a:prstGeom>
          <a:gradFill rotWithShape="1">
            <a:gsLst>
              <a:gs pos="0">
                <a:srgbClr val="CCFFFF"/>
              </a:gs>
              <a:gs pos="100000">
                <a:schemeClr val="bg1"/>
              </a:gs>
            </a:gsLst>
            <a:lin ang="5400000" scaled="1"/>
          </a:gradFill>
          <a:ln w="9525">
            <a:solidFill>
              <a:srgbClr val="0033CC"/>
            </a:solidFill>
            <a:miter lim="800000"/>
            <a:headEnd/>
            <a:tailEnd/>
          </a:ln>
          <a:effectLst>
            <a:outerShdw dist="107763" dir="13500000" algn="ctr" rotWithShape="0">
              <a:srgbClr val="3399FF">
                <a:alpha val="50000"/>
              </a:srgbClr>
            </a:outerShdw>
          </a:effectLst>
        </p:spPr>
        <p:txBody>
          <a:bodyPr>
            <a:spAutoFit/>
          </a:bodyPr>
          <a:lstStyle/>
          <a:p>
            <a:pPr marL="342900" indent="-342900">
              <a:buFontTx/>
              <a:buChar char="•"/>
              <a:defRPr/>
            </a:pPr>
            <a:r>
              <a:rPr lang="ru-RU" sz="2800" b="1" dirty="0"/>
              <a:t>Недостаточный контроль со стороны родителей за посещаемостью и успеваемостью детей. </a:t>
            </a:r>
            <a:endParaRPr lang="ru-RU" sz="2800" b="1" dirty="0">
              <a:latin typeface="Calibri" pitchFamily="34" charset="0"/>
            </a:endParaRPr>
          </a:p>
        </p:txBody>
      </p:sp>
      <p:pic>
        <p:nvPicPr>
          <p:cNvPr id="25604" name="Picture 5"/>
          <p:cNvPicPr>
            <a:picLocks noChangeAspect="1" noChangeArrowheads="1"/>
          </p:cNvPicPr>
          <p:nvPr/>
        </p:nvPicPr>
        <p:blipFill>
          <a:blip r:embed="rId3"/>
          <a:srcRect/>
          <a:stretch>
            <a:fillRect/>
          </a:stretch>
        </p:blipFill>
        <p:spPr bwMode="auto">
          <a:xfrm>
            <a:off x="1331913" y="2852738"/>
            <a:ext cx="6096000" cy="4005262"/>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strVal val="#ppt_w*0.70"/>
                                          </p:val>
                                        </p:tav>
                                        <p:tav tm="100000">
                                          <p:val>
                                            <p:strVal val="#ppt_w"/>
                                          </p:val>
                                        </p:tav>
                                      </p:tavLst>
                                    </p:anim>
                                    <p:anim calcmode="lin" valueType="num">
                                      <p:cBhvr>
                                        <p:cTn id="8" dur="1000" fill="hold"/>
                                        <p:tgtEl>
                                          <p:spTgt spid="7"/>
                                        </p:tgtEl>
                                        <p:attrNameLst>
                                          <p:attrName>ppt_h</p:attrName>
                                        </p:attrNameLst>
                                      </p:cBhvr>
                                      <p:tavLst>
                                        <p:tav tm="0">
                                          <p:val>
                                            <p:strVal val="#ppt_h"/>
                                          </p:val>
                                        </p:tav>
                                        <p:tav tm="100000">
                                          <p:val>
                                            <p:strVal val="#ppt_h"/>
                                          </p:val>
                                        </p:tav>
                                      </p:tavLst>
                                    </p:anim>
                                    <p:animEffect transition="in" filter="fade">
                                      <p:cBhvr>
                                        <p:cTn id="9" dur="1000"/>
                                        <p:tgtEl>
                                          <p:spTgt spid="7"/>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499"/>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solidFill>
                  <a:srgbClr val="C00000"/>
                </a:solidFill>
                <a:effectLst>
                  <a:outerShdw blurRad="38100" dist="38100" dir="2700000" algn="tl">
                    <a:srgbClr val="000000">
                      <a:alpha val="43137"/>
                    </a:srgbClr>
                  </a:outerShdw>
                </a:effectLst>
              </a:rPr>
              <a:t>Что делать?</a:t>
            </a:r>
            <a:endParaRPr lang="ru-RU" dirty="0">
              <a:solidFill>
                <a:srgbClr val="C00000"/>
              </a:solidFill>
              <a:effectLst>
                <a:outerShdw blurRad="38100" dist="38100" dir="2700000" algn="tl">
                  <a:srgbClr val="000000">
                    <a:alpha val="43137"/>
                  </a:srgbClr>
                </a:outerShdw>
              </a:effectLst>
            </a:endParaRPr>
          </a:p>
        </p:txBody>
      </p:sp>
      <p:sp>
        <p:nvSpPr>
          <p:cNvPr id="3" name="Содержимое 2"/>
          <p:cNvSpPr>
            <a:spLocks noGrp="1"/>
          </p:cNvSpPr>
          <p:nvPr>
            <p:ph idx="1"/>
          </p:nvPr>
        </p:nvSpPr>
        <p:spPr>
          <a:xfrm>
            <a:off x="457200" y="1600200"/>
            <a:ext cx="4043362" cy="4525963"/>
          </a:xfrm>
        </p:spPr>
        <p:txBody>
          <a:bodyPr>
            <a:normAutofit/>
          </a:bodyPr>
          <a:lstStyle/>
          <a:p>
            <a:r>
              <a:rPr lang="ru-RU" dirty="0" smtClean="0"/>
              <a:t>Участвовать в тренингах, где учат сосредотачивать внимание на одном предмете и удерживать состояние концентрации в течение длительного времени. </a:t>
            </a:r>
            <a:endParaRPr lang="ru-RU" dirty="0"/>
          </a:p>
        </p:txBody>
      </p:sp>
      <p:pic>
        <p:nvPicPr>
          <p:cNvPr id="4" name="Рисунок 3" descr="701.jpg"/>
          <p:cNvPicPr>
            <a:picLocks noChangeAspect="1"/>
          </p:cNvPicPr>
          <p:nvPr/>
        </p:nvPicPr>
        <p:blipFill>
          <a:blip r:embed="rId3" cstate="print"/>
          <a:stretch>
            <a:fillRect/>
          </a:stretch>
        </p:blipFill>
        <p:spPr>
          <a:xfrm>
            <a:off x="4714876" y="1500174"/>
            <a:ext cx="4071966" cy="5072074"/>
          </a:xfrm>
          <a:prstGeom prst="rect">
            <a:avLst/>
          </a:prstGeom>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0" y="285728"/>
            <a:ext cx="3971924" cy="1018970"/>
          </a:xfrm>
        </p:spPr>
        <p:txBody>
          <a:bodyPr/>
          <a:lstStyle/>
          <a:p>
            <a:r>
              <a:rPr lang="ru-RU"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Что делать?</a:t>
            </a:r>
            <a:endParaRPr lang="ru-RU" dirty="0"/>
          </a:p>
        </p:txBody>
      </p:sp>
      <p:pic>
        <p:nvPicPr>
          <p:cNvPr id="4098" name="Picture 2" descr="http://fotodeti.ru/images/foto_b/1373_0225.jpg"/>
          <p:cNvPicPr>
            <a:picLocks noChangeAspect="1" noChangeArrowheads="1"/>
          </p:cNvPicPr>
          <p:nvPr/>
        </p:nvPicPr>
        <p:blipFill rotWithShape="1">
          <a:blip r:embed="rId2">
            <a:extLst>
              <a:ext uri="{28A0092B-C50C-407E-A947-70E740481C1C}">
                <a14:useLocalDpi xmlns="" xmlns:a14="http://schemas.microsoft.com/office/drawing/2010/main" val="0"/>
              </a:ext>
            </a:extLst>
          </a:blip>
          <a:srcRect l="13403" r="17609"/>
          <a:stretch/>
        </p:blipFill>
        <p:spPr bwMode="auto">
          <a:xfrm>
            <a:off x="6357950" y="1214422"/>
            <a:ext cx="2528024" cy="2455165"/>
          </a:xfrm>
          <a:prstGeom prst="rect">
            <a:avLst/>
          </a:prstGeom>
          <a:noFill/>
          <a:effectLst>
            <a:softEdge rad="317500"/>
          </a:effectLst>
          <a:extLst>
            <a:ext uri="{909E8E84-426E-40DD-AFC4-6F175D3DCCD1}">
              <a14:hiddenFill xmlns="" xmlns:a14="http://schemas.microsoft.com/office/drawing/2010/main">
                <a:solidFill>
                  <a:srgbClr val="FFFFFF"/>
                </a:solidFill>
              </a14:hiddenFill>
            </a:ext>
          </a:extLst>
        </p:spPr>
      </p:pic>
      <p:sp>
        <p:nvSpPr>
          <p:cNvPr id="5" name="TextBox 4"/>
          <p:cNvSpPr txBox="1"/>
          <p:nvPr/>
        </p:nvSpPr>
        <p:spPr>
          <a:xfrm>
            <a:off x="4572000" y="357167"/>
            <a:ext cx="3954740" cy="923330"/>
          </a:xfrm>
          <a:prstGeom prst="rect">
            <a:avLst/>
          </a:prstGeom>
          <a:solidFill>
            <a:srgbClr val="FFFF00"/>
          </a:solidFill>
        </p:spPr>
        <p:txBody>
          <a:bodyPr wrap="square" rtlCol="0">
            <a:spAutoFit/>
          </a:bodyPr>
          <a:lstStyle/>
          <a:p>
            <a:r>
              <a:rPr lang="ru-RU" dirty="0" smtClean="0"/>
              <a:t>Нет проблемы клипового мышления, </a:t>
            </a:r>
          </a:p>
          <a:p>
            <a:r>
              <a:rPr lang="ru-RU" dirty="0" smtClean="0"/>
              <a:t>есть проблема в обучении восприятию информации</a:t>
            </a:r>
            <a:endParaRPr lang="ru-RU" dirty="0"/>
          </a:p>
        </p:txBody>
      </p:sp>
      <p:sp>
        <p:nvSpPr>
          <p:cNvPr id="7" name="Заголовок 1"/>
          <p:cNvSpPr txBox="1">
            <a:spLocks/>
          </p:cNvSpPr>
          <p:nvPr/>
        </p:nvSpPr>
        <p:spPr>
          <a:xfrm>
            <a:off x="0" y="2928934"/>
            <a:ext cx="6715140" cy="1143008"/>
          </a:xfrm>
          <a:prstGeom prst="rect">
            <a:avLst/>
          </a:prstGeom>
        </p:spPr>
        <p:txBody>
          <a:bodyPr vert="horz" lIns="91440" tIns="45720" rIns="91440" bIns="45720" rtlCol="0" anchor="ctr">
            <a:normAutofit fontScale="97500"/>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ru-RU" sz="1400" dirty="0" smtClean="0">
                <a:solidFill>
                  <a:srgbClr val="FFFFFF"/>
                </a:solidFill>
                <a:latin typeface="Times New Roman" pitchFamily="18" charset="0"/>
                <a:ea typeface="+mj-ea"/>
                <a:cs typeface="Times New Roman" pitchFamily="18" charset="0"/>
              </a:rPr>
              <a:t> </a:t>
            </a:r>
            <a:r>
              <a:rPr kumimoji="0" lang="ru-RU" sz="1400" b="0" i="0" u="none" strike="noStrike" kern="1200" cap="none" spc="0" normalizeH="0" baseline="0" noProof="0" dirty="0" smtClean="0">
                <a:ln>
                  <a:noFill/>
                </a:ln>
                <a:solidFill>
                  <a:srgbClr val="FFFFFF"/>
                </a:solidFill>
                <a:effectLst/>
                <a:uLnTx/>
                <a:uFillTx/>
                <a:latin typeface="Times New Roman" pitchFamily="18" charset="0"/>
                <a:ea typeface="+mj-ea"/>
                <a:cs typeface="Times New Roman" pitchFamily="18" charset="0"/>
              </a:rPr>
              <a:t> </a:t>
            </a:r>
            <a:r>
              <a:rPr kumimoji="0" lang="ru-RU" sz="1400" b="0" i="0" u="none" strike="noStrike" kern="1200" cap="none" spc="0" normalizeH="0" baseline="0" noProof="0" dirty="0" smtClean="0">
                <a:ln>
                  <a:noFill/>
                </a:ln>
                <a:solidFill>
                  <a:srgbClr val="FF0000"/>
                </a:solidFill>
                <a:effectLst/>
                <a:uLnTx/>
                <a:uFillTx/>
                <a:latin typeface="Times New Roman" pitchFamily="18" charset="0"/>
                <a:ea typeface="+mj-ea"/>
                <a:cs typeface="Times New Roman" pitchFamily="18" charset="0"/>
              </a:rPr>
              <a:t>Воспользовавшись особенностями клипового мышления, </a:t>
            </a:r>
            <a:r>
              <a:rPr kumimoji="0" lang="ru-RU" sz="1400" b="1" i="0" u="none" strike="noStrike" kern="1200" cap="none" spc="0" normalizeH="0" baseline="0" noProof="0" dirty="0" smtClean="0">
                <a:ln>
                  <a:noFill/>
                </a:ln>
                <a:solidFill>
                  <a:srgbClr val="FF0000"/>
                </a:solidFill>
                <a:effectLst/>
                <a:uLnTx/>
                <a:uFillTx/>
                <a:latin typeface="Times New Roman" pitchFamily="18" charset="0"/>
                <a:ea typeface="+mj-ea"/>
                <a:cs typeface="Times New Roman" pitchFamily="18" charset="0"/>
              </a:rPr>
              <a:t>осуществлять фрагментарное представление информации</a:t>
            </a:r>
            <a:r>
              <a:rPr kumimoji="0" lang="ru-RU" sz="1400" b="0" i="0" u="none" strike="noStrike" kern="1200" cap="none" spc="0" normalizeH="0" baseline="0" noProof="0" dirty="0" smtClean="0">
                <a:ln>
                  <a:noFill/>
                </a:ln>
                <a:solidFill>
                  <a:srgbClr val="FF0000"/>
                </a:solidFill>
                <a:effectLst/>
                <a:uLnTx/>
                <a:uFillTx/>
                <a:latin typeface="Times New Roman" pitchFamily="18" charset="0"/>
                <a:ea typeface="+mj-ea"/>
                <a:cs typeface="Times New Roman" pitchFamily="18" charset="0"/>
              </a:rPr>
              <a:t>, увязывание информации с визуальными образами —  презентации, яркие картинки, запоминающиеся формулировки</a:t>
            </a:r>
            <a:r>
              <a:rPr kumimoji="0" lang="ru-RU" sz="1400" b="0" i="0" u="none" strike="noStrike" kern="1200" cap="none" spc="0" normalizeH="0" baseline="0" noProof="0" dirty="0" smtClean="0">
                <a:ln>
                  <a:noFill/>
                </a:ln>
                <a:solidFill>
                  <a:srgbClr val="FFFFFF"/>
                </a:solidFill>
                <a:effectLst/>
                <a:uLnTx/>
                <a:uFillTx/>
                <a:latin typeface="Times New Roman" pitchFamily="18" charset="0"/>
                <a:ea typeface="+mj-ea"/>
                <a:cs typeface="Times New Roman" pitchFamily="18" charset="0"/>
              </a:rPr>
              <a:t>.</a:t>
            </a:r>
            <a:endParaRPr kumimoji="0" lang="ru-RU" sz="1400" b="1" i="0" u="none" strike="noStrike" kern="1200" cap="none" spc="0" normalizeH="0" baseline="0" noProof="0" dirty="0">
              <a:ln>
                <a:noFill/>
              </a:ln>
              <a:solidFill>
                <a:srgbClr val="FFFFFF"/>
              </a:solidFill>
              <a:effectLst/>
              <a:uLnTx/>
              <a:uFillTx/>
              <a:latin typeface="Times New Roman" pitchFamily="18" charset="0"/>
              <a:ea typeface="+mj-ea"/>
              <a:cs typeface="Times New Roman" pitchFamily="18" charset="0"/>
            </a:endParaRPr>
          </a:p>
        </p:txBody>
      </p:sp>
      <p:sp>
        <p:nvSpPr>
          <p:cNvPr id="8" name="Заголовок 1"/>
          <p:cNvSpPr txBox="1">
            <a:spLocks/>
          </p:cNvSpPr>
          <p:nvPr/>
        </p:nvSpPr>
        <p:spPr>
          <a:xfrm>
            <a:off x="0" y="4143380"/>
            <a:ext cx="6429388" cy="1143008"/>
          </a:xfrm>
          <a:prstGeom prst="rect">
            <a:avLst/>
          </a:prstGeom>
        </p:spPr>
        <p:txBody>
          <a:bodyPr vert="horz" lIns="91440" tIns="45720" rIns="91440" bIns="45720" rtlCol="0" anchor="ctr">
            <a:normAutofit lnSpcReduction="10000"/>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ru-RU" sz="1400" b="1" i="0" u="none" strike="noStrike" kern="1200" cap="none" spc="0" normalizeH="0" baseline="0" noProof="0" dirty="0" smtClean="0">
                <a:ln>
                  <a:noFill/>
                </a:ln>
                <a:solidFill>
                  <a:srgbClr val="FF0000"/>
                </a:solidFill>
                <a:effectLst/>
                <a:uLnTx/>
                <a:uFillTx/>
                <a:latin typeface="Times New Roman" pitchFamily="18" charset="0"/>
                <a:ea typeface="+mj-ea"/>
                <a:cs typeface="Times New Roman" pitchFamily="18" charset="0"/>
              </a:rPr>
              <a:t>3. </a:t>
            </a:r>
            <a:r>
              <a:rPr kumimoji="0" lang="ru-RU" sz="1400" b="0" i="0" u="none" strike="noStrike" kern="1200" cap="none" spc="0" normalizeH="0" baseline="0" noProof="0" dirty="0" smtClean="0">
                <a:ln>
                  <a:noFill/>
                </a:ln>
                <a:solidFill>
                  <a:srgbClr val="FF0000"/>
                </a:solidFill>
                <a:effectLst/>
                <a:uLnTx/>
                <a:uFillTx/>
                <a:latin typeface="Times New Roman" pitchFamily="18" charset="0"/>
                <a:ea typeface="+mj-ea"/>
                <a:cs typeface="Times New Roman" pitchFamily="18" charset="0"/>
              </a:rPr>
              <a:t>Практиковать </a:t>
            </a:r>
            <a:r>
              <a:rPr kumimoji="0" lang="ru-RU" sz="1400" b="1" i="0" u="none" strike="noStrike" kern="1200" cap="none" spc="0" normalizeH="0" baseline="0" noProof="0" dirty="0" smtClean="0">
                <a:ln>
                  <a:noFill/>
                </a:ln>
                <a:solidFill>
                  <a:srgbClr val="FF0000"/>
                </a:solidFill>
                <a:effectLst/>
                <a:uLnTx/>
                <a:uFillTx/>
                <a:latin typeface="Times New Roman" pitchFamily="18" charset="0"/>
                <a:ea typeface="+mj-ea"/>
                <a:cs typeface="Times New Roman" pitchFamily="18" charset="0"/>
              </a:rPr>
              <a:t>метод дискуссий</a:t>
            </a:r>
            <a:r>
              <a:rPr kumimoji="0" lang="ru-RU" sz="1400" b="0" i="0" u="none" strike="noStrike" kern="1200" cap="none" spc="0" normalizeH="0" baseline="0" noProof="0" dirty="0" smtClean="0">
                <a:ln>
                  <a:noFill/>
                </a:ln>
                <a:solidFill>
                  <a:srgbClr val="FF0000"/>
                </a:solidFill>
                <a:effectLst/>
                <a:uLnTx/>
                <a:uFillTx/>
                <a:latin typeface="Times New Roman" pitchFamily="18" charset="0"/>
                <a:ea typeface="+mj-ea"/>
                <a:cs typeface="Times New Roman" pitchFamily="18" charset="0"/>
              </a:rPr>
              <a:t> и </a:t>
            </a:r>
            <a:r>
              <a:rPr kumimoji="0" lang="ru-RU" sz="1400" b="1" i="0" u="none" strike="noStrike" kern="1200" cap="none" spc="0" normalizeH="0" baseline="0" noProof="0" dirty="0" smtClean="0">
                <a:ln>
                  <a:noFill/>
                </a:ln>
                <a:solidFill>
                  <a:srgbClr val="FF0000"/>
                </a:solidFill>
                <a:effectLst/>
                <a:uLnTx/>
                <a:uFillTx/>
                <a:latin typeface="Times New Roman" pitchFamily="18" charset="0"/>
                <a:ea typeface="+mj-ea"/>
                <a:cs typeface="Times New Roman" pitchFamily="18" charset="0"/>
              </a:rPr>
              <a:t>метод парадоксов</a:t>
            </a:r>
            <a:r>
              <a:rPr kumimoji="0" lang="ru-RU" sz="1400" b="0" i="0" u="none" strike="noStrike" kern="1200" cap="none" spc="0" normalizeH="0" baseline="0" noProof="0" dirty="0" smtClean="0">
                <a:ln>
                  <a:noFill/>
                </a:ln>
                <a:solidFill>
                  <a:srgbClr val="FF0000"/>
                </a:solidFill>
                <a:effectLst/>
                <a:uLnTx/>
                <a:uFillTx/>
                <a:latin typeface="Times New Roman" pitchFamily="18" charset="0"/>
                <a:ea typeface="+mj-ea"/>
                <a:cs typeface="Times New Roman" pitchFamily="18" charset="0"/>
              </a:rPr>
              <a:t> (предоставить ученику два взаимоисключающих утверждения);</a:t>
            </a:r>
            <a:br>
              <a:rPr kumimoji="0" lang="ru-RU" sz="1400" b="0" i="0" u="none" strike="noStrike" kern="1200" cap="none" spc="0" normalizeH="0" baseline="0" noProof="0" dirty="0" smtClean="0">
                <a:ln>
                  <a:noFill/>
                </a:ln>
                <a:solidFill>
                  <a:srgbClr val="FF0000"/>
                </a:solidFill>
                <a:effectLst/>
                <a:uLnTx/>
                <a:uFillTx/>
                <a:latin typeface="Times New Roman" pitchFamily="18" charset="0"/>
                <a:ea typeface="+mj-ea"/>
                <a:cs typeface="Times New Roman" pitchFamily="18" charset="0"/>
              </a:rPr>
            </a:br>
            <a:r>
              <a:rPr kumimoji="0" lang="ru-RU" sz="1400" b="0" i="0" u="none" strike="noStrike" kern="1200" cap="none" spc="0" normalizeH="0" baseline="0" noProof="0" dirty="0" smtClean="0">
                <a:ln>
                  <a:noFill/>
                </a:ln>
                <a:solidFill>
                  <a:srgbClr val="FF0000"/>
                </a:solidFill>
                <a:effectLst/>
                <a:uLnTx/>
                <a:uFillTx/>
                <a:latin typeface="Times New Roman" pitchFamily="18" charset="0"/>
                <a:ea typeface="+mj-ea"/>
                <a:cs typeface="Times New Roman" pitchFamily="18" charset="0"/>
              </a:rPr>
              <a:t>4. </a:t>
            </a:r>
            <a:r>
              <a:rPr kumimoji="0" lang="ru-RU" sz="1400" b="1" i="0" u="none" strike="noStrike" kern="1200" cap="none" spc="0" normalizeH="0" baseline="0" noProof="0" dirty="0" smtClean="0">
                <a:ln>
                  <a:noFill/>
                </a:ln>
                <a:solidFill>
                  <a:srgbClr val="FF0000"/>
                </a:solidFill>
                <a:effectLst/>
                <a:uLnTx/>
                <a:uFillTx/>
                <a:latin typeface="Times New Roman" pitchFamily="18" charset="0"/>
                <a:ea typeface="+mj-ea"/>
                <a:cs typeface="Times New Roman" pitchFamily="18" charset="0"/>
              </a:rPr>
              <a:t>Чтение классической художественной литературы (</a:t>
            </a:r>
            <a:r>
              <a:rPr lang="ru-RU" sz="1400" b="1" dirty="0" smtClean="0">
                <a:solidFill>
                  <a:srgbClr val="FF0000"/>
                </a:solidFill>
                <a:latin typeface="Times New Roman" pitchFamily="18" charset="0"/>
                <a:ea typeface="+mj-ea"/>
                <a:cs typeface="Times New Roman" pitchFamily="18" charset="0"/>
              </a:rPr>
              <a:t> в читательском дневнике </a:t>
            </a:r>
            <a:r>
              <a:rPr kumimoji="0" lang="ru-RU" sz="1400" b="1" i="0" u="none" strike="noStrike" kern="1200" cap="none" spc="0" normalizeH="0" baseline="0" noProof="0" dirty="0" smtClean="0">
                <a:ln>
                  <a:noFill/>
                </a:ln>
                <a:solidFill>
                  <a:srgbClr val="FF0000"/>
                </a:solidFill>
                <a:effectLst/>
                <a:uLnTx/>
                <a:uFillTx/>
                <a:latin typeface="Times New Roman" pitchFamily="18" charset="0"/>
                <a:ea typeface="+mj-ea"/>
                <a:cs typeface="Times New Roman" pitchFamily="18" charset="0"/>
              </a:rPr>
              <a:t> рассуждение).</a:t>
            </a:r>
            <a:r>
              <a:rPr kumimoji="0" lang="ru-RU" sz="2000" b="1" i="0" u="none" strike="noStrike" kern="1200" cap="none" spc="0" normalizeH="0" baseline="0" noProof="0" dirty="0" smtClean="0">
                <a:ln>
                  <a:noFill/>
                </a:ln>
                <a:solidFill>
                  <a:srgbClr val="FF0000"/>
                </a:solidFill>
                <a:effectLst/>
                <a:uLnTx/>
                <a:uFillTx/>
                <a:latin typeface="+mj-lt"/>
                <a:ea typeface="+mj-ea"/>
                <a:cs typeface="+mj-cs"/>
              </a:rPr>
              <a:t/>
            </a:r>
            <a:br>
              <a:rPr kumimoji="0" lang="ru-RU" sz="2000" b="1" i="0" u="none" strike="noStrike" kern="1200" cap="none" spc="0" normalizeH="0" baseline="0" noProof="0" dirty="0" smtClean="0">
                <a:ln>
                  <a:noFill/>
                </a:ln>
                <a:solidFill>
                  <a:srgbClr val="FF0000"/>
                </a:solidFill>
                <a:effectLst/>
                <a:uLnTx/>
                <a:uFillTx/>
                <a:latin typeface="+mj-lt"/>
                <a:ea typeface="+mj-ea"/>
                <a:cs typeface="+mj-cs"/>
              </a:rPr>
            </a:br>
            <a:endParaRPr kumimoji="0" lang="ru-RU" sz="2000" b="1" i="0" u="none" strike="noStrike" kern="1200" cap="none" spc="0" normalizeH="0" baseline="0" noProof="0" dirty="0">
              <a:ln>
                <a:noFill/>
              </a:ln>
              <a:solidFill>
                <a:srgbClr val="FF0000"/>
              </a:solidFill>
              <a:effectLst/>
              <a:uLnTx/>
              <a:uFillTx/>
              <a:latin typeface="Times New Roman" pitchFamily="18" charset="0"/>
              <a:ea typeface="+mj-ea"/>
              <a:cs typeface="Times New Roman" pitchFamily="18" charset="0"/>
            </a:endParaRPr>
          </a:p>
        </p:txBody>
      </p:sp>
      <p:sp>
        <p:nvSpPr>
          <p:cNvPr id="10" name="Объект 1"/>
          <p:cNvSpPr txBox="1">
            <a:spLocks/>
          </p:cNvSpPr>
          <p:nvPr/>
        </p:nvSpPr>
        <p:spPr>
          <a:xfrm>
            <a:off x="0" y="1785926"/>
            <a:ext cx="5904656" cy="1643074"/>
          </a:xfrm>
          <a:prstGeom prst="rect">
            <a:avLst/>
          </a:prstGeom>
        </p:spPr>
        <p:txBody>
          <a:bodyPr vert="horz" lIns="91440" tIns="45720" rIns="91440" bIns="45720" rtlCol="0">
            <a:normAutofit fontScale="55000" lnSpcReduction="20000"/>
          </a:bodyPr>
          <a:lstStyle/>
          <a:p>
            <a:pPr marL="514350" marR="0" lvl="0" indent="-514350" algn="l" defTabSz="914400" rtl="0" eaLnBrk="1" fontAlgn="auto" latinLnBrk="0" hangingPunct="1">
              <a:lnSpc>
                <a:spcPct val="100000"/>
              </a:lnSpc>
              <a:spcBef>
                <a:spcPct val="20000"/>
              </a:spcBef>
              <a:spcAft>
                <a:spcPts val="0"/>
              </a:spcAft>
              <a:buClr>
                <a:schemeClr val="accent1"/>
              </a:buClr>
              <a:buSzPct val="100000"/>
              <a:buFont typeface="+mj-lt"/>
              <a:buAutoNum type="arabicPeriod"/>
              <a:tabLst/>
              <a:defRPr/>
            </a:pPr>
            <a:r>
              <a:rPr kumimoji="0" lang="ru-RU" sz="3300" b="1" i="0" u="none" strike="noStrike" kern="1200" cap="none" spc="0" normalizeH="0" baseline="0" noProof="0" dirty="0" smtClean="0">
                <a:ln>
                  <a:noFill/>
                </a:ln>
                <a:solidFill>
                  <a:srgbClr val="FF0000"/>
                </a:solidFill>
                <a:effectLst/>
                <a:uLnTx/>
                <a:uFillTx/>
                <a:latin typeface="Times New Roman" panose="02020603050405020304" pitchFamily="18" charset="0"/>
                <a:ea typeface="+mn-ea"/>
                <a:cs typeface="Times New Roman" panose="02020603050405020304" pitchFamily="18" charset="0"/>
              </a:rPr>
              <a:t>Читать! (но не клиповую литературу)</a:t>
            </a:r>
          </a:p>
          <a:p>
            <a:pPr marL="514350" marR="0" lvl="0" indent="-514350" algn="l" defTabSz="914400" rtl="0" eaLnBrk="1" fontAlgn="auto" latinLnBrk="0" hangingPunct="1">
              <a:lnSpc>
                <a:spcPct val="100000"/>
              </a:lnSpc>
              <a:spcBef>
                <a:spcPct val="20000"/>
              </a:spcBef>
              <a:spcAft>
                <a:spcPts val="0"/>
              </a:spcAft>
              <a:buClr>
                <a:schemeClr val="accent1"/>
              </a:buClr>
              <a:buSzPct val="100000"/>
              <a:tabLst/>
              <a:defRPr/>
            </a:pPr>
            <a:r>
              <a:rPr kumimoji="0" lang="ru-RU" sz="2600" b="0" i="0" u="none" strike="noStrike" kern="1200" cap="none" spc="0" normalizeH="0" baseline="0" noProof="0" dirty="0" smtClean="0">
                <a:ln>
                  <a:noFill/>
                </a:ln>
                <a:solidFill>
                  <a:srgbClr val="FF0000"/>
                </a:solidFill>
                <a:effectLst/>
                <a:uLnTx/>
                <a:uFillTx/>
                <a:latin typeface="Times New Roman" panose="02020603050405020304" pitchFamily="18" charset="0"/>
                <a:ea typeface="+mn-ea"/>
                <a:cs typeface="Times New Roman" panose="02020603050405020304" pitchFamily="18" charset="0"/>
              </a:rPr>
              <a:t>    Закреплять прочитанное:</a:t>
            </a:r>
          </a:p>
          <a:p>
            <a:pPr marL="514350" marR="0" lvl="0" indent="-514350" algn="l" defTabSz="914400" rtl="0" eaLnBrk="1" fontAlgn="auto" latinLnBrk="0" hangingPunct="1">
              <a:lnSpc>
                <a:spcPct val="100000"/>
              </a:lnSpc>
              <a:spcBef>
                <a:spcPct val="20000"/>
              </a:spcBef>
              <a:spcAft>
                <a:spcPts val="0"/>
              </a:spcAft>
              <a:buClr>
                <a:schemeClr val="accent1"/>
              </a:buClr>
              <a:buSzPct val="100000"/>
              <a:buFont typeface="Symbol" pitchFamily="18" charset="2"/>
              <a:buChar char=""/>
              <a:tabLst/>
              <a:defRPr/>
            </a:pPr>
            <a:r>
              <a:rPr kumimoji="0" lang="ru-RU" sz="2600" b="0" i="0" u="none" strike="noStrike" kern="1200" cap="none" spc="0" normalizeH="0" baseline="0" noProof="0" dirty="0" smtClean="0">
                <a:ln>
                  <a:noFill/>
                </a:ln>
                <a:solidFill>
                  <a:srgbClr val="FF0000"/>
                </a:solidFill>
                <a:effectLst/>
                <a:uLnTx/>
                <a:uFillTx/>
                <a:latin typeface="Times New Roman" panose="02020603050405020304" pitchFamily="18" charset="0"/>
                <a:ea typeface="+mn-ea"/>
                <a:cs typeface="Times New Roman" panose="02020603050405020304" pitchFamily="18" charset="0"/>
              </a:rPr>
              <a:t>обсуждать ,</a:t>
            </a:r>
          </a:p>
          <a:p>
            <a:pPr marL="514350" marR="0" lvl="0" indent="-514350" algn="l" defTabSz="914400" rtl="0" eaLnBrk="1" fontAlgn="auto" latinLnBrk="0" hangingPunct="1">
              <a:lnSpc>
                <a:spcPct val="100000"/>
              </a:lnSpc>
              <a:spcBef>
                <a:spcPct val="20000"/>
              </a:spcBef>
              <a:spcAft>
                <a:spcPts val="0"/>
              </a:spcAft>
              <a:buClr>
                <a:schemeClr val="accent1"/>
              </a:buClr>
              <a:buSzPct val="100000"/>
              <a:buFont typeface="Symbol" pitchFamily="18" charset="2"/>
              <a:buChar char=""/>
              <a:tabLst/>
              <a:defRPr/>
            </a:pPr>
            <a:r>
              <a:rPr lang="ru-RU" sz="2600" dirty="0" smtClean="0">
                <a:solidFill>
                  <a:srgbClr val="FF0000"/>
                </a:solidFill>
                <a:latin typeface="Times New Roman" panose="02020603050405020304" pitchFamily="18" charset="0"/>
                <a:cs typeface="Times New Roman" panose="02020603050405020304" pitchFamily="18" charset="0"/>
              </a:rPr>
              <a:t>делать записи в читательских дневниках,</a:t>
            </a:r>
            <a:endParaRPr kumimoji="0" lang="ru-RU" sz="2600" b="0" i="0" u="none" strike="noStrike" kern="1200" cap="none" spc="0" normalizeH="0" baseline="0" noProof="0" dirty="0" smtClean="0">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marL="514350" marR="0" lvl="0" indent="-514350" algn="l" defTabSz="914400" rtl="0" eaLnBrk="1" fontAlgn="auto" latinLnBrk="0" hangingPunct="1">
              <a:lnSpc>
                <a:spcPct val="100000"/>
              </a:lnSpc>
              <a:spcBef>
                <a:spcPct val="20000"/>
              </a:spcBef>
              <a:spcAft>
                <a:spcPts val="0"/>
              </a:spcAft>
              <a:buClr>
                <a:schemeClr val="accent1"/>
              </a:buClr>
              <a:buSzPct val="100000"/>
              <a:buFont typeface="Symbol" pitchFamily="18" charset="2"/>
              <a:buChar char=""/>
              <a:tabLst/>
              <a:defRPr/>
            </a:pPr>
            <a:r>
              <a:rPr kumimoji="0" lang="ru-RU" sz="2600" b="0" i="0" u="none" strike="noStrike" kern="1200" cap="none" spc="0" normalizeH="0" baseline="0" noProof="0" dirty="0" smtClean="0">
                <a:ln>
                  <a:noFill/>
                </a:ln>
                <a:solidFill>
                  <a:srgbClr val="FF0000"/>
                </a:solidFill>
                <a:effectLst/>
                <a:uLnTx/>
                <a:uFillTx/>
                <a:latin typeface="Times New Roman" panose="02020603050405020304" pitchFamily="18" charset="0"/>
                <a:ea typeface="+mn-ea"/>
                <a:cs typeface="Times New Roman" panose="02020603050405020304" pitchFamily="18" charset="0"/>
              </a:rPr>
              <a:t>рецензировать и т.д. </a:t>
            </a:r>
          </a:p>
          <a:p>
            <a:pPr marL="0" marR="0" lvl="0" indent="0" algn="l" defTabSz="914400" rtl="0" eaLnBrk="1" fontAlgn="auto" latinLnBrk="0" hangingPunct="1">
              <a:lnSpc>
                <a:spcPct val="100000"/>
              </a:lnSpc>
              <a:spcBef>
                <a:spcPct val="20000"/>
              </a:spcBef>
              <a:spcAft>
                <a:spcPts val="0"/>
              </a:spcAft>
              <a:buClr>
                <a:schemeClr val="accent1"/>
              </a:buClr>
              <a:buSzPct val="100000"/>
              <a:buFont typeface="Symbol" pitchFamily="18" charset="2"/>
              <a:buNone/>
              <a:tabLst/>
              <a:defRPr/>
            </a:pPr>
            <a:r>
              <a:rPr lang="ru-RU" sz="2600" dirty="0" smtClean="0">
                <a:solidFill>
                  <a:schemeClr val="tx2"/>
                </a:solidFill>
                <a:latin typeface="Times New Roman" panose="02020603050405020304" pitchFamily="18" charset="0"/>
                <a:cs typeface="Times New Roman" panose="02020603050405020304" pitchFamily="18" charset="0"/>
              </a:rPr>
              <a:t> </a:t>
            </a:r>
            <a:endParaRPr kumimoji="0" lang="ru-RU" sz="2600" b="0" i="0" u="none" strike="noStrike" kern="1200" cap="none" spc="0" normalizeH="0" baseline="0" noProof="0" dirty="0" smtClean="0">
              <a:ln>
                <a:noFill/>
              </a:ln>
              <a:solidFill>
                <a:schemeClr val="tx2"/>
              </a:solidFill>
              <a:effectLst/>
              <a:uLnTx/>
              <a:uFillTx/>
              <a:latin typeface="Times New Roman" panose="02020603050405020304" pitchFamily="18" charset="0"/>
              <a:ea typeface="+mn-ea"/>
              <a:cs typeface="Times New Roman" panose="02020603050405020304" pitchFamily="18" charset="0"/>
            </a:endParaRPr>
          </a:p>
          <a:p>
            <a:pPr marL="514350" marR="0" lvl="0" indent="-514350" algn="l" defTabSz="914400" rtl="0" eaLnBrk="1" fontAlgn="auto" latinLnBrk="0" hangingPunct="1">
              <a:lnSpc>
                <a:spcPct val="100000"/>
              </a:lnSpc>
              <a:spcBef>
                <a:spcPct val="20000"/>
              </a:spcBef>
              <a:spcAft>
                <a:spcPts val="0"/>
              </a:spcAft>
              <a:buClr>
                <a:schemeClr val="accent1"/>
              </a:buClr>
              <a:buSzPct val="100000"/>
              <a:buFont typeface="Symbol" pitchFamily="18" charset="2"/>
              <a:buNone/>
              <a:tabLst/>
              <a:defRPr/>
            </a:pPr>
            <a:r>
              <a:rPr kumimoji="0" lang="ru-RU" sz="1900" b="0" i="0" u="none" strike="noStrike" kern="1200" cap="none" spc="0" normalizeH="0" baseline="0" noProof="0" dirty="0" smtClean="0">
                <a:ln>
                  <a:noFill/>
                </a:ln>
                <a:solidFill>
                  <a:schemeClr val="tx2"/>
                </a:solidFill>
                <a:effectLst/>
                <a:uLnTx/>
                <a:uFillTx/>
                <a:latin typeface="Times New Roman" panose="02020603050405020304" pitchFamily="18" charset="0"/>
                <a:ea typeface="+mn-ea"/>
                <a:cs typeface="Times New Roman" panose="02020603050405020304" pitchFamily="18" charset="0"/>
              </a:rPr>
              <a:t>      </a:t>
            </a:r>
          </a:p>
          <a:p>
            <a:pPr marL="274320" marR="0" lvl="0" indent="-274320" algn="l" defTabSz="914400" rtl="0" eaLnBrk="1" fontAlgn="auto" latinLnBrk="0" hangingPunct="1">
              <a:lnSpc>
                <a:spcPct val="100000"/>
              </a:lnSpc>
              <a:spcBef>
                <a:spcPct val="20000"/>
              </a:spcBef>
              <a:spcAft>
                <a:spcPts val="0"/>
              </a:spcAft>
              <a:buClr>
                <a:schemeClr val="accent1"/>
              </a:buClr>
              <a:buSzPct val="100000"/>
              <a:buFont typeface="Symbol" pitchFamily="18" charset="2"/>
              <a:buChar char=""/>
              <a:tabLst/>
              <a:defRPr/>
            </a:pPr>
            <a:endParaRPr kumimoji="0" lang="ru-RU" sz="2400" b="0" i="0" u="none" strike="noStrike" kern="1200" cap="none" spc="0" normalizeH="0" baseline="0" noProof="0" dirty="0">
              <a:ln>
                <a:noFill/>
              </a:ln>
              <a:solidFill>
                <a:schemeClr val="tx2"/>
              </a:solidFill>
              <a:effectLst/>
              <a:uLnTx/>
              <a:uFillTx/>
              <a:latin typeface="+mn-lt"/>
              <a:ea typeface="+mn-ea"/>
              <a:cs typeface="+mn-cs"/>
            </a:endParaRPr>
          </a:p>
        </p:txBody>
      </p:sp>
      <p:sp>
        <p:nvSpPr>
          <p:cNvPr id="11" name="Объект 1"/>
          <p:cNvSpPr>
            <a:spLocks noGrp="1"/>
          </p:cNvSpPr>
          <p:nvPr>
            <p:ph idx="1"/>
          </p:nvPr>
        </p:nvSpPr>
        <p:spPr>
          <a:xfrm>
            <a:off x="0" y="5072074"/>
            <a:ext cx="8786874" cy="1785926"/>
          </a:xfrm>
        </p:spPr>
        <p:txBody>
          <a:bodyPr>
            <a:normAutofit fontScale="70000" lnSpcReduction="20000"/>
          </a:bodyPr>
          <a:lstStyle/>
          <a:p>
            <a:pPr marL="514350" indent="-514350">
              <a:buNone/>
            </a:pPr>
            <a:endParaRPr lang="ru-RU" sz="1900" dirty="0" smtClean="0">
              <a:latin typeface="Times New Roman" panose="02020603050405020304" pitchFamily="18" charset="0"/>
              <a:cs typeface="Times New Roman" panose="02020603050405020304" pitchFamily="18" charset="0"/>
            </a:endParaRPr>
          </a:p>
          <a:p>
            <a:pPr marL="0" indent="0">
              <a:buNone/>
            </a:pPr>
            <a:r>
              <a:rPr lang="ru-RU" sz="2000" dirty="0" smtClean="0"/>
              <a:t>Для выработки усидчивости  рекомендуется ставить на время чтения будильник. Сначала можно прерываться от книги каждые 5 минут, потом 10, 20 и так далее. В паузах полезно пересказывать прочитанные отрывки и анализировать поступки героев, а ещё лучше – « конспектировать» прочитанное с помощью значков и символов. Результат — аналитический ум и порядок в голове.</a:t>
            </a:r>
          </a:p>
          <a:p>
            <a:pPr marL="0" indent="0">
              <a:buNone/>
            </a:pPr>
            <a:endParaRPr lang="ru-RU" sz="1900" dirty="0">
              <a:latin typeface="Times New Roman" panose="02020603050405020304" pitchFamily="18" charset="0"/>
              <a:cs typeface="Times New Roman" panose="02020603050405020304" pitchFamily="18" charset="0"/>
            </a:endParaRPr>
          </a:p>
          <a:p>
            <a:pPr marL="514350" indent="-514350">
              <a:buNone/>
            </a:pPr>
            <a:r>
              <a:rPr lang="ru-RU" sz="1900" b="1" i="1" dirty="0">
                <a:solidFill>
                  <a:srgbClr val="E111C8"/>
                </a:solidFill>
                <a:latin typeface="Times New Roman" panose="02020603050405020304" pitchFamily="18" charset="0"/>
                <a:cs typeface="Times New Roman" panose="02020603050405020304" pitchFamily="18" charset="0"/>
              </a:rPr>
              <a:t>     </a:t>
            </a:r>
            <a:r>
              <a:rPr lang="ru-RU" sz="1900" b="1" i="1" dirty="0" smtClean="0">
                <a:solidFill>
                  <a:srgbClr val="E111C8"/>
                </a:solidFill>
                <a:latin typeface="Times New Roman" panose="02020603050405020304" pitchFamily="18" charset="0"/>
                <a:cs typeface="Times New Roman" panose="02020603050405020304" pitchFamily="18" charset="0"/>
              </a:rPr>
              <a:t>ВЫВОД:  </a:t>
            </a:r>
            <a:r>
              <a:rPr lang="ru-RU" sz="1900" b="1" i="1" dirty="0">
                <a:solidFill>
                  <a:srgbClr val="E111C8"/>
                </a:solidFill>
                <a:latin typeface="Times New Roman" panose="02020603050405020304" pitchFamily="18" charset="0"/>
                <a:cs typeface="Times New Roman" panose="02020603050405020304" pitchFamily="18" charset="0"/>
              </a:rPr>
              <a:t>Всё это способствует выработке умения анализировать, устанавливать связи между явлениями, и в конечном итоге приводит к разрушению мозаичной, фрагментированной картины мира</a:t>
            </a:r>
            <a:r>
              <a:rPr lang="ru-RU" b="1" i="1" dirty="0">
                <a:solidFill>
                  <a:srgbClr val="E111C8"/>
                </a:solidFill>
                <a:latin typeface="Times New Roman" panose="02020603050405020304" pitchFamily="18" charset="0"/>
                <a:cs typeface="Times New Roman" panose="02020603050405020304" pitchFamily="18" charset="0"/>
              </a:rPr>
              <a:t>.     </a:t>
            </a:r>
          </a:p>
          <a:p>
            <a:endParaRPr lang="ru-RU" dirty="0"/>
          </a:p>
        </p:txBody>
      </p:sp>
    </p:spTree>
    <p:extLst>
      <p:ext uri="{BB962C8B-B14F-4D97-AF65-F5344CB8AC3E}">
        <p14:creationId xmlns="" xmlns:p14="http://schemas.microsoft.com/office/powerpoint/2010/main" val="279146592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11560" y="2204864"/>
            <a:ext cx="8229600" cy="4525963"/>
          </a:xfrm>
        </p:spPr>
        <p:txBody>
          <a:bodyPr>
            <a:normAutofit fontScale="92500" lnSpcReduction="20000"/>
          </a:bodyPr>
          <a:lstStyle/>
          <a:p>
            <a:pPr marL="0" lvl="0" indent="0">
              <a:buNone/>
            </a:pPr>
            <a:endParaRPr lang="ru-RU" dirty="0"/>
          </a:p>
          <a:p>
            <a:r>
              <a:rPr lang="ru-RU" dirty="0"/>
              <a:t>Как правило, учащиеся верят тому, что говорит им педагог. Чтобы заставить ученика размышлять, а не просто пропускать через себя информацию, можно предоставить ему два взаимоисключающих утверждения. Отсутствие четко сформулированной конечной мысли, готового вывода от преподавателя может заставить обучающегося задуматься и задействовать логику. В науке такой приём носит название «Метод </a:t>
            </a:r>
            <a:r>
              <a:rPr lang="ru-RU" dirty="0" smtClean="0"/>
              <a:t>парадоксов». </a:t>
            </a:r>
            <a:r>
              <a:rPr lang="ru-RU" dirty="0" smtClean="0">
                <a:solidFill>
                  <a:srgbClr val="FF0000"/>
                </a:solidFill>
              </a:rPr>
              <a:t>Шопену </a:t>
            </a:r>
            <a:r>
              <a:rPr lang="ru-RU" dirty="0">
                <a:solidFill>
                  <a:srgbClr val="FF0000"/>
                </a:solidFill>
              </a:rPr>
              <a:t>предсказали, что ему жить осталось около 2-х лет, даже при диагнозе туберкулез он не перестал писать музыку и давать концерты и прожил еще 20 лет! Почему так случилось?</a:t>
            </a:r>
          </a:p>
          <a:p>
            <a:r>
              <a:rPr lang="ru-RU" dirty="0" smtClean="0"/>
              <a:t>Во </a:t>
            </a:r>
            <a:r>
              <a:rPr lang="ru-RU" dirty="0"/>
              <a:t>всех сферах, при помощи парадоксов можно заинтересовать учеников   к познанию глубокого материала на одну тему.</a:t>
            </a:r>
          </a:p>
          <a:p>
            <a:endParaRPr lang="ru-RU" dirty="0"/>
          </a:p>
          <a:p>
            <a:endParaRPr lang="ru-RU" dirty="0"/>
          </a:p>
        </p:txBody>
      </p:sp>
      <p:sp>
        <p:nvSpPr>
          <p:cNvPr id="2" name="Заголовок 1"/>
          <p:cNvSpPr>
            <a:spLocks noGrp="1"/>
          </p:cNvSpPr>
          <p:nvPr>
            <p:ph type="title"/>
          </p:nvPr>
        </p:nvSpPr>
        <p:spPr>
          <a:xfrm>
            <a:off x="1691680" y="476672"/>
            <a:ext cx="8229600" cy="1252728"/>
          </a:xfrm>
        </p:spPr>
        <p:txBody>
          <a:bodyPr>
            <a:normAutofit fontScale="90000"/>
          </a:bodyPr>
          <a:lstStyle/>
          <a:p>
            <a:pPr lvl="0"/>
            <a:r>
              <a:rPr lang="ru-RU" b="1" dirty="0" smtClean="0"/>
              <a:t/>
            </a:r>
            <a:br>
              <a:rPr lang="ru-RU" b="1" dirty="0" smtClean="0"/>
            </a:br>
            <a:r>
              <a:rPr lang="ru-RU" sz="6000" b="1" dirty="0" smtClean="0">
                <a:latin typeface="Times New Roman" panose="02020603050405020304" pitchFamily="18" charset="0"/>
                <a:cs typeface="Times New Roman" panose="02020603050405020304" pitchFamily="18" charset="0"/>
              </a:rPr>
              <a:t>Метод </a:t>
            </a:r>
            <a:r>
              <a:rPr lang="ru-RU" sz="6000" b="1" dirty="0">
                <a:latin typeface="Times New Roman" panose="02020603050405020304" pitchFamily="18" charset="0"/>
                <a:cs typeface="Times New Roman" panose="02020603050405020304" pitchFamily="18" charset="0"/>
              </a:rPr>
              <a:t>парадоксов</a:t>
            </a:r>
            <a:r>
              <a:rPr lang="ru-RU" dirty="0"/>
              <a:t/>
            </a:r>
            <a:br>
              <a:rPr lang="ru-RU" dirty="0"/>
            </a:br>
            <a:endParaRPr lang="ru-RU" dirty="0"/>
          </a:p>
        </p:txBody>
      </p:sp>
      <p:pic>
        <p:nvPicPr>
          <p:cNvPr id="1026" name="Picture 2" descr="https://www.colourbox.com/preview/3970090-child-thinking.jpg"/>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107504" y="0"/>
            <a:ext cx="2016224" cy="2492896"/>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370387708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27584" y="2564904"/>
            <a:ext cx="7408333" cy="3450696"/>
          </a:xfrm>
        </p:spPr>
        <p:txBody>
          <a:bodyPr>
            <a:normAutofit/>
          </a:bodyPr>
          <a:lstStyle/>
          <a:p>
            <a:r>
              <a:rPr lang="ru-RU" dirty="0" smtClean="0"/>
              <a:t>Ещё </a:t>
            </a:r>
            <a:r>
              <a:rPr lang="ru-RU" dirty="0"/>
              <a:t>один из способов научить «клиповых людей» мыслить — устраивать дискуссии. В современном обществе, к сожалению, редко кто-то прислушивается друг к другу. Легче попытаться отстоять свою точку зрения, нежели постараться услышать другого человека. Участие в дискуссиях учит обеим вещам — и отстаивать свою точку зрения, и понимать противоположную. Поиск же аргументации стимулирует логические процессы</a:t>
            </a:r>
          </a:p>
          <a:p>
            <a:endParaRPr lang="ru-RU" dirty="0"/>
          </a:p>
        </p:txBody>
      </p:sp>
      <p:sp>
        <p:nvSpPr>
          <p:cNvPr id="2" name="Заголовок 1"/>
          <p:cNvSpPr>
            <a:spLocks noGrp="1"/>
          </p:cNvSpPr>
          <p:nvPr>
            <p:ph type="title"/>
          </p:nvPr>
        </p:nvSpPr>
        <p:spPr/>
        <p:txBody>
          <a:bodyPr>
            <a:normAutofit fontScale="90000"/>
          </a:bodyPr>
          <a:lstStyle/>
          <a:p>
            <a:pPr lvl="0"/>
            <a:r>
              <a:rPr lang="ru-RU" sz="6000" b="1" dirty="0" smtClean="0">
                <a:latin typeface="Times New Roman" panose="02020603050405020304" pitchFamily="18" charset="0"/>
                <a:cs typeface="Times New Roman" panose="02020603050405020304" pitchFamily="18" charset="0"/>
              </a:rPr>
              <a:t/>
            </a:r>
            <a:br>
              <a:rPr lang="ru-RU" sz="6000" b="1" dirty="0" smtClean="0">
                <a:latin typeface="Times New Roman" panose="02020603050405020304" pitchFamily="18" charset="0"/>
                <a:cs typeface="Times New Roman" panose="02020603050405020304" pitchFamily="18" charset="0"/>
              </a:rPr>
            </a:br>
            <a:r>
              <a:rPr lang="ru-RU" sz="6000" b="1" dirty="0" smtClean="0">
                <a:latin typeface="Times New Roman" panose="02020603050405020304" pitchFamily="18" charset="0"/>
                <a:cs typeface="Times New Roman" panose="02020603050405020304" pitchFamily="18" charset="0"/>
              </a:rPr>
              <a:t>Дискуссия</a:t>
            </a:r>
            <a:r>
              <a:rPr lang="ru-RU" dirty="0"/>
              <a:t/>
            </a:r>
            <a:br>
              <a:rPr lang="ru-RU" dirty="0"/>
            </a:br>
            <a:endParaRPr lang="ru-RU" dirty="0"/>
          </a:p>
        </p:txBody>
      </p:sp>
    </p:spTree>
    <p:extLst>
      <p:ext uri="{BB962C8B-B14F-4D97-AF65-F5344CB8AC3E}">
        <p14:creationId xmlns="" xmlns:p14="http://schemas.microsoft.com/office/powerpoint/2010/main" val="265778198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72067" y="1357298"/>
            <a:ext cx="5343007" cy="5500702"/>
          </a:xfrm>
        </p:spPr>
        <p:txBody>
          <a:bodyPr>
            <a:normAutofit/>
          </a:bodyPr>
          <a:lstStyle/>
          <a:p>
            <a:r>
              <a:rPr lang="ru-RU" dirty="0" smtClean="0"/>
              <a:t> </a:t>
            </a:r>
            <a:r>
              <a:rPr lang="ru-RU" sz="2000" dirty="0">
                <a:solidFill>
                  <a:srgbClr val="FF0000"/>
                </a:solidFill>
              </a:rPr>
              <a:t>даются в разных </a:t>
            </a:r>
            <a:r>
              <a:rPr lang="ru-RU" sz="2000" dirty="0" smtClean="0">
                <a:solidFill>
                  <a:srgbClr val="FF0000"/>
                </a:solidFill>
              </a:rPr>
              <a:t>форматах: </a:t>
            </a:r>
          </a:p>
          <a:p>
            <a:r>
              <a:rPr lang="ru-RU" sz="2000" dirty="0" smtClean="0"/>
              <a:t>и </a:t>
            </a:r>
            <a:r>
              <a:rPr lang="ru-RU" sz="2000" dirty="0"/>
              <a:t>с выбором одного или нескольких вариантов из предложенных</a:t>
            </a:r>
            <a:r>
              <a:rPr lang="ru-RU" sz="2000" dirty="0" smtClean="0"/>
              <a:t>,</a:t>
            </a:r>
          </a:p>
          <a:p>
            <a:r>
              <a:rPr lang="ru-RU" sz="2000" dirty="0" smtClean="0"/>
              <a:t> </a:t>
            </a:r>
            <a:r>
              <a:rPr lang="ru-RU" sz="2000" dirty="0"/>
              <a:t>и с задачей установить связь между элементами</a:t>
            </a:r>
            <a:r>
              <a:rPr lang="ru-RU" sz="2000" dirty="0" smtClean="0"/>
              <a:t>,</a:t>
            </a:r>
          </a:p>
          <a:p>
            <a:r>
              <a:rPr lang="ru-RU" sz="2000" dirty="0" smtClean="0"/>
              <a:t> </a:t>
            </a:r>
            <a:r>
              <a:rPr lang="ru-RU" sz="2000" dirty="0"/>
              <a:t>и со свободным ответом, </a:t>
            </a:r>
            <a:endParaRPr lang="ru-RU" sz="2000" dirty="0" smtClean="0"/>
          </a:p>
          <a:p>
            <a:r>
              <a:rPr lang="ru-RU" sz="2000" dirty="0" smtClean="0"/>
              <a:t>и </a:t>
            </a:r>
            <a:r>
              <a:rPr lang="ru-RU" sz="2000" dirty="0"/>
              <a:t>с заданием заполнить пробелы. </a:t>
            </a:r>
            <a:r>
              <a:rPr lang="ru-RU" sz="2000" dirty="0" smtClean="0"/>
              <a:t>     Упражнение </a:t>
            </a:r>
            <a:r>
              <a:rPr lang="ru-RU" sz="2000" dirty="0"/>
              <a:t>может включать в себя и видеоматериал, после (или во время) просмотра которого нужно ответить на вопросы. </a:t>
            </a:r>
            <a:endParaRPr lang="ru-RU" sz="2000" dirty="0" smtClean="0"/>
          </a:p>
          <a:p>
            <a:r>
              <a:rPr lang="ru-RU" sz="2000" dirty="0" smtClean="0"/>
              <a:t>Нередко </a:t>
            </a:r>
            <a:r>
              <a:rPr lang="ru-RU" sz="2000" dirty="0"/>
              <a:t>в качестве заданий даются задачки на логику, где для ответа на вопрос </a:t>
            </a:r>
            <a:r>
              <a:rPr lang="ru-RU" sz="2000" dirty="0">
                <a:solidFill>
                  <a:schemeClr val="accent5">
                    <a:lumMod val="50000"/>
                  </a:schemeClr>
                </a:solidFill>
              </a:rPr>
              <a:t>придется опираться на полученную теорию и исключать,</a:t>
            </a:r>
            <a:r>
              <a:rPr lang="ru-RU" sz="2000" dirty="0"/>
              <a:t> допустим</a:t>
            </a:r>
            <a:r>
              <a:rPr lang="ru-RU" sz="2000" dirty="0">
                <a:solidFill>
                  <a:schemeClr val="accent5">
                    <a:lumMod val="50000"/>
                  </a:schemeClr>
                </a:solidFill>
              </a:rPr>
              <a:t>, неверные утверждения</a:t>
            </a:r>
          </a:p>
        </p:txBody>
      </p:sp>
      <p:sp>
        <p:nvSpPr>
          <p:cNvPr id="2" name="Заголовок 1"/>
          <p:cNvSpPr>
            <a:spLocks noGrp="1"/>
          </p:cNvSpPr>
          <p:nvPr>
            <p:ph type="title"/>
          </p:nvPr>
        </p:nvSpPr>
        <p:spPr>
          <a:xfrm>
            <a:off x="457200" y="338328"/>
            <a:ext cx="8229600" cy="947532"/>
          </a:xfrm>
        </p:spPr>
        <p:txBody>
          <a:bodyPr>
            <a:normAutofit/>
          </a:bodyPr>
          <a:lstStyle/>
          <a:p>
            <a:r>
              <a:rPr lang="ru-RU" sz="5400" dirty="0">
                <a:latin typeface="Times New Roman" panose="02020603050405020304" pitchFamily="18" charset="0"/>
                <a:cs typeface="Times New Roman" panose="02020603050405020304" pitchFamily="18" charset="0"/>
              </a:rPr>
              <a:t>Упражнения</a:t>
            </a:r>
          </a:p>
        </p:txBody>
      </p:sp>
      <p:pic>
        <p:nvPicPr>
          <p:cNvPr id="3074" name="Picture 2" descr="http://www.inter-logos.org/uploads/posts/2015-11/1448886404_atestacya.jpg"/>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6228184" y="2708920"/>
            <a:ext cx="2249495" cy="3458581"/>
          </a:xfrm>
          <a:prstGeom prst="rect">
            <a:avLst/>
          </a:prstGeom>
          <a:noFill/>
          <a:effectLst>
            <a:softEdge rad="317500"/>
          </a:effectLst>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185882862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107505" y="1556792"/>
            <a:ext cx="5250313" cy="5301208"/>
          </a:xfrm>
        </p:spPr>
        <p:txBody>
          <a:bodyPr>
            <a:normAutofit fontScale="92500"/>
          </a:bodyPr>
          <a:lstStyle/>
          <a:p>
            <a:r>
              <a:rPr lang="ru-RU" sz="2200" dirty="0" smtClean="0">
                <a:solidFill>
                  <a:srgbClr val="E111C8"/>
                </a:solidFill>
              </a:rPr>
              <a:t>Найти </a:t>
            </a:r>
            <a:r>
              <a:rPr lang="ru-RU" sz="2200" dirty="0">
                <a:solidFill>
                  <a:srgbClr val="E111C8"/>
                </a:solidFill>
              </a:rPr>
              <a:t>ответ на интересующий вопрос в книгах</a:t>
            </a:r>
            <a:r>
              <a:rPr lang="ru-RU" sz="2200" dirty="0" smtClean="0">
                <a:solidFill>
                  <a:srgbClr val="E111C8"/>
                </a:solidFill>
              </a:rPr>
              <a:t>,</a:t>
            </a:r>
            <a:r>
              <a:rPr lang="ru-RU" sz="2200" dirty="0">
                <a:solidFill>
                  <a:srgbClr val="E111C8"/>
                </a:solidFill>
              </a:rPr>
              <a:t> </a:t>
            </a:r>
            <a:r>
              <a:rPr lang="ru-RU" sz="2200" dirty="0">
                <a:solidFill>
                  <a:schemeClr val="accent6">
                    <a:lumMod val="75000"/>
                  </a:schemeClr>
                </a:solidFill>
              </a:rPr>
              <a:t>а не с помощью строки «Поиск </a:t>
            </a:r>
            <a:r>
              <a:rPr lang="ru-RU" sz="2200" dirty="0" err="1">
                <a:solidFill>
                  <a:schemeClr val="accent6">
                    <a:lumMod val="75000"/>
                  </a:schemeClr>
                </a:solidFill>
              </a:rPr>
              <a:t>Google</a:t>
            </a:r>
            <a:r>
              <a:rPr lang="ru-RU" sz="2200" dirty="0" smtClean="0">
                <a:solidFill>
                  <a:schemeClr val="accent6">
                    <a:lumMod val="75000"/>
                  </a:schemeClr>
                </a:solidFill>
              </a:rPr>
              <a:t>», </a:t>
            </a:r>
          </a:p>
          <a:p>
            <a:r>
              <a:rPr lang="ru-RU" sz="2200" dirty="0" smtClean="0"/>
              <a:t>наблюдать </a:t>
            </a:r>
            <a:r>
              <a:rPr lang="ru-RU" sz="2200" dirty="0"/>
              <a:t>за ростом растений, за жизнью птиц, </a:t>
            </a:r>
            <a:endParaRPr lang="ru-RU" sz="2200" dirty="0" smtClean="0"/>
          </a:p>
          <a:p>
            <a:r>
              <a:rPr lang="ru-RU" sz="2200" dirty="0" smtClean="0"/>
              <a:t>посещать </a:t>
            </a:r>
            <a:r>
              <a:rPr lang="ru-RU" sz="2200" dirty="0"/>
              <a:t>ботанические сады, зоопарки</a:t>
            </a:r>
            <a:r>
              <a:rPr lang="ru-RU" sz="2200" dirty="0" smtClean="0"/>
              <a:t>,</a:t>
            </a:r>
          </a:p>
          <a:p>
            <a:r>
              <a:rPr lang="ru-RU" sz="2200" dirty="0" smtClean="0"/>
              <a:t> </a:t>
            </a:r>
            <a:r>
              <a:rPr lang="ru-RU" sz="2200" dirty="0"/>
              <a:t>самостоятельно выращивать дома растения. </a:t>
            </a:r>
            <a:endParaRPr lang="ru-RU" sz="2200" dirty="0" smtClean="0"/>
          </a:p>
          <a:p>
            <a:r>
              <a:rPr lang="ru-RU" sz="2200" dirty="0" smtClean="0">
                <a:solidFill>
                  <a:srgbClr val="E111C8"/>
                </a:solidFill>
              </a:rPr>
              <a:t>Заинтересуйте </a:t>
            </a:r>
            <a:r>
              <a:rPr lang="ru-RU" sz="2200" dirty="0">
                <a:solidFill>
                  <a:srgbClr val="E111C8"/>
                </a:solidFill>
              </a:rPr>
              <a:t>ребенка рукоделием или собиранием марок, рисованием, лепкой, </a:t>
            </a:r>
            <a:r>
              <a:rPr lang="ru-RU" sz="2200" dirty="0" err="1" smtClean="0">
                <a:solidFill>
                  <a:srgbClr val="E111C8"/>
                </a:solidFill>
              </a:rPr>
              <a:t>квиллингом</a:t>
            </a:r>
            <a:r>
              <a:rPr lang="ru-RU" sz="2200" dirty="0">
                <a:solidFill>
                  <a:srgbClr val="E111C8"/>
                </a:solidFill>
              </a:rPr>
              <a:t>. </a:t>
            </a:r>
            <a:r>
              <a:rPr lang="ru-RU" sz="2200" dirty="0"/>
              <a:t>Чем угодно, чтобы внимание неискушенного ума сосредотачивалось на одном деле, которое понравиться больше, чем виртуальный мир.</a:t>
            </a:r>
          </a:p>
          <a:p>
            <a:endParaRPr lang="ru-RU" dirty="0"/>
          </a:p>
        </p:txBody>
      </p:sp>
      <p:sp>
        <p:nvSpPr>
          <p:cNvPr id="3" name="Заголовок 2"/>
          <p:cNvSpPr>
            <a:spLocks noGrp="1"/>
          </p:cNvSpPr>
          <p:nvPr>
            <p:ph type="title"/>
          </p:nvPr>
        </p:nvSpPr>
        <p:spPr>
          <a:xfrm>
            <a:off x="611560" y="548680"/>
            <a:ext cx="8229600" cy="1252728"/>
          </a:xfrm>
        </p:spPr>
        <p:txBody>
          <a:bodyPr>
            <a:normAutofit fontScale="90000"/>
          </a:bodyPr>
          <a:lstStyle/>
          <a:p>
            <a:r>
              <a:rPr lang="ru-RU" b="1" dirty="0"/>
              <a:t>Отдых от информации: один день живого общения </a:t>
            </a:r>
            <a:r>
              <a:rPr lang="ru-RU" b="1" dirty="0" smtClean="0"/>
              <a:t>или </a:t>
            </a:r>
            <a:r>
              <a:rPr lang="ru-RU" b="1" dirty="0"/>
              <a:t>рукоделия</a:t>
            </a:r>
            <a:br>
              <a:rPr lang="ru-RU" b="1" dirty="0"/>
            </a:br>
            <a:endParaRPr lang="ru-RU" dirty="0"/>
          </a:p>
        </p:txBody>
      </p:sp>
      <p:pic>
        <p:nvPicPr>
          <p:cNvPr id="2050" name="Picture 2" descr="http://www.dw.com/image/0,,16887095_401,00.jpg"/>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5436096" y="1410418"/>
            <a:ext cx="3706232" cy="2476388"/>
          </a:xfrm>
          <a:prstGeom prst="rect">
            <a:avLst/>
          </a:prstGeom>
          <a:noFill/>
          <a:effectLst>
            <a:softEdge rad="127000"/>
          </a:effectLst>
          <a:extLst>
            <a:ext uri="{909E8E84-426E-40DD-AFC4-6F175D3DCCD1}">
              <a14:hiddenFill xmlns="" xmlns:a14="http://schemas.microsoft.com/office/drawing/2010/main">
                <a:solidFill>
                  <a:srgbClr val="FFFFFF"/>
                </a:solidFill>
              </a14:hiddenFill>
            </a:ext>
          </a:extLst>
        </p:spPr>
      </p:pic>
      <p:pic>
        <p:nvPicPr>
          <p:cNvPr id="2052" name="Picture 4" descr="http://kuponi.com.ua/images/kupikupon/kupikupon923.jpg"/>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5500694" y="4000504"/>
            <a:ext cx="3499290" cy="2351570"/>
          </a:xfrm>
          <a:prstGeom prst="rect">
            <a:avLst/>
          </a:prstGeom>
          <a:noFill/>
          <a:effectLst>
            <a:softEdge rad="317500"/>
          </a:effectLst>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19889259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background_presentation_034_b.jpg"/>
          <p:cNvPicPr>
            <a:picLocks noGrp="1" noChangeAspect="1"/>
          </p:cNvPicPr>
          <p:nvPr>
            <p:ph idx="1"/>
          </p:nvPr>
        </p:nvPicPr>
        <p:blipFill>
          <a:blip r:embed="rId2" cstate="print"/>
          <a:stretch>
            <a:fillRect/>
          </a:stretch>
        </p:blipFill>
        <p:spPr>
          <a:xfrm>
            <a:off x="0" y="6513"/>
            <a:ext cx="9144000" cy="6851487"/>
          </a:xfrm>
        </p:spPr>
      </p:pic>
      <p:sp>
        <p:nvSpPr>
          <p:cNvPr id="2" name="Заголовок 1"/>
          <p:cNvSpPr>
            <a:spLocks noGrp="1"/>
          </p:cNvSpPr>
          <p:nvPr>
            <p:ph type="title"/>
          </p:nvPr>
        </p:nvSpPr>
        <p:spPr>
          <a:xfrm>
            <a:off x="251520" y="1844824"/>
            <a:ext cx="8712968" cy="5013176"/>
          </a:xfrm>
        </p:spPr>
        <p:txBody>
          <a:bodyPr>
            <a:normAutofit fontScale="90000"/>
          </a:bodyPr>
          <a:lstStyle/>
          <a:p>
            <a:r>
              <a:rPr lang="ru-RU" dirty="0" smtClean="0">
                <a:solidFill>
                  <a:srgbClr val="FF0000"/>
                </a:solidFill>
                <a:latin typeface="Times New Roman" pitchFamily="18" charset="0"/>
                <a:cs typeface="Times New Roman" pitchFamily="18" charset="0"/>
              </a:rPr>
              <a:t>Таким образом, клиповое мышление – не ущербность, не вина ребенка, а естественный ответ на условия жизни. </a:t>
            </a:r>
            <a:r>
              <a:rPr lang="ru-RU" b="1" dirty="0" smtClean="0">
                <a:solidFill>
                  <a:srgbClr val="FF0000"/>
                </a:solidFill>
                <a:latin typeface="Times New Roman" pitchFamily="18" charset="0"/>
                <a:cs typeface="Times New Roman" pitchFamily="18" charset="0"/>
              </a:rPr>
              <a:t>Клиповое мышление </a:t>
            </a:r>
            <a:r>
              <a:rPr lang="ru-RU" dirty="0" smtClean="0">
                <a:solidFill>
                  <a:srgbClr val="FF0000"/>
                </a:solidFill>
                <a:latin typeface="Times New Roman" pitchFamily="18" charset="0"/>
                <a:cs typeface="Times New Roman" pitchFamily="18" charset="0"/>
              </a:rPr>
              <a:t>— это особенность мышления современного человека и  это надо знать, чтобы помочь ребенку научиться мыслить полноценно.</a:t>
            </a:r>
            <a:endParaRPr lang="ru-RU" b="1" dirty="0">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214282" y="2285992"/>
            <a:ext cx="8229600" cy="1252728"/>
          </a:xfrm>
        </p:spPr>
        <p:txBody>
          <a:bodyPr>
            <a:normAutofit fontScale="90000"/>
          </a:bodyPr>
          <a:lstStyle/>
          <a:p>
            <a:r>
              <a:rPr lang="ru-RU" sz="4000" dirty="0">
                <a:solidFill>
                  <a:srgbClr val="0000FF"/>
                </a:solidFill>
              </a:rPr>
              <a:t>Перед собой я поставила </a:t>
            </a:r>
            <a:br>
              <a:rPr lang="ru-RU" sz="4000" dirty="0">
                <a:solidFill>
                  <a:srgbClr val="0000FF"/>
                </a:solidFill>
              </a:rPr>
            </a:br>
            <a:r>
              <a:rPr lang="ru-RU" sz="4000" dirty="0">
                <a:solidFill>
                  <a:srgbClr val="0000FF"/>
                </a:solidFill>
              </a:rPr>
              <a:t>следующие задачи:</a:t>
            </a:r>
            <a:r>
              <a:rPr lang="ru-RU" sz="4000" dirty="0">
                <a:solidFill>
                  <a:schemeClr val="accent2"/>
                </a:solidFill>
              </a:rPr>
              <a:t/>
            </a:r>
            <a:br>
              <a:rPr lang="ru-RU" sz="4000" dirty="0">
                <a:solidFill>
                  <a:schemeClr val="accent2"/>
                </a:solidFill>
              </a:rPr>
            </a:br>
            <a:endParaRPr lang="ru-RU" sz="4000" dirty="0">
              <a:solidFill>
                <a:schemeClr val="accent2"/>
              </a:solidFill>
            </a:endParaRPr>
          </a:p>
        </p:txBody>
      </p:sp>
      <p:sp>
        <p:nvSpPr>
          <p:cNvPr id="6147" name="Rectangle 3"/>
          <p:cNvSpPr>
            <a:spLocks noGrp="1" noChangeArrowheads="1"/>
          </p:cNvSpPr>
          <p:nvPr>
            <p:ph type="body" idx="1"/>
          </p:nvPr>
        </p:nvSpPr>
        <p:spPr>
          <a:xfrm>
            <a:off x="0" y="3693032"/>
            <a:ext cx="8715436" cy="3164968"/>
          </a:xfrm>
        </p:spPr>
        <p:txBody>
          <a:bodyPr>
            <a:normAutofit fontScale="92500"/>
          </a:bodyPr>
          <a:lstStyle/>
          <a:p>
            <a:pPr marL="609600" indent="-609600">
              <a:lnSpc>
                <a:spcPct val="90000"/>
              </a:lnSpc>
            </a:pPr>
            <a:r>
              <a:rPr lang="ru-RU" sz="2400" dirty="0">
                <a:solidFill>
                  <a:srgbClr val="E111C8"/>
                </a:solidFill>
              </a:rPr>
              <a:t>Изучить уровень развития мышления и восприятия школьников </a:t>
            </a:r>
            <a:r>
              <a:rPr lang="ru-RU" sz="2400" dirty="0" smtClean="0">
                <a:solidFill>
                  <a:srgbClr val="E111C8"/>
                </a:solidFill>
              </a:rPr>
              <a:t>3 и 4-ого </a:t>
            </a:r>
            <a:r>
              <a:rPr lang="ru-RU" sz="2400" dirty="0">
                <a:solidFill>
                  <a:srgbClr val="E111C8"/>
                </a:solidFill>
              </a:rPr>
              <a:t>класса, их модели поведения, модели восприятия.</a:t>
            </a:r>
          </a:p>
          <a:p>
            <a:pPr marL="609600" indent="-609600">
              <a:lnSpc>
                <a:spcPct val="90000"/>
              </a:lnSpc>
            </a:pPr>
            <a:r>
              <a:rPr lang="ru-RU" sz="2400" dirty="0">
                <a:solidFill>
                  <a:srgbClr val="E111C8"/>
                </a:solidFill>
              </a:rPr>
              <a:t>Изменить учебный процесс таким образом, чтобы учебный процесс соответствовал восприятию учеников.</a:t>
            </a:r>
          </a:p>
          <a:p>
            <a:pPr marL="609600" indent="-609600">
              <a:lnSpc>
                <a:spcPct val="90000"/>
              </a:lnSpc>
            </a:pPr>
            <a:r>
              <a:rPr lang="ru-RU" sz="2400" dirty="0">
                <a:solidFill>
                  <a:srgbClr val="E111C8"/>
                </a:solidFill>
              </a:rPr>
              <a:t>Научить обучающихся мыслить таким образом, чтобы вместо серой посредственности в результате получились творческие люди.</a:t>
            </a:r>
          </a:p>
          <a:p>
            <a:pPr marL="609600" indent="-609600">
              <a:lnSpc>
                <a:spcPct val="90000"/>
              </a:lnSpc>
            </a:pPr>
            <a:r>
              <a:rPr lang="ru-RU" sz="2400" dirty="0">
                <a:solidFill>
                  <a:srgbClr val="E111C8"/>
                </a:solidFill>
              </a:rPr>
              <a:t>Составить типовые задания, которые соответствуют уровню восприятия учеников и работают на анализ произведения.</a:t>
            </a:r>
          </a:p>
          <a:p>
            <a:pPr marL="609600" indent="-609600">
              <a:lnSpc>
                <a:spcPct val="90000"/>
              </a:lnSpc>
              <a:buFontTx/>
              <a:buNone/>
            </a:pPr>
            <a:endParaRPr lang="ru-RU" sz="2400" dirty="0">
              <a:solidFill>
                <a:srgbClr val="E111C8"/>
              </a:solidFill>
            </a:endParaRPr>
          </a:p>
        </p:txBody>
      </p:sp>
      <p:sp>
        <p:nvSpPr>
          <p:cNvPr id="4" name="Rectangle 2"/>
          <p:cNvSpPr txBox="1">
            <a:spLocks noChangeArrowheads="1"/>
          </p:cNvSpPr>
          <p:nvPr/>
        </p:nvSpPr>
        <p:spPr>
          <a:xfrm>
            <a:off x="571472" y="357166"/>
            <a:ext cx="7772400" cy="1123944"/>
          </a:xfrm>
          <a:prstGeom prst="rect">
            <a:avLst/>
          </a:prstGeom>
        </p:spPr>
        <p:txBody>
          <a:bodyPr vert="horz" lIns="91440" tIns="45720" rIns="91440" bIns="45720" rtlCol="0" anchor="ctr">
            <a:normAutofit fontScale="900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ru-RU" sz="4400" b="1" i="0" u="none" strike="noStrike" kern="1200" cap="none" spc="0" normalizeH="0" baseline="0" noProof="0" smtClean="0">
                <a:ln>
                  <a:noFill/>
                </a:ln>
                <a:solidFill>
                  <a:schemeClr val="tx1">
                    <a:lumMod val="95000"/>
                    <a:lumOff val="5000"/>
                  </a:schemeClr>
                </a:solidFill>
                <a:effectLst/>
                <a:uLnTx/>
                <a:uFillTx/>
                <a:latin typeface="+mj-lt"/>
                <a:ea typeface="+mj-ea"/>
                <a:cs typeface="+mj-cs"/>
              </a:rPr>
              <a:t>Клиповое мышление, и как с ним бороться</a:t>
            </a:r>
            <a:r>
              <a:rPr kumimoji="0" lang="en-US" sz="4400" b="1" i="0" u="none" strike="noStrike" kern="1200" cap="none" spc="0" normalizeH="0" baseline="0" noProof="0" smtClean="0">
                <a:ln>
                  <a:noFill/>
                </a:ln>
                <a:solidFill>
                  <a:schemeClr val="tx1">
                    <a:lumMod val="95000"/>
                    <a:lumOff val="5000"/>
                  </a:schemeClr>
                </a:solidFill>
                <a:effectLst/>
                <a:uLnTx/>
                <a:uFillTx/>
                <a:latin typeface="+mj-lt"/>
                <a:ea typeface="+mj-ea"/>
                <a:cs typeface="+mj-cs"/>
              </a:rPr>
              <a:t>.</a:t>
            </a:r>
            <a:endParaRPr kumimoji="0" lang="ru-RU" sz="4400" b="1" i="0" u="none" strike="noStrike" kern="1200" cap="none" spc="0" normalizeH="0" baseline="0" noProof="0" dirty="0">
              <a:ln>
                <a:noFill/>
              </a:ln>
              <a:solidFill>
                <a:schemeClr val="tx1">
                  <a:lumMod val="95000"/>
                  <a:lumOff val="5000"/>
                </a:schemeClr>
              </a:solidFill>
              <a:effectLst/>
              <a:uLnTx/>
              <a:uFillTx/>
              <a:latin typeface="+mj-lt"/>
              <a:ea typeface="+mj-ea"/>
              <a:cs typeface="+mj-cs"/>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r>
              <a:rPr lang="ru-RU" b="1" dirty="0">
                <a:solidFill>
                  <a:srgbClr val="E111C8"/>
                </a:solidFill>
              </a:rPr>
              <a:t>Практическая часть</a:t>
            </a:r>
          </a:p>
        </p:txBody>
      </p:sp>
      <p:sp>
        <p:nvSpPr>
          <p:cNvPr id="9219" name="Rectangle 3"/>
          <p:cNvSpPr>
            <a:spLocks noGrp="1" noChangeArrowheads="1"/>
          </p:cNvSpPr>
          <p:nvPr>
            <p:ph type="body" idx="1"/>
          </p:nvPr>
        </p:nvSpPr>
        <p:spPr>
          <a:xfrm>
            <a:off x="872067" y="2675467"/>
            <a:ext cx="8057651" cy="3450696"/>
          </a:xfrm>
        </p:spPr>
        <p:txBody>
          <a:bodyPr>
            <a:normAutofit fontScale="92500" lnSpcReduction="20000"/>
          </a:bodyPr>
          <a:lstStyle/>
          <a:p>
            <a:pPr>
              <a:lnSpc>
                <a:spcPct val="80000"/>
              </a:lnSpc>
              <a:buFontTx/>
              <a:buNone/>
            </a:pPr>
            <a:r>
              <a:rPr lang="ru-RU" sz="2800" dirty="0">
                <a:solidFill>
                  <a:srgbClr val="E111C8"/>
                </a:solidFill>
              </a:rPr>
              <a:t>Работа над темой </a:t>
            </a:r>
          </a:p>
          <a:p>
            <a:pPr>
              <a:lnSpc>
                <a:spcPct val="80000"/>
              </a:lnSpc>
              <a:buFontTx/>
              <a:buNone/>
            </a:pPr>
            <a:r>
              <a:rPr lang="ru-RU" sz="2800" dirty="0">
                <a:solidFill>
                  <a:srgbClr val="E111C8"/>
                </a:solidFill>
              </a:rPr>
              <a:t>позволила мне сделать вывод о наличии</a:t>
            </a:r>
          </a:p>
          <a:p>
            <a:pPr>
              <a:lnSpc>
                <a:spcPct val="80000"/>
              </a:lnSpc>
              <a:buFontTx/>
              <a:buNone/>
            </a:pPr>
            <a:r>
              <a:rPr lang="ru-RU" sz="2800" dirty="0">
                <a:solidFill>
                  <a:srgbClr val="E111C8"/>
                </a:solidFill>
              </a:rPr>
              <a:t>клипового мышления у учащихся </a:t>
            </a:r>
            <a:r>
              <a:rPr lang="ru-RU" sz="2800" dirty="0" smtClean="0">
                <a:solidFill>
                  <a:srgbClr val="E111C8"/>
                </a:solidFill>
              </a:rPr>
              <a:t>4-ого </a:t>
            </a:r>
            <a:r>
              <a:rPr lang="ru-RU" sz="2800" dirty="0">
                <a:solidFill>
                  <a:srgbClr val="E111C8"/>
                </a:solidFill>
              </a:rPr>
              <a:t>класса. </a:t>
            </a:r>
          </a:p>
          <a:p>
            <a:pPr>
              <a:lnSpc>
                <a:spcPct val="80000"/>
              </a:lnSpc>
              <a:buFontTx/>
              <a:buNone/>
            </a:pPr>
            <a:r>
              <a:rPr lang="ru-RU" sz="2800" dirty="0">
                <a:solidFill>
                  <a:srgbClr val="E111C8"/>
                </a:solidFill>
              </a:rPr>
              <a:t>Это подтвердили тесты оценки внимания по </a:t>
            </a:r>
          </a:p>
          <a:p>
            <a:pPr>
              <a:lnSpc>
                <a:spcPct val="80000"/>
              </a:lnSpc>
              <a:buFontTx/>
              <a:buNone/>
            </a:pPr>
            <a:r>
              <a:rPr lang="ru-RU" sz="2800" dirty="0">
                <a:solidFill>
                  <a:srgbClr val="E111C8"/>
                </a:solidFill>
              </a:rPr>
              <a:t>методике </a:t>
            </a:r>
            <a:r>
              <a:rPr lang="ru-RU" sz="2800" dirty="0" err="1">
                <a:solidFill>
                  <a:srgbClr val="E111C8"/>
                </a:solidFill>
              </a:rPr>
              <a:t>Мюнстенберга</a:t>
            </a:r>
            <a:r>
              <a:rPr lang="ru-RU" sz="2800" dirty="0">
                <a:solidFill>
                  <a:srgbClr val="E111C8"/>
                </a:solidFill>
              </a:rPr>
              <a:t>, анализ мышления и </a:t>
            </a:r>
          </a:p>
          <a:p>
            <a:pPr>
              <a:lnSpc>
                <a:spcPct val="80000"/>
              </a:lnSpc>
              <a:buFontTx/>
              <a:buNone/>
            </a:pPr>
            <a:r>
              <a:rPr lang="ru-RU" sz="2800" dirty="0">
                <a:solidFill>
                  <a:srgbClr val="E111C8"/>
                </a:solidFill>
              </a:rPr>
              <a:t>уровня восприятия информации. 81% учащихся </a:t>
            </a:r>
          </a:p>
          <a:p>
            <a:pPr>
              <a:lnSpc>
                <a:spcPct val="80000"/>
              </a:lnSpc>
              <a:buFontTx/>
              <a:buNone/>
            </a:pPr>
            <a:r>
              <a:rPr lang="ru-RU" sz="2800" dirty="0">
                <a:solidFill>
                  <a:srgbClr val="E111C8"/>
                </a:solidFill>
              </a:rPr>
              <a:t>не могут концентрироваться на получаемой </a:t>
            </a:r>
          </a:p>
          <a:p>
            <a:pPr>
              <a:lnSpc>
                <a:spcPct val="80000"/>
              </a:lnSpc>
              <a:buFontTx/>
              <a:buNone/>
            </a:pPr>
            <a:r>
              <a:rPr lang="ru-RU" sz="2800" dirty="0">
                <a:solidFill>
                  <a:srgbClr val="E111C8"/>
                </a:solidFill>
              </a:rPr>
              <a:t>информации более 5 минут, 73% не умеют </a:t>
            </a:r>
          </a:p>
          <a:p>
            <a:pPr>
              <a:lnSpc>
                <a:spcPct val="80000"/>
              </a:lnSpc>
              <a:buFontTx/>
              <a:buNone/>
            </a:pPr>
            <a:r>
              <a:rPr lang="ru-RU" sz="2800" dirty="0">
                <a:solidFill>
                  <a:srgbClr val="E111C8"/>
                </a:solidFill>
              </a:rPr>
              <a:t>применять полученные знания, проводить </a:t>
            </a:r>
          </a:p>
          <a:p>
            <a:pPr>
              <a:lnSpc>
                <a:spcPct val="80000"/>
              </a:lnSpc>
              <a:buFontTx/>
              <a:buNone/>
            </a:pPr>
            <a:r>
              <a:rPr lang="ru-RU" sz="2800" dirty="0">
                <a:solidFill>
                  <a:srgbClr val="E111C8"/>
                </a:solidFill>
              </a:rPr>
              <a:t>аналогии, анализировать, обобщать.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normAutofit fontScale="90000"/>
          </a:bodyPr>
          <a:lstStyle/>
          <a:p>
            <a:r>
              <a:rPr lang="ru-RU" sz="4000" b="1" dirty="0">
                <a:solidFill>
                  <a:srgbClr val="E111C8"/>
                </a:solidFill>
              </a:rPr>
              <a:t>Результаты диагностики «Определение ведущей модальности»</a:t>
            </a:r>
          </a:p>
        </p:txBody>
      </p:sp>
      <p:sp>
        <p:nvSpPr>
          <p:cNvPr id="10245" name="Rectangle 5"/>
          <p:cNvSpPr>
            <a:spLocks noChangeArrowheads="1"/>
          </p:cNvSpPr>
          <p:nvPr/>
        </p:nvSpPr>
        <p:spPr bwMode="auto">
          <a:xfrm>
            <a:off x="0" y="0"/>
            <a:ext cx="9144000" cy="0"/>
          </a:xfrm>
          <a:prstGeom prst="rect">
            <a:avLst/>
          </a:prstGeom>
          <a:noFill/>
          <a:ln w="9525">
            <a:noFill/>
            <a:miter lim="800000"/>
            <a:headEnd/>
            <a:tailEnd/>
          </a:ln>
          <a:effectLst/>
        </p:spPr>
        <p:txBody>
          <a:bodyPr wrap="none" anchor="ctr">
            <a:spAutoFit/>
          </a:bodyPr>
          <a:lstStyle/>
          <a:p>
            <a:endParaRPr lang="ru-RU"/>
          </a:p>
        </p:txBody>
      </p:sp>
      <p:graphicFrame>
        <p:nvGraphicFramePr>
          <p:cNvPr id="7" name="Object 3"/>
          <p:cNvGraphicFramePr>
            <a:graphicFrameLocks noChangeAspect="1"/>
          </p:cNvGraphicFramePr>
          <p:nvPr/>
        </p:nvGraphicFramePr>
        <p:xfrm>
          <a:off x="285720" y="2071678"/>
          <a:ext cx="8643998" cy="359671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normAutofit fontScale="90000"/>
          </a:bodyPr>
          <a:lstStyle/>
          <a:p>
            <a:r>
              <a:rPr lang="ru-RU" sz="4000" dirty="0"/>
              <a:t> </a:t>
            </a:r>
            <a:r>
              <a:rPr lang="ru-RU" sz="4000" b="1" dirty="0">
                <a:solidFill>
                  <a:srgbClr val="E111C8"/>
                </a:solidFill>
              </a:rPr>
              <a:t>Результаты сравнительной диагностики.</a:t>
            </a:r>
          </a:p>
        </p:txBody>
      </p:sp>
      <p:sp>
        <p:nvSpPr>
          <p:cNvPr id="12293" name="Rectangle 5"/>
          <p:cNvSpPr>
            <a:spLocks noChangeArrowheads="1"/>
          </p:cNvSpPr>
          <p:nvPr/>
        </p:nvSpPr>
        <p:spPr bwMode="auto">
          <a:xfrm>
            <a:off x="0" y="0"/>
            <a:ext cx="9144000" cy="0"/>
          </a:xfrm>
          <a:prstGeom prst="rect">
            <a:avLst/>
          </a:prstGeom>
          <a:noFill/>
          <a:ln w="9525">
            <a:noFill/>
            <a:miter lim="800000"/>
            <a:headEnd/>
            <a:tailEnd/>
          </a:ln>
          <a:effectLst/>
        </p:spPr>
        <p:txBody>
          <a:bodyPr wrap="none" anchor="ctr">
            <a:spAutoFit/>
          </a:bodyPr>
          <a:lstStyle/>
          <a:p>
            <a:endParaRPr lang="ru-RU"/>
          </a:p>
        </p:txBody>
      </p:sp>
      <p:graphicFrame>
        <p:nvGraphicFramePr>
          <p:cNvPr id="9" name="Object 4"/>
          <p:cNvGraphicFramePr>
            <a:graphicFrameLocks noChangeAspect="1"/>
          </p:cNvGraphicFramePr>
          <p:nvPr/>
        </p:nvGraphicFramePr>
        <p:xfrm>
          <a:off x="2000232" y="4214818"/>
          <a:ext cx="6667500" cy="2643182"/>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8" name="Object 5"/>
          <p:cNvGraphicFramePr>
            <a:graphicFrameLocks noChangeAspect="1"/>
          </p:cNvGraphicFramePr>
          <p:nvPr/>
        </p:nvGraphicFramePr>
        <p:xfrm>
          <a:off x="142844" y="1500174"/>
          <a:ext cx="7215238" cy="2555875"/>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0" y="274638"/>
            <a:ext cx="8929718" cy="725470"/>
          </a:xfrm>
        </p:spPr>
        <p:txBody>
          <a:bodyPr>
            <a:normAutofit fontScale="90000"/>
          </a:bodyPr>
          <a:lstStyle/>
          <a:p>
            <a:r>
              <a:rPr lang="ru-RU" sz="4000" dirty="0">
                <a:solidFill>
                  <a:srgbClr val="E111C8"/>
                </a:solidFill>
              </a:rPr>
              <a:t> </a:t>
            </a:r>
            <a:r>
              <a:rPr lang="ru-RU" sz="2700" dirty="0">
                <a:solidFill>
                  <a:srgbClr val="0000FF"/>
                </a:solidFill>
                <a:latin typeface="Times New Roman" pitchFamily="18" charset="0"/>
                <a:cs typeface="Times New Roman" pitchFamily="18" charset="0"/>
              </a:rPr>
              <a:t>Мною были апробированы следующие формы работы на уроках </a:t>
            </a:r>
            <a:r>
              <a:rPr lang="ru-RU" sz="2700" dirty="0" smtClean="0">
                <a:solidFill>
                  <a:srgbClr val="0000FF"/>
                </a:solidFill>
                <a:latin typeface="Times New Roman" pitchFamily="18" charset="0"/>
                <a:cs typeface="Times New Roman" pitchFamily="18" charset="0"/>
              </a:rPr>
              <a:t>литературного чтения:</a:t>
            </a:r>
            <a:endParaRPr lang="ru-RU" sz="2700" dirty="0">
              <a:solidFill>
                <a:srgbClr val="0000FF"/>
              </a:solidFill>
              <a:latin typeface="Times New Roman" pitchFamily="18" charset="0"/>
              <a:cs typeface="Times New Roman" pitchFamily="18" charset="0"/>
            </a:endParaRPr>
          </a:p>
        </p:txBody>
      </p:sp>
      <p:sp>
        <p:nvSpPr>
          <p:cNvPr id="14339" name="Rectangle 3"/>
          <p:cNvSpPr>
            <a:spLocks noGrp="1" noChangeArrowheads="1"/>
          </p:cNvSpPr>
          <p:nvPr>
            <p:ph type="body" sz="half" idx="1"/>
          </p:nvPr>
        </p:nvSpPr>
        <p:spPr>
          <a:xfrm>
            <a:off x="0" y="1142984"/>
            <a:ext cx="8915400" cy="6000792"/>
          </a:xfrm>
        </p:spPr>
        <p:txBody>
          <a:bodyPr>
            <a:normAutofit/>
          </a:bodyPr>
          <a:lstStyle/>
          <a:p>
            <a:pPr marL="609600" indent="-609600">
              <a:lnSpc>
                <a:spcPct val="80000"/>
              </a:lnSpc>
            </a:pPr>
            <a:r>
              <a:rPr lang="ru-RU" sz="1600" dirty="0" smtClean="0">
                <a:solidFill>
                  <a:srgbClr val="E111C8"/>
                </a:solidFill>
              </a:rPr>
              <a:t>Презентацию </a:t>
            </a:r>
            <a:r>
              <a:rPr lang="ru-RU" sz="1600" dirty="0">
                <a:solidFill>
                  <a:srgbClr val="E111C8"/>
                </a:solidFill>
              </a:rPr>
              <a:t>по биографии писателя теперь </a:t>
            </a:r>
            <a:r>
              <a:rPr lang="ru-RU" sz="1600" dirty="0" smtClean="0">
                <a:solidFill>
                  <a:srgbClr val="E111C8"/>
                </a:solidFill>
              </a:rPr>
              <a:t>строю </a:t>
            </a:r>
            <a:r>
              <a:rPr lang="ru-RU" sz="1600" dirty="0">
                <a:solidFill>
                  <a:srgbClr val="E111C8"/>
                </a:solidFill>
              </a:rPr>
              <a:t>по следующему плану: семья, образование, деятельность, начало творческого пути, какие взгляды отразились в творчестве, интересный случай из жизни.</a:t>
            </a:r>
          </a:p>
          <a:p>
            <a:pPr marL="609600" indent="-609600">
              <a:lnSpc>
                <a:spcPct val="80000"/>
              </a:lnSpc>
            </a:pPr>
            <a:r>
              <a:rPr lang="ru-RU" sz="1600" dirty="0">
                <a:solidFill>
                  <a:srgbClr val="E111C8"/>
                </a:solidFill>
              </a:rPr>
              <a:t>Большинство учащихся </a:t>
            </a:r>
            <a:r>
              <a:rPr lang="ru-RU" sz="1600" dirty="0" err="1">
                <a:solidFill>
                  <a:srgbClr val="0000FF"/>
                </a:solidFill>
              </a:rPr>
              <a:t>кинестетики</a:t>
            </a:r>
            <a:r>
              <a:rPr lang="ru-RU" sz="1600" dirty="0">
                <a:solidFill>
                  <a:srgbClr val="0000FF"/>
                </a:solidFill>
              </a:rPr>
              <a:t> и </a:t>
            </a:r>
            <a:r>
              <a:rPr lang="ru-RU" sz="1600" dirty="0" err="1">
                <a:solidFill>
                  <a:srgbClr val="0000FF"/>
                </a:solidFill>
              </a:rPr>
              <a:t>визуалы</a:t>
            </a:r>
            <a:r>
              <a:rPr lang="ru-RU" sz="1600" dirty="0">
                <a:solidFill>
                  <a:srgbClr val="E111C8"/>
                </a:solidFill>
              </a:rPr>
              <a:t>. Им необходимо посмотреть и потрогать. Раскрасить и подрисовать. Я предлагаю школьникам украшать письменные работы портретами писателя или сюжетными картинками.</a:t>
            </a:r>
          </a:p>
          <a:p>
            <a:pPr marL="609600" indent="-609600">
              <a:lnSpc>
                <a:spcPct val="80000"/>
              </a:lnSpc>
            </a:pPr>
            <a:r>
              <a:rPr lang="ru-RU" sz="1600" dirty="0">
                <a:solidFill>
                  <a:srgbClr val="0000FF"/>
                </a:solidFill>
              </a:rPr>
              <a:t>Презентация – продукт нового </a:t>
            </a:r>
            <a:r>
              <a:rPr lang="ru-RU" sz="1600" dirty="0" smtClean="0">
                <a:solidFill>
                  <a:srgbClr val="0000FF"/>
                </a:solidFill>
              </a:rPr>
              <a:t>подхода </a:t>
            </a:r>
            <a:r>
              <a:rPr lang="ru-RU" sz="1600" dirty="0">
                <a:solidFill>
                  <a:srgbClr val="0000FF"/>
                </a:solidFill>
              </a:rPr>
              <a:t>к подаче материала на уроке. </a:t>
            </a:r>
          </a:p>
          <a:p>
            <a:pPr marL="609600" indent="-609600">
              <a:lnSpc>
                <a:spcPct val="80000"/>
              </a:lnSpc>
              <a:buFontTx/>
              <a:buNone/>
            </a:pPr>
            <a:r>
              <a:rPr lang="ru-RU" sz="1600" dirty="0">
                <a:solidFill>
                  <a:srgbClr val="0000FF"/>
                </a:solidFill>
              </a:rPr>
              <a:t>Короткие фразы, емкая информация, </a:t>
            </a:r>
            <a:r>
              <a:rPr lang="ru-RU" sz="1600" dirty="0" smtClean="0">
                <a:solidFill>
                  <a:srgbClr val="0000FF"/>
                </a:solidFill>
              </a:rPr>
              <a:t>содержание </a:t>
            </a:r>
            <a:r>
              <a:rPr lang="ru-RU" sz="1600" dirty="0">
                <a:solidFill>
                  <a:srgbClr val="0000FF"/>
                </a:solidFill>
              </a:rPr>
              <a:t>ярких иллюстраций, </a:t>
            </a:r>
          </a:p>
          <a:p>
            <a:pPr marL="609600" indent="-609600">
              <a:lnSpc>
                <a:spcPct val="80000"/>
              </a:lnSpc>
              <a:buFontTx/>
              <a:buNone/>
            </a:pPr>
            <a:r>
              <a:rPr lang="ru-RU" sz="1600" dirty="0">
                <a:solidFill>
                  <a:srgbClr val="0000FF"/>
                </a:solidFill>
              </a:rPr>
              <a:t>проблемные вопросы помогают </a:t>
            </a:r>
            <a:r>
              <a:rPr lang="ru-RU" sz="1600" dirty="0" smtClean="0">
                <a:solidFill>
                  <a:srgbClr val="0000FF"/>
                </a:solidFill>
              </a:rPr>
              <a:t>удержать </a:t>
            </a:r>
            <a:r>
              <a:rPr lang="ru-RU" sz="1600" dirty="0">
                <a:solidFill>
                  <a:srgbClr val="0000FF"/>
                </a:solidFill>
              </a:rPr>
              <a:t>внимание учащихся.</a:t>
            </a:r>
          </a:p>
          <a:p>
            <a:pPr marL="609600" indent="-609600">
              <a:lnSpc>
                <a:spcPct val="80000"/>
              </a:lnSpc>
            </a:pPr>
            <a:r>
              <a:rPr lang="ru-RU" sz="1600" dirty="0">
                <a:solidFill>
                  <a:srgbClr val="E111C8"/>
                </a:solidFill>
              </a:rPr>
              <a:t>Для работы с небольшим по объему </a:t>
            </a:r>
            <a:r>
              <a:rPr lang="ru-RU" sz="1600" dirty="0" smtClean="0">
                <a:solidFill>
                  <a:srgbClr val="E111C8"/>
                </a:solidFill>
              </a:rPr>
              <a:t>произведением </a:t>
            </a:r>
            <a:r>
              <a:rPr lang="ru-RU" sz="1600" dirty="0">
                <a:solidFill>
                  <a:srgbClr val="E111C8"/>
                </a:solidFill>
              </a:rPr>
              <a:t>я использую технологию </a:t>
            </a:r>
          </a:p>
          <a:p>
            <a:pPr marL="609600" indent="-609600">
              <a:lnSpc>
                <a:spcPct val="80000"/>
              </a:lnSpc>
              <a:buFontTx/>
              <a:buNone/>
            </a:pPr>
            <a:r>
              <a:rPr lang="ru-RU" sz="1600" dirty="0">
                <a:solidFill>
                  <a:srgbClr val="E111C8"/>
                </a:solidFill>
              </a:rPr>
              <a:t>педагогических </a:t>
            </a:r>
            <a:r>
              <a:rPr lang="ru-RU" sz="1600" dirty="0" smtClean="0">
                <a:solidFill>
                  <a:srgbClr val="E111C8"/>
                </a:solidFill>
              </a:rPr>
              <a:t>мастерских</a:t>
            </a:r>
            <a:endParaRPr lang="ru-RU" sz="1600" dirty="0">
              <a:solidFill>
                <a:srgbClr val="E111C8"/>
              </a:solidFill>
            </a:endParaRPr>
          </a:p>
          <a:p>
            <a:pPr marL="609600" indent="-609600">
              <a:lnSpc>
                <a:spcPct val="80000"/>
              </a:lnSpc>
              <a:buNone/>
            </a:pPr>
            <a:endParaRPr lang="ru-RU" sz="1600" dirty="0" smtClean="0">
              <a:solidFill>
                <a:srgbClr val="E111C8"/>
              </a:solidFill>
            </a:endParaRPr>
          </a:p>
          <a:p>
            <a:pPr marL="609600" indent="-609600">
              <a:lnSpc>
                <a:spcPct val="80000"/>
              </a:lnSpc>
              <a:buNone/>
            </a:pPr>
            <a:r>
              <a:rPr lang="ru-RU" sz="1600" dirty="0" smtClean="0">
                <a:solidFill>
                  <a:srgbClr val="E111C8"/>
                </a:solidFill>
              </a:rPr>
              <a:t>Прием </a:t>
            </a:r>
            <a:r>
              <a:rPr lang="ru-RU" sz="1600" dirty="0">
                <a:solidFill>
                  <a:srgbClr val="E111C8"/>
                </a:solidFill>
              </a:rPr>
              <a:t>«раскрашивание» маркерами текста весьма продуктивен для такой серьезной деятельности, как анализ поэтического </a:t>
            </a:r>
            <a:r>
              <a:rPr lang="ru-RU" sz="1600" dirty="0" smtClean="0">
                <a:solidFill>
                  <a:srgbClr val="E111C8"/>
                </a:solidFill>
              </a:rPr>
              <a:t>произведения  </a:t>
            </a:r>
          </a:p>
          <a:p>
            <a:pPr marL="609600" indent="-609600">
              <a:lnSpc>
                <a:spcPct val="80000"/>
              </a:lnSpc>
              <a:buNone/>
            </a:pPr>
            <a:r>
              <a:rPr lang="ru-RU" sz="1600" i="1" dirty="0" smtClean="0"/>
              <a:t>По технологии развития критического мышления через чтение и письмо урок строится поэтапно: стадия вызова, стадия осмысления, стадия размышления и рефлексия.</a:t>
            </a:r>
          </a:p>
          <a:p>
            <a:r>
              <a:rPr lang="ru-RU" sz="1300" i="1" dirty="0" smtClean="0">
                <a:latin typeface="Times New Roman" pitchFamily="18" charset="0"/>
                <a:cs typeface="Times New Roman" pitchFamily="18" charset="0"/>
              </a:rPr>
              <a:t> </a:t>
            </a:r>
            <a:r>
              <a:rPr lang="ru-RU" sz="1300" b="1" dirty="0" smtClean="0">
                <a:latin typeface="Times New Roman" pitchFamily="18" charset="0"/>
                <a:cs typeface="Times New Roman" pitchFamily="18" charset="0"/>
              </a:rPr>
              <a:t>Стадии урока</a:t>
            </a:r>
          </a:p>
          <a:p>
            <a:pPr lvl="0"/>
            <a:r>
              <a:rPr lang="ru-RU" sz="1300" b="1" dirty="0" smtClean="0">
                <a:latin typeface="Times New Roman" pitchFamily="18" charset="0"/>
                <a:cs typeface="Times New Roman" pitchFamily="18" charset="0"/>
              </a:rPr>
              <a:t>Стадия вызова.</a:t>
            </a:r>
            <a:r>
              <a:rPr lang="ru-RU" sz="1300" dirty="0" smtClean="0">
                <a:latin typeface="Times New Roman" pitchFamily="18" charset="0"/>
                <a:cs typeface="Times New Roman" pitchFamily="18" charset="0"/>
              </a:rPr>
              <a:t> На этом этапе происходит вызов в памяти учащихся уже известных ЗУН, вызов интереса к новой теме.</a:t>
            </a:r>
          </a:p>
          <a:p>
            <a:pPr lvl="0"/>
            <a:r>
              <a:rPr lang="ru-RU" sz="1300" b="1" dirty="0" smtClean="0">
                <a:latin typeface="Times New Roman" pitchFamily="18" charset="0"/>
                <a:cs typeface="Times New Roman" pitchFamily="18" charset="0"/>
              </a:rPr>
              <a:t>Стадия осмысления</a:t>
            </a:r>
            <a:r>
              <a:rPr lang="ru-RU" sz="1300" dirty="0" smtClean="0">
                <a:latin typeface="Times New Roman" pitchFamily="18" charset="0"/>
                <a:cs typeface="Times New Roman" pitchFamily="18" charset="0"/>
              </a:rPr>
              <a:t>. На этом этапе проходит работа с новой информацией.</a:t>
            </a:r>
          </a:p>
          <a:p>
            <a:pPr lvl="0"/>
            <a:r>
              <a:rPr lang="ru-RU" sz="1300" b="1" dirty="0" smtClean="0">
                <a:latin typeface="Times New Roman" pitchFamily="18" charset="0"/>
                <a:cs typeface="Times New Roman" pitchFamily="18" charset="0"/>
              </a:rPr>
              <a:t>Стадия размышления</a:t>
            </a:r>
            <a:r>
              <a:rPr lang="ru-RU" sz="1300" dirty="0" smtClean="0">
                <a:latin typeface="Times New Roman" pitchFamily="18" charset="0"/>
                <a:cs typeface="Times New Roman" pitchFamily="18" charset="0"/>
              </a:rPr>
              <a:t>. Проводится систематизация полученных знаний, происходит оценка, сравнение нового знания с тем, что уже известно.</a:t>
            </a:r>
          </a:p>
          <a:p>
            <a:pPr lvl="0"/>
            <a:r>
              <a:rPr lang="ru-RU" sz="1300" b="1" dirty="0" smtClean="0">
                <a:latin typeface="Times New Roman" pitchFamily="18" charset="0"/>
                <a:cs typeface="Times New Roman" pitchFamily="18" charset="0"/>
              </a:rPr>
              <a:t>Рефлексия</a:t>
            </a:r>
            <a:r>
              <a:rPr lang="ru-RU" sz="1300" dirty="0" smtClean="0">
                <a:latin typeface="Times New Roman" pitchFamily="18" charset="0"/>
                <a:cs typeface="Times New Roman" pitchFamily="18" charset="0"/>
              </a:rPr>
              <a:t>. Это итог урока, когда происходит оценивание своей работы, своей деятельности, своих чувств в связи с вновь приобретенными ЗУН.</a:t>
            </a:r>
          </a:p>
          <a:p>
            <a:r>
              <a:rPr lang="ru-RU" sz="1300" dirty="0" smtClean="0">
                <a:latin typeface="Times New Roman" pitchFamily="18" charset="0"/>
                <a:cs typeface="Times New Roman" pitchFamily="18" charset="0"/>
              </a:rPr>
              <a:t>Часто стадия размышления и рефлексии объединены.</a:t>
            </a:r>
          </a:p>
          <a:p>
            <a:pPr marL="609600" indent="-609600">
              <a:lnSpc>
                <a:spcPct val="80000"/>
              </a:lnSpc>
              <a:buNone/>
            </a:pPr>
            <a:endParaRPr lang="ru-RU" sz="1600" dirty="0">
              <a:solidFill>
                <a:srgbClr val="E111C8"/>
              </a:solidFill>
            </a:endParaRPr>
          </a:p>
        </p:txBody>
      </p:sp>
      <p:sp>
        <p:nvSpPr>
          <p:cNvPr id="5" name="Rectangle 3"/>
          <p:cNvSpPr txBox="1">
            <a:spLocks noChangeArrowheads="1"/>
          </p:cNvSpPr>
          <p:nvPr/>
        </p:nvSpPr>
        <p:spPr>
          <a:xfrm>
            <a:off x="2571736" y="3357562"/>
            <a:ext cx="6572264" cy="857256"/>
          </a:xfrm>
          <a:prstGeom prst="rect">
            <a:avLst/>
          </a:prstGeom>
        </p:spPr>
        <p:txBody>
          <a:bodyPr vert="horz" lIns="91440" tIns="45720" rIns="91440" bIns="45720" rtlCol="0">
            <a:normAutofit/>
          </a:bodyPr>
          <a:lstStyle/>
          <a:p>
            <a:pPr marL="274320" marR="0" lvl="0" indent="-274320" algn="l" defTabSz="914400" rtl="0" eaLnBrk="1" fontAlgn="auto" latinLnBrk="0" hangingPunct="1">
              <a:lnSpc>
                <a:spcPct val="80000"/>
              </a:lnSpc>
              <a:spcBef>
                <a:spcPct val="20000"/>
              </a:spcBef>
              <a:spcAft>
                <a:spcPts val="0"/>
              </a:spcAft>
              <a:buClr>
                <a:schemeClr val="accent1"/>
              </a:buClr>
              <a:buSzPct val="100000"/>
              <a:buFontTx/>
              <a:buNone/>
              <a:tabLst/>
              <a:defRPr/>
            </a:pPr>
            <a:r>
              <a:rPr kumimoji="0" lang="ru-RU" sz="1400" b="0" i="0" u="none" strike="noStrike" kern="1200" cap="none" spc="0" normalizeH="0" baseline="0" noProof="0" dirty="0" smtClean="0">
                <a:ln>
                  <a:noFill/>
                </a:ln>
                <a:solidFill>
                  <a:schemeClr val="accent6">
                    <a:lumMod val="75000"/>
                  </a:schemeClr>
                </a:solidFill>
                <a:effectLst/>
                <a:uLnTx/>
                <a:uFillTx/>
                <a:latin typeface="Times New Roman" pitchFamily="18" charset="0"/>
                <a:cs typeface="Times New Roman" pitchFamily="18" charset="0"/>
              </a:rPr>
              <a:t> - вызвать у ученика положительные</a:t>
            </a:r>
            <a:r>
              <a:rPr kumimoji="0" lang="ru-RU" sz="1400" b="0" i="0" u="none" strike="noStrike" kern="1200" cap="none" spc="0" normalizeH="0" noProof="0" dirty="0" smtClean="0">
                <a:ln>
                  <a:noFill/>
                </a:ln>
                <a:solidFill>
                  <a:schemeClr val="accent6">
                    <a:lumMod val="75000"/>
                  </a:schemeClr>
                </a:solidFill>
                <a:effectLst/>
                <a:uLnTx/>
                <a:uFillTx/>
                <a:latin typeface="Times New Roman" pitchFamily="18" charset="0"/>
                <a:cs typeface="Times New Roman" pitchFamily="18" charset="0"/>
              </a:rPr>
              <a:t> </a:t>
            </a:r>
            <a:r>
              <a:rPr kumimoji="0" lang="ru-RU" sz="1400" b="0" i="0" u="none" strike="noStrike" kern="1200" cap="none" spc="0" normalizeH="0" baseline="0" noProof="0" dirty="0" smtClean="0">
                <a:ln>
                  <a:noFill/>
                </a:ln>
                <a:solidFill>
                  <a:schemeClr val="accent6">
                    <a:lumMod val="75000"/>
                  </a:schemeClr>
                </a:solidFill>
                <a:effectLst/>
                <a:uLnTx/>
                <a:uFillTx/>
                <a:latin typeface="Times New Roman" pitchFamily="18" charset="0"/>
                <a:cs typeface="Times New Roman" pitchFamily="18" charset="0"/>
              </a:rPr>
              <a:t>эмоциональные</a:t>
            </a:r>
            <a:r>
              <a:rPr lang="ru-RU" sz="1400" dirty="0" smtClean="0">
                <a:solidFill>
                  <a:schemeClr val="accent6">
                    <a:lumMod val="75000"/>
                  </a:schemeClr>
                </a:solidFill>
                <a:latin typeface="Times New Roman" pitchFamily="18" charset="0"/>
                <a:cs typeface="Times New Roman" pitchFamily="18" charset="0"/>
              </a:rPr>
              <a:t> </a:t>
            </a:r>
            <a:r>
              <a:rPr kumimoji="0" lang="ru-RU" sz="1400" b="0" i="0" u="none" strike="noStrike" kern="1200" cap="none" spc="0" normalizeH="0" baseline="0" noProof="0" dirty="0" smtClean="0">
                <a:ln>
                  <a:noFill/>
                </a:ln>
                <a:solidFill>
                  <a:schemeClr val="accent6">
                    <a:lumMod val="75000"/>
                  </a:schemeClr>
                </a:solidFill>
                <a:effectLst/>
                <a:uLnTx/>
                <a:uFillTx/>
                <a:latin typeface="Times New Roman" pitchFamily="18" charset="0"/>
                <a:cs typeface="Times New Roman" pitchFamily="18" charset="0"/>
              </a:rPr>
              <a:t>переживания, чувство</a:t>
            </a:r>
            <a:r>
              <a:rPr kumimoji="0" lang="ru-RU" sz="1400" b="0" i="0" u="none" strike="noStrike" kern="1200" cap="none" spc="0" normalizeH="0" noProof="0" dirty="0" smtClean="0">
                <a:ln>
                  <a:noFill/>
                </a:ln>
                <a:solidFill>
                  <a:schemeClr val="accent6">
                    <a:lumMod val="75000"/>
                  </a:schemeClr>
                </a:solidFill>
                <a:effectLst/>
                <a:uLnTx/>
                <a:uFillTx/>
                <a:latin typeface="Times New Roman" pitchFamily="18" charset="0"/>
                <a:cs typeface="Times New Roman" pitchFamily="18" charset="0"/>
              </a:rPr>
              <a:t> </a:t>
            </a:r>
            <a:r>
              <a:rPr kumimoji="0" lang="ru-RU" sz="1400" b="0" i="0" u="none" strike="noStrike" kern="1200" cap="none" spc="0" normalizeH="0" baseline="0" noProof="0" dirty="0" smtClean="0">
                <a:ln>
                  <a:noFill/>
                </a:ln>
                <a:solidFill>
                  <a:schemeClr val="accent6">
                    <a:lumMod val="75000"/>
                  </a:schemeClr>
                </a:solidFill>
                <a:effectLst/>
                <a:uLnTx/>
                <a:uFillTx/>
                <a:latin typeface="Times New Roman" pitchFamily="18" charset="0"/>
                <a:cs typeface="Times New Roman" pitchFamily="18" charset="0"/>
              </a:rPr>
              <a:t>удовлетворения проведенной работой и полученными результатами, ощущение совершенного открытия</a:t>
            </a:r>
            <a:r>
              <a:rPr kumimoji="0" lang="ru-RU" sz="1400" b="0" i="0" u="none" strike="noStrike" kern="1200" cap="none" spc="0" normalizeH="0" baseline="0" noProof="0" dirty="0" smtClean="0">
                <a:ln>
                  <a:noFill/>
                </a:ln>
                <a:solidFill>
                  <a:srgbClr val="E111C8"/>
                </a:solidFill>
                <a:effectLst/>
                <a:uLnTx/>
                <a:uFillTx/>
                <a:latin typeface="Times New Roman" pitchFamily="18" charset="0"/>
                <a:cs typeface="Times New Roman" pitchFamily="18" charset="0"/>
              </a:rPr>
              <a:t>. </a:t>
            </a:r>
            <a:endParaRPr kumimoji="0" lang="ru-RU" sz="1400" b="0" i="0" u="none" strike="noStrike" kern="1200" cap="none" spc="0" normalizeH="0" baseline="0" noProof="0" dirty="0">
              <a:ln>
                <a:noFill/>
              </a:ln>
              <a:solidFill>
                <a:srgbClr val="E111C8"/>
              </a:solidFill>
              <a:effectLst/>
              <a:uLnTx/>
              <a:uFillTx/>
              <a:latin typeface="Times New Roman" pitchFamily="18" charset="0"/>
              <a:cs typeface="Times New Roman" pitchFamily="18"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457200" y="0"/>
            <a:ext cx="8229600" cy="1143000"/>
          </a:xfrm>
        </p:spPr>
        <p:txBody>
          <a:bodyPr/>
          <a:lstStyle/>
          <a:p>
            <a:r>
              <a:rPr lang="ru-RU" dirty="0">
                <a:solidFill>
                  <a:srgbClr val="E111C8"/>
                </a:solidFill>
              </a:rPr>
              <a:t>Результаты</a:t>
            </a:r>
          </a:p>
        </p:txBody>
      </p:sp>
      <p:sp>
        <p:nvSpPr>
          <p:cNvPr id="15363" name="Rectangle 3"/>
          <p:cNvSpPr>
            <a:spLocks noGrp="1" noChangeArrowheads="1"/>
          </p:cNvSpPr>
          <p:nvPr>
            <p:ph type="body" idx="1"/>
          </p:nvPr>
        </p:nvSpPr>
        <p:spPr>
          <a:xfrm>
            <a:off x="0" y="857232"/>
            <a:ext cx="9144000" cy="5143536"/>
          </a:xfrm>
        </p:spPr>
        <p:txBody>
          <a:bodyPr>
            <a:normAutofit lnSpcReduction="10000"/>
          </a:bodyPr>
          <a:lstStyle/>
          <a:p>
            <a:pPr>
              <a:lnSpc>
                <a:spcPct val="90000"/>
              </a:lnSpc>
            </a:pPr>
            <a:r>
              <a:rPr lang="ru-RU" sz="1600" dirty="0">
                <a:solidFill>
                  <a:srgbClr val="E111C8"/>
                </a:solidFill>
                <a:latin typeface="Times New Roman" pitchFamily="18" charset="0"/>
                <a:cs typeface="Times New Roman" pitchFamily="18" charset="0"/>
              </a:rPr>
              <a:t>Презентация стала не простой иллюстрацией фактов жизни писателя, а стала носить проблемную направленность. </a:t>
            </a:r>
          </a:p>
          <a:p>
            <a:pPr>
              <a:lnSpc>
                <a:spcPct val="90000"/>
              </a:lnSpc>
            </a:pPr>
            <a:r>
              <a:rPr lang="ru-RU" sz="1600" dirty="0">
                <a:solidFill>
                  <a:srgbClr val="E111C8"/>
                </a:solidFill>
                <a:latin typeface="Times New Roman" pitchFamily="18" charset="0"/>
                <a:cs typeface="Times New Roman" pitchFamily="18" charset="0"/>
              </a:rPr>
              <a:t>Ребята с большим интересом работают на уроках </a:t>
            </a:r>
            <a:r>
              <a:rPr lang="ru-RU" sz="1600" dirty="0" smtClean="0">
                <a:solidFill>
                  <a:srgbClr val="E111C8"/>
                </a:solidFill>
                <a:latin typeface="Times New Roman" pitchFamily="18" charset="0"/>
                <a:cs typeface="Times New Roman" pitchFamily="18" charset="0"/>
              </a:rPr>
              <a:t>чтения. </a:t>
            </a:r>
            <a:r>
              <a:rPr lang="ru-RU" sz="1600" dirty="0">
                <a:solidFill>
                  <a:srgbClr val="E111C8"/>
                </a:solidFill>
                <a:latin typeface="Times New Roman" pitchFamily="18" charset="0"/>
                <a:cs typeface="Times New Roman" pitchFamily="18" charset="0"/>
              </a:rPr>
              <a:t>Активность на уроках высокая. Использование технологии педагогических мастерских помогает раскрыть перед детьми многогранный мир художественной литературы. </a:t>
            </a:r>
          </a:p>
          <a:p>
            <a:pPr>
              <a:lnSpc>
                <a:spcPct val="90000"/>
              </a:lnSpc>
            </a:pPr>
            <a:r>
              <a:rPr lang="ru-RU" sz="1600" dirty="0">
                <a:solidFill>
                  <a:srgbClr val="E111C8"/>
                </a:solidFill>
                <a:latin typeface="Times New Roman" pitchFamily="18" charset="0"/>
                <a:cs typeface="Times New Roman" pitchFamily="18" charset="0"/>
              </a:rPr>
              <a:t>На уроках успешно идет работа по анализу  </a:t>
            </a:r>
            <a:r>
              <a:rPr lang="ru-RU" sz="1600" dirty="0" smtClean="0">
                <a:solidFill>
                  <a:srgbClr val="E111C8"/>
                </a:solidFill>
                <a:latin typeface="Times New Roman" pitchFamily="18" charset="0"/>
                <a:cs typeface="Times New Roman" pitchFamily="18" charset="0"/>
              </a:rPr>
              <a:t>поэтического произведения</a:t>
            </a:r>
            <a:r>
              <a:rPr lang="ru-RU" sz="1600" dirty="0">
                <a:solidFill>
                  <a:srgbClr val="E111C8"/>
                </a:solidFill>
                <a:latin typeface="Times New Roman" pitchFamily="18" charset="0"/>
                <a:cs typeface="Times New Roman" pitchFamily="18" charset="0"/>
              </a:rPr>
              <a:t>. </a:t>
            </a:r>
          </a:p>
          <a:p>
            <a:pPr>
              <a:lnSpc>
                <a:spcPct val="90000"/>
              </a:lnSpc>
            </a:pPr>
            <a:r>
              <a:rPr lang="ru-RU" sz="1600" dirty="0">
                <a:solidFill>
                  <a:srgbClr val="E111C8"/>
                </a:solidFill>
                <a:latin typeface="Times New Roman" pitchFamily="18" charset="0"/>
                <a:cs typeface="Times New Roman" pitchFamily="18" charset="0"/>
              </a:rPr>
              <a:t>Большой интерес ребята проявляют к исследовательской деятельности. </a:t>
            </a:r>
            <a:endParaRPr lang="ru-RU" sz="1600" dirty="0" smtClean="0">
              <a:solidFill>
                <a:srgbClr val="E111C8"/>
              </a:solidFill>
              <a:latin typeface="Times New Roman" pitchFamily="18" charset="0"/>
              <a:cs typeface="Times New Roman" pitchFamily="18" charset="0"/>
            </a:endParaRPr>
          </a:p>
          <a:p>
            <a:r>
              <a:rPr lang="ru-RU" b="1" i="1" dirty="0" smtClean="0"/>
              <a:t>Математика</a:t>
            </a:r>
          </a:p>
          <a:p>
            <a:r>
              <a:rPr lang="ru-RU" sz="1600" dirty="0" smtClean="0"/>
              <a:t>Учитывая то, что зрительное восприятие для многих учеников является доминирующим, некоторые правила я не только привожу словами или формулами, но параллельно иллюстрирую это правило какой-то яркой картинкой (не искажающей математической сути вопроса).</a:t>
            </a:r>
          </a:p>
          <a:p>
            <a:r>
              <a:rPr lang="ru-RU" sz="1600" dirty="0" smtClean="0"/>
              <a:t>Иногда стараюсь передать алгоритм решения с помощью нескольких последовательных шагов, аналогичных видеоряду в кино. Алгоритм действий формулируется. Сильные ученики воспринимают его быстро. Они могут аргументировать, ссылаясь на основное свойство  и т.д.</a:t>
            </a:r>
          </a:p>
          <a:p>
            <a:r>
              <a:rPr lang="ru-RU" sz="1600" dirty="0" smtClean="0"/>
              <a:t>Скажем, при работе над заданиями типа “Верно ли утверждение...”, то есть в которых нужно ответить “да” или “нет”, дети вместо “да” поднимают одну руку, вместо “нет” - две руки, перекрывая свои две ладони (крест-накрест).</a:t>
            </a:r>
          </a:p>
          <a:p>
            <a:r>
              <a:rPr lang="ru-RU" sz="1600" b="1" i="1" dirty="0" smtClean="0"/>
              <a:t> Работают все ученики, учителю сразу видна общая картина ответов. Затем кто-то из учеников объясняет свой ответ. Но здесь движение просто на некоторое время усиливает внимание детей, а прослушивание объяснений вызывает иногда немалые трудности</a:t>
            </a:r>
            <a:r>
              <a:rPr lang="ru-RU" sz="1600" dirty="0" smtClean="0"/>
              <a:t>.</a:t>
            </a:r>
          </a:p>
          <a:p>
            <a:endParaRPr lang="ru-RU" sz="1600" dirty="0" smtClean="0"/>
          </a:p>
          <a:p>
            <a:pPr>
              <a:lnSpc>
                <a:spcPct val="90000"/>
              </a:lnSpc>
            </a:pPr>
            <a:endParaRPr lang="ru-RU" sz="1600" dirty="0">
              <a:solidFill>
                <a:srgbClr val="E111C8"/>
              </a:solidFill>
              <a:latin typeface="Times New Roman" pitchFamily="18" charset="0"/>
              <a:cs typeface="Times New Roman" pitchFamily="18"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38328"/>
            <a:ext cx="8229600" cy="6019630"/>
          </a:xfrm>
        </p:spPr>
        <p:txBody>
          <a:bodyPr>
            <a:normAutofit/>
          </a:bodyPr>
          <a:lstStyle/>
          <a:p>
            <a:pPr lvl="0"/>
            <a:r>
              <a:rPr lang="ru-RU" sz="2000" b="1" dirty="0" smtClean="0">
                <a:solidFill>
                  <a:srgbClr val="0000FF"/>
                </a:solidFill>
              </a:rPr>
              <a:t>Ранжирование</a:t>
            </a:r>
            <a:r>
              <a:rPr lang="ru-RU" sz="2000" dirty="0" smtClean="0">
                <a:solidFill>
                  <a:srgbClr val="0000FF"/>
                </a:solidFill>
              </a:rPr>
              <a:t> — эффективный прием, позволяющий выделить главное в новой информации. После знакомства с новым материалом учащиеся составляют список главных моментов, положений. Затем напротив каждого пункта в своем списке выставляется оценка по одному из критериев: важности, нужности, полезности и т.д.</a:t>
            </a:r>
            <a:br>
              <a:rPr lang="ru-RU" sz="2000" dirty="0" smtClean="0">
                <a:solidFill>
                  <a:srgbClr val="0000FF"/>
                </a:solidFill>
              </a:rPr>
            </a:br>
            <a:r>
              <a:rPr lang="ru-RU" sz="2000" dirty="0" smtClean="0">
                <a:solidFill>
                  <a:srgbClr val="0000FF"/>
                </a:solidFill>
              </a:rPr>
              <a:t/>
            </a:r>
            <a:br>
              <a:rPr lang="ru-RU" sz="2000" dirty="0" smtClean="0">
                <a:solidFill>
                  <a:srgbClr val="0000FF"/>
                </a:solidFill>
              </a:rPr>
            </a:br>
            <a:r>
              <a:rPr lang="ru-RU" sz="2000" dirty="0" smtClean="0">
                <a:solidFill>
                  <a:srgbClr val="FF0000"/>
                </a:solidFill>
              </a:rPr>
              <a:t>Например, на уроке "Окружающий мир". </a:t>
            </a:r>
            <a:r>
              <a:rPr lang="ru-RU" sz="2000" dirty="0" smtClean="0">
                <a:solidFill>
                  <a:srgbClr val="0000FF"/>
                </a:solidFill>
              </a:rPr>
              <a:t/>
            </a:r>
            <a:br>
              <a:rPr lang="ru-RU" sz="2000" dirty="0" smtClean="0">
                <a:solidFill>
                  <a:srgbClr val="0000FF"/>
                </a:solidFill>
              </a:rPr>
            </a:br>
            <a:r>
              <a:rPr lang="ru-RU" sz="2000" dirty="0" smtClean="0">
                <a:solidFill>
                  <a:srgbClr val="E111C8"/>
                </a:solidFill>
              </a:rPr>
              <a:t>Тема: пресные воды суши.</a:t>
            </a:r>
            <a:r>
              <a:rPr lang="ru-RU" sz="2000" dirty="0" smtClean="0">
                <a:solidFill>
                  <a:srgbClr val="0000FF"/>
                </a:solidFill>
              </a:rPr>
              <a:t/>
            </a:r>
            <a:br>
              <a:rPr lang="ru-RU" sz="2000" dirty="0" smtClean="0">
                <a:solidFill>
                  <a:srgbClr val="0000FF"/>
                </a:solidFill>
              </a:rPr>
            </a:br>
            <a:r>
              <a:rPr lang="ru-RU" sz="2000" dirty="0" smtClean="0">
                <a:solidFill>
                  <a:srgbClr val="0000FF"/>
                </a:solidFill>
              </a:rPr>
              <a:t> У учащегося получился приблизительно такой список:</a:t>
            </a:r>
            <a:br>
              <a:rPr lang="ru-RU" sz="2000" dirty="0" smtClean="0">
                <a:solidFill>
                  <a:srgbClr val="0000FF"/>
                </a:solidFill>
              </a:rPr>
            </a:br>
            <a:r>
              <a:rPr lang="ru-RU" sz="2000" i="1" dirty="0" smtClean="0">
                <a:solidFill>
                  <a:srgbClr val="00B050"/>
                </a:solidFill>
              </a:rPr>
              <a:t>Большая часть земли покрыта соленой водой.</a:t>
            </a:r>
            <a:br>
              <a:rPr lang="ru-RU" sz="2000" i="1" dirty="0" smtClean="0">
                <a:solidFill>
                  <a:srgbClr val="00B050"/>
                </a:solidFill>
              </a:rPr>
            </a:br>
            <a:r>
              <a:rPr lang="ru-RU" sz="2000" i="1" dirty="0" smtClean="0">
                <a:solidFill>
                  <a:srgbClr val="00B050"/>
                </a:solidFill>
              </a:rPr>
              <a:t>Соленую воду пить нельзя.</a:t>
            </a:r>
            <a:br>
              <a:rPr lang="ru-RU" sz="2000" i="1" dirty="0" smtClean="0">
                <a:solidFill>
                  <a:srgbClr val="00B050"/>
                </a:solidFill>
              </a:rPr>
            </a:br>
            <a:r>
              <a:rPr lang="ru-RU" sz="2000" i="1" dirty="0" smtClean="0">
                <a:solidFill>
                  <a:srgbClr val="00B050"/>
                </a:solidFill>
              </a:rPr>
              <a:t>Пресная вода — в реках, ледниках, озерах и т.д.</a:t>
            </a:r>
            <a:r>
              <a:rPr lang="ru-RU" sz="2000" dirty="0" smtClean="0">
                <a:solidFill>
                  <a:srgbClr val="0000FF"/>
                </a:solidFill>
              </a:rPr>
              <a:t/>
            </a:r>
            <a:br>
              <a:rPr lang="ru-RU" sz="2000" dirty="0" smtClean="0">
                <a:solidFill>
                  <a:srgbClr val="0000FF"/>
                </a:solidFill>
              </a:rPr>
            </a:br>
            <a:r>
              <a:rPr lang="ru-RU" sz="2000" dirty="0" smtClean="0">
                <a:solidFill>
                  <a:srgbClr val="0000FF"/>
                </a:solidFill>
              </a:rPr>
              <a:t/>
            </a:r>
            <a:br>
              <a:rPr lang="ru-RU" sz="2000" dirty="0" smtClean="0">
                <a:solidFill>
                  <a:srgbClr val="0000FF"/>
                </a:solidFill>
              </a:rPr>
            </a:br>
            <a:r>
              <a:rPr lang="ru-RU" sz="2000" dirty="0" smtClean="0">
                <a:solidFill>
                  <a:srgbClr val="0000FF"/>
                </a:solidFill>
              </a:rPr>
              <a:t>После этого учитель просит расставить места (ранг) пунктов с точки зрения их практической важности. И вопрос: Какое их этих знаний пригодится вам во время путешествия, похода?</a:t>
            </a:r>
            <a:br>
              <a:rPr lang="ru-RU" sz="2000" dirty="0" smtClean="0">
                <a:solidFill>
                  <a:srgbClr val="0000FF"/>
                </a:solidFill>
              </a:rPr>
            </a:br>
            <a:endParaRPr lang="ru-RU" sz="2000" dirty="0">
              <a:solidFill>
                <a:srgbClr val="0000FF"/>
              </a:solidFil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214282" y="1857365"/>
            <a:ext cx="6143668" cy="4857784"/>
          </a:xfrm>
        </p:spPr>
        <p:txBody>
          <a:bodyPr>
            <a:noAutofit/>
          </a:bodyPr>
          <a:lstStyle/>
          <a:p>
            <a:pPr>
              <a:spcBef>
                <a:spcPts val="0"/>
              </a:spcBef>
            </a:pPr>
            <a:r>
              <a:rPr lang="ru-RU" sz="2200" dirty="0" smtClean="0">
                <a:solidFill>
                  <a:srgbClr val="E111C8"/>
                </a:solidFill>
              </a:rPr>
              <a:t> Дети </a:t>
            </a:r>
            <a:r>
              <a:rPr lang="ru-RU" sz="2200" u="sng" dirty="0">
                <a:solidFill>
                  <a:schemeClr val="accent3">
                    <a:lumMod val="75000"/>
                  </a:schemeClr>
                </a:solidFill>
              </a:rPr>
              <a:t>не виноваты</a:t>
            </a:r>
            <a:r>
              <a:rPr lang="ru-RU" sz="2200" dirty="0">
                <a:solidFill>
                  <a:srgbClr val="E111C8"/>
                </a:solidFill>
              </a:rPr>
              <a:t>, что они не любят читать книги.</a:t>
            </a:r>
          </a:p>
          <a:p>
            <a:pPr>
              <a:spcBef>
                <a:spcPts val="0"/>
              </a:spcBef>
            </a:pPr>
            <a:r>
              <a:rPr lang="ru-RU" sz="2200" dirty="0" smtClean="0">
                <a:solidFill>
                  <a:srgbClr val="E111C8"/>
                </a:solidFill>
              </a:rPr>
              <a:t>Клиповое </a:t>
            </a:r>
            <a:r>
              <a:rPr lang="ru-RU" sz="2200" dirty="0">
                <a:solidFill>
                  <a:srgbClr val="E111C8"/>
                </a:solidFill>
              </a:rPr>
              <a:t>мышление школьников – </a:t>
            </a:r>
            <a:r>
              <a:rPr lang="ru-RU" sz="2200" dirty="0" smtClean="0">
                <a:solidFill>
                  <a:srgbClr val="E111C8"/>
                </a:solidFill>
              </a:rPr>
              <a:t> </a:t>
            </a:r>
            <a:r>
              <a:rPr lang="ru-RU" sz="2200" dirty="0" smtClean="0">
                <a:solidFill>
                  <a:schemeClr val="accent6">
                    <a:lumMod val="60000"/>
                    <a:lumOff val="40000"/>
                  </a:schemeClr>
                </a:solidFill>
              </a:rPr>
              <a:t>это не </a:t>
            </a:r>
            <a:r>
              <a:rPr lang="ru-RU" sz="2200" dirty="0">
                <a:solidFill>
                  <a:schemeClr val="accent6">
                    <a:lumMod val="60000"/>
                    <a:lumOff val="40000"/>
                  </a:schemeClr>
                </a:solidFill>
              </a:rPr>
              <a:t>их вина</a:t>
            </a:r>
            <a:r>
              <a:rPr lang="ru-RU" sz="2200" dirty="0">
                <a:solidFill>
                  <a:srgbClr val="E111C8"/>
                </a:solidFill>
              </a:rPr>
              <a:t>, </a:t>
            </a:r>
            <a:r>
              <a:rPr lang="ru-RU" sz="2200" u="sng" dirty="0">
                <a:solidFill>
                  <a:schemeClr val="accent3">
                    <a:lumMod val="75000"/>
                  </a:schemeClr>
                </a:solidFill>
              </a:rPr>
              <a:t>это их реальность</a:t>
            </a:r>
            <a:r>
              <a:rPr lang="ru-RU" sz="2200" dirty="0">
                <a:solidFill>
                  <a:schemeClr val="accent3">
                    <a:lumMod val="75000"/>
                  </a:schemeClr>
                </a:solidFill>
              </a:rPr>
              <a:t>.</a:t>
            </a:r>
          </a:p>
          <a:p>
            <a:pPr>
              <a:spcBef>
                <a:spcPts val="0"/>
              </a:spcBef>
            </a:pPr>
            <a:r>
              <a:rPr lang="ru-RU" sz="2200" dirty="0" smtClean="0">
                <a:solidFill>
                  <a:schemeClr val="tx2">
                    <a:lumMod val="75000"/>
                  </a:schemeClr>
                </a:solidFill>
              </a:rPr>
              <a:t>Невысокий </a:t>
            </a:r>
            <a:r>
              <a:rPr lang="ru-RU" sz="2200" dirty="0">
                <a:solidFill>
                  <a:schemeClr val="tx2">
                    <a:lumMod val="75000"/>
                  </a:schemeClr>
                </a:solidFill>
              </a:rPr>
              <a:t>уровень </a:t>
            </a:r>
            <a:r>
              <a:rPr lang="ru-RU" sz="2200" dirty="0" smtClean="0">
                <a:solidFill>
                  <a:schemeClr val="tx2">
                    <a:lumMod val="75000"/>
                  </a:schemeClr>
                </a:solidFill>
              </a:rPr>
              <a:t>обучаемости некоторых </a:t>
            </a:r>
            <a:r>
              <a:rPr lang="ru-RU" sz="2200" dirty="0">
                <a:solidFill>
                  <a:schemeClr val="tx2">
                    <a:lumMod val="75000"/>
                  </a:schemeClr>
                </a:solidFill>
              </a:rPr>
              <a:t>учащихся связан </a:t>
            </a:r>
            <a:r>
              <a:rPr lang="ru-RU" sz="2200" dirty="0" smtClean="0">
                <a:solidFill>
                  <a:schemeClr val="tx2">
                    <a:lumMod val="75000"/>
                  </a:schemeClr>
                </a:solidFill>
              </a:rPr>
              <a:t>с </a:t>
            </a:r>
            <a:r>
              <a:rPr lang="ru-RU" sz="2200" dirty="0" smtClean="0"/>
              <a:t>тем, что </a:t>
            </a:r>
            <a:r>
              <a:rPr lang="ru-RU" sz="2200" u="sng" dirty="0">
                <a:solidFill>
                  <a:schemeClr val="accent6">
                    <a:lumMod val="75000"/>
                  </a:schemeClr>
                </a:solidFill>
              </a:rPr>
              <a:t>материал в школе построен по линейному принципу</a:t>
            </a:r>
            <a:r>
              <a:rPr lang="ru-RU" sz="2200" dirty="0"/>
              <a:t>. </a:t>
            </a:r>
            <a:r>
              <a:rPr lang="ru-RU" sz="2200" dirty="0" smtClean="0"/>
              <a:t>Это служит основой для возникновения разрыва </a:t>
            </a:r>
            <a:r>
              <a:rPr lang="ru-RU" sz="2200" dirty="0"/>
              <a:t>между требованиями и </a:t>
            </a:r>
            <a:r>
              <a:rPr lang="ru-RU" sz="2200" dirty="0" smtClean="0"/>
              <a:t>возможностями.</a:t>
            </a:r>
            <a:endParaRPr lang="ru-RU" sz="2200" dirty="0"/>
          </a:p>
          <a:p>
            <a:pPr>
              <a:spcBef>
                <a:spcPts val="0"/>
              </a:spcBef>
            </a:pPr>
            <a:r>
              <a:rPr lang="ru-RU" sz="2200" dirty="0" smtClean="0"/>
              <a:t>Изучая </a:t>
            </a:r>
            <a:r>
              <a:rPr lang="ru-RU" sz="2200" dirty="0"/>
              <a:t>точные предметы, которые неизбежно построены по линейному </a:t>
            </a:r>
            <a:r>
              <a:rPr lang="ru-RU" sz="2200" dirty="0" smtClean="0"/>
              <a:t>принципу, </a:t>
            </a:r>
            <a:r>
              <a:rPr lang="ru-RU" sz="2200" u="sng" dirty="0" smtClean="0">
                <a:solidFill>
                  <a:srgbClr val="6A1BB4"/>
                </a:solidFill>
              </a:rPr>
              <a:t>ученики  </a:t>
            </a:r>
            <a:r>
              <a:rPr lang="ru-RU" sz="2200" u="sng" dirty="0">
                <a:solidFill>
                  <a:srgbClr val="6A1BB4"/>
                </a:solidFill>
              </a:rPr>
              <a:t>даже не понимают</a:t>
            </a:r>
            <a:r>
              <a:rPr lang="ru-RU" sz="2200" dirty="0"/>
              <a:t>, чего от них хотят</a:t>
            </a:r>
            <a:r>
              <a:rPr lang="ru-RU" sz="2200" dirty="0" smtClean="0"/>
              <a:t>.</a:t>
            </a:r>
          </a:p>
          <a:p>
            <a:pPr marL="0" indent="0">
              <a:spcBef>
                <a:spcPts val="0"/>
              </a:spcBef>
              <a:buNone/>
            </a:pPr>
            <a:endParaRPr lang="ru-RU" sz="2200" dirty="0"/>
          </a:p>
          <a:p>
            <a:pPr>
              <a:spcBef>
                <a:spcPts val="0"/>
              </a:spcBef>
            </a:pPr>
            <a:endParaRPr lang="ru-RU" sz="2200" dirty="0"/>
          </a:p>
        </p:txBody>
      </p:sp>
      <p:sp>
        <p:nvSpPr>
          <p:cNvPr id="3" name="Название 2"/>
          <p:cNvSpPr>
            <a:spLocks noGrp="1"/>
          </p:cNvSpPr>
          <p:nvPr>
            <p:ph type="title"/>
          </p:nvPr>
        </p:nvSpPr>
        <p:spPr>
          <a:xfrm>
            <a:off x="142844" y="338328"/>
            <a:ext cx="8685074" cy="1252728"/>
          </a:xfrm>
        </p:spPr>
        <p:txBody>
          <a:bodyPr>
            <a:normAutofit fontScale="90000"/>
          </a:bodyPr>
          <a:lstStyle/>
          <a:p>
            <a:r>
              <a:rPr lang="ru-RU" dirty="0" smtClean="0">
                <a:ln w="18415" cmpd="sng">
                  <a:solidFill>
                    <a:srgbClr val="1456BC"/>
                  </a:solidFill>
                  <a:prstDash val="solid"/>
                </a:ln>
                <a:solidFill>
                  <a:srgbClr val="3366FF"/>
                </a:solidFill>
                <a:effectLst>
                  <a:outerShdw blurRad="63500" dir="3600000" algn="tl" rotWithShape="0">
                    <a:srgbClr val="000000">
                      <a:alpha val="70000"/>
                    </a:srgbClr>
                  </a:outerShdw>
                </a:effectLst>
              </a:rPr>
              <a:t>Уважаемые учителя , Вам </a:t>
            </a:r>
            <a:br>
              <a:rPr lang="ru-RU" dirty="0" smtClean="0">
                <a:ln w="18415" cmpd="sng">
                  <a:solidFill>
                    <a:srgbClr val="1456BC"/>
                  </a:solidFill>
                  <a:prstDash val="solid"/>
                </a:ln>
                <a:solidFill>
                  <a:srgbClr val="3366FF"/>
                </a:solidFill>
                <a:effectLst>
                  <a:outerShdw blurRad="63500" dir="3600000" algn="tl" rotWithShape="0">
                    <a:srgbClr val="000000">
                      <a:alpha val="70000"/>
                    </a:srgbClr>
                  </a:outerShdw>
                </a:effectLst>
              </a:rPr>
            </a:br>
            <a:r>
              <a:rPr lang="ru-RU" dirty="0" smtClean="0">
                <a:ln w="18415" cmpd="sng">
                  <a:solidFill>
                    <a:srgbClr val="1456BC"/>
                  </a:solidFill>
                  <a:prstDash val="solid"/>
                </a:ln>
                <a:solidFill>
                  <a:srgbClr val="3366FF"/>
                </a:solidFill>
                <a:effectLst>
                  <a:outerShdw blurRad="63500" dir="3600000" algn="tl" rotWithShape="0">
                    <a:srgbClr val="000000">
                      <a:alpha val="70000"/>
                    </a:srgbClr>
                  </a:outerShdw>
                </a:effectLst>
              </a:rPr>
              <a:t>важно знать и учитывать!</a:t>
            </a:r>
            <a:endParaRPr lang="ru-RU" dirty="0">
              <a:ln w="18415" cmpd="sng">
                <a:solidFill>
                  <a:srgbClr val="1456BC"/>
                </a:solidFill>
                <a:prstDash val="solid"/>
              </a:ln>
              <a:solidFill>
                <a:srgbClr val="3366FF"/>
              </a:solidFill>
              <a:effectLst>
                <a:outerShdw blurRad="63500" dir="3600000" algn="tl" rotWithShape="0">
                  <a:srgbClr val="000000">
                    <a:alpha val="70000"/>
                  </a:srgbClr>
                </a:outerShdw>
              </a:effectLst>
            </a:endParaRPr>
          </a:p>
        </p:txBody>
      </p:sp>
      <p:pic>
        <p:nvPicPr>
          <p:cNvPr id="4" name="Изображение 8" descr="2013_05_31_01_(3).jpg"/>
          <p:cNvPicPr>
            <a:picLocks noChangeAspect="1"/>
          </p:cNvPicPr>
          <p:nvPr/>
        </p:nvPicPr>
        <p:blipFill>
          <a:blip r:embed="rId2" cstate="email">
            <a:extLst>
              <a:ext uri="{28A0092B-C50C-407E-A947-70E740481C1C}">
                <a14:useLocalDpi xmlns="" xmlns:a14="http://schemas.microsoft.com/office/drawing/2010/main" val="0"/>
              </a:ext>
            </a:extLst>
          </a:blip>
          <a:stretch>
            <a:fillRect/>
          </a:stretch>
        </p:blipFill>
        <p:spPr>
          <a:xfrm>
            <a:off x="6549535" y="3643314"/>
            <a:ext cx="2594465" cy="2049627"/>
          </a:xfrm>
          <a:prstGeom prst="rect">
            <a:avLst/>
          </a:prstGeom>
          <a:ln>
            <a:noFill/>
          </a:ln>
          <a:effectLst>
            <a:softEdge rad="112500"/>
          </a:effectLst>
        </p:spPr>
      </p:pic>
    </p:spTree>
    <p:extLst>
      <p:ext uri="{BB962C8B-B14F-4D97-AF65-F5344CB8AC3E}">
        <p14:creationId xmlns="" xmlns:p14="http://schemas.microsoft.com/office/powerpoint/2010/main" val="4110008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3"/>
                                        </p:tgtEl>
                                      </p:cBhvr>
                                    </p:animEffect>
                                    <p:animScale>
                                      <p:cBhvr>
                                        <p:cTn id="7" dur="250" autoRev="1" fill="hold"/>
                                        <p:tgtEl>
                                          <p:spTgt spid="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a:xfrm>
            <a:off x="4071934" y="414805"/>
            <a:ext cx="4614864" cy="1085369"/>
          </a:xfrm>
        </p:spPr>
        <p:txBody>
          <a:bodyPr/>
          <a:lstStyle/>
          <a:p>
            <a:r>
              <a:rPr lang="ru-RU" dirty="0">
                <a:ln w="18415" cmpd="sng">
                  <a:solidFill>
                    <a:srgbClr val="1456BC"/>
                  </a:solidFill>
                  <a:prstDash val="solid"/>
                </a:ln>
                <a:solidFill>
                  <a:srgbClr val="3366FF"/>
                </a:solidFill>
                <a:effectLst>
                  <a:outerShdw blurRad="63500" dir="3600000" algn="tl" rotWithShape="0">
                    <a:srgbClr val="000000">
                      <a:alpha val="70000"/>
                    </a:srgbClr>
                  </a:outerShdw>
                </a:effectLst>
              </a:rPr>
              <a:t>Рекомендации</a:t>
            </a:r>
          </a:p>
        </p:txBody>
      </p:sp>
      <p:sp>
        <p:nvSpPr>
          <p:cNvPr id="3" name="Текст 2"/>
          <p:cNvSpPr>
            <a:spLocks noGrp="1"/>
          </p:cNvSpPr>
          <p:nvPr>
            <p:ph type="body" idx="1"/>
          </p:nvPr>
        </p:nvSpPr>
        <p:spPr>
          <a:xfrm>
            <a:off x="214282" y="785794"/>
            <a:ext cx="3899096" cy="1016075"/>
          </a:xfrm>
        </p:spPr>
        <p:txBody>
          <a:bodyPr>
            <a:normAutofit/>
          </a:bodyPr>
          <a:lstStyle/>
          <a:p>
            <a:r>
              <a:rPr lang="ru-RU" sz="2800" b="1" dirty="0"/>
              <a:t>Для учителей</a:t>
            </a:r>
          </a:p>
          <a:p>
            <a:endParaRPr lang="ru-RU" sz="2800" dirty="0"/>
          </a:p>
        </p:txBody>
      </p:sp>
      <p:sp>
        <p:nvSpPr>
          <p:cNvPr id="4" name="Содержимое 3"/>
          <p:cNvSpPr>
            <a:spLocks noGrp="1"/>
          </p:cNvSpPr>
          <p:nvPr>
            <p:ph sz="half" idx="2"/>
          </p:nvPr>
        </p:nvSpPr>
        <p:spPr>
          <a:xfrm>
            <a:off x="428596" y="1428736"/>
            <a:ext cx="4220783" cy="4143403"/>
          </a:xfrm>
        </p:spPr>
        <p:txBody>
          <a:bodyPr>
            <a:noAutofit/>
          </a:bodyPr>
          <a:lstStyle/>
          <a:p>
            <a:pPr fontAlgn="base">
              <a:spcBef>
                <a:spcPts val="0"/>
              </a:spcBef>
            </a:pPr>
            <a:r>
              <a:rPr lang="ru-RU" sz="1800" b="1" dirty="0" smtClean="0"/>
              <a:t>Включать в </a:t>
            </a:r>
            <a:r>
              <a:rPr lang="ru-RU" sz="1800" b="1" dirty="0"/>
              <a:t>учебный процесс </a:t>
            </a:r>
            <a:r>
              <a:rPr lang="ru-RU" sz="1800" b="1" dirty="0" smtClean="0"/>
              <a:t>элементы </a:t>
            </a:r>
            <a:r>
              <a:rPr lang="ru-RU" sz="1800" b="1" u="sng" dirty="0">
                <a:solidFill>
                  <a:schemeClr val="accent6">
                    <a:lumMod val="75000"/>
                  </a:schemeClr>
                </a:solidFill>
              </a:rPr>
              <a:t>«клиповой» </a:t>
            </a:r>
            <a:r>
              <a:rPr lang="ru-RU" sz="1800" b="1" dirty="0"/>
              <a:t>подачи информации, т.е</a:t>
            </a:r>
            <a:r>
              <a:rPr lang="ru-RU" sz="1800" b="1" dirty="0">
                <a:solidFill>
                  <a:srgbClr val="0000FF"/>
                </a:solidFill>
              </a:rPr>
              <a:t>. </a:t>
            </a:r>
            <a:r>
              <a:rPr lang="ru-RU" sz="1800" b="1" dirty="0" smtClean="0">
                <a:solidFill>
                  <a:srgbClr val="0000FF"/>
                </a:solidFill>
              </a:rPr>
              <a:t>постоянное изменение </a:t>
            </a:r>
            <a:r>
              <a:rPr lang="ru-RU" sz="1800" b="1" dirty="0">
                <a:solidFill>
                  <a:srgbClr val="0000FF"/>
                </a:solidFill>
              </a:rPr>
              <a:t>формы </a:t>
            </a:r>
            <a:r>
              <a:rPr lang="ru-RU" sz="1800" b="1" dirty="0" smtClean="0">
                <a:solidFill>
                  <a:srgbClr val="0000FF"/>
                </a:solidFill>
              </a:rPr>
              <a:t>восприятия: слушать</a:t>
            </a:r>
            <a:r>
              <a:rPr lang="ru-RU" sz="1800" b="1" dirty="0">
                <a:solidFill>
                  <a:srgbClr val="0000FF"/>
                </a:solidFill>
              </a:rPr>
              <a:t>, писать, </a:t>
            </a:r>
            <a:r>
              <a:rPr lang="ru-RU" sz="1800" b="1" dirty="0" smtClean="0">
                <a:solidFill>
                  <a:srgbClr val="0000FF"/>
                </a:solidFill>
              </a:rPr>
              <a:t>смотреть.</a:t>
            </a:r>
          </a:p>
          <a:p>
            <a:pPr fontAlgn="base">
              <a:spcBef>
                <a:spcPts val="0"/>
              </a:spcBef>
            </a:pPr>
            <a:r>
              <a:rPr lang="ru-RU" sz="1800" b="1" dirty="0"/>
              <a:t>И</a:t>
            </a:r>
            <a:r>
              <a:rPr lang="ru-RU" sz="1800" b="1" dirty="0" smtClean="0"/>
              <a:t>спользование </a:t>
            </a:r>
            <a:r>
              <a:rPr lang="ru-RU" sz="1800" b="1" u="sng" dirty="0" smtClean="0">
                <a:solidFill>
                  <a:srgbClr val="6A1BB4"/>
                </a:solidFill>
              </a:rPr>
              <a:t>наглядного материала</a:t>
            </a:r>
            <a:r>
              <a:rPr lang="ru-RU" sz="1800" b="1" dirty="0"/>
              <a:t>.</a:t>
            </a:r>
            <a:endParaRPr lang="ru-RU" sz="1800" b="1" dirty="0" smtClean="0"/>
          </a:p>
          <a:p>
            <a:pPr fontAlgn="base">
              <a:spcBef>
                <a:spcPts val="0"/>
              </a:spcBef>
            </a:pPr>
            <a:r>
              <a:rPr lang="ru-RU" sz="1800" b="1" dirty="0"/>
              <a:t>П</a:t>
            </a:r>
            <a:r>
              <a:rPr lang="ru-RU" sz="1800" b="1" dirty="0" smtClean="0"/>
              <a:t>риведение </a:t>
            </a:r>
            <a:r>
              <a:rPr lang="ru-RU" sz="1800" b="1" u="sng" dirty="0" smtClean="0">
                <a:solidFill>
                  <a:srgbClr val="6A1BB4"/>
                </a:solidFill>
              </a:rPr>
              <a:t>примеров</a:t>
            </a:r>
            <a:r>
              <a:rPr lang="ru-RU" sz="1800" b="1" dirty="0" smtClean="0"/>
              <a:t> </a:t>
            </a:r>
            <a:r>
              <a:rPr lang="ru-RU" sz="1800" b="1" dirty="0"/>
              <a:t>применения получаемых </a:t>
            </a:r>
            <a:r>
              <a:rPr lang="ru-RU" sz="1800" b="1" dirty="0" smtClean="0"/>
              <a:t>знаний. </a:t>
            </a:r>
            <a:endParaRPr lang="ru-RU" sz="1800" b="1" dirty="0"/>
          </a:p>
          <a:p>
            <a:pPr fontAlgn="base">
              <a:spcBef>
                <a:spcPts val="0"/>
              </a:spcBef>
            </a:pPr>
            <a:r>
              <a:rPr lang="ru-RU" sz="1800" b="1" u="sng" dirty="0">
                <a:solidFill>
                  <a:srgbClr val="6A1BB4"/>
                </a:solidFill>
              </a:rPr>
              <a:t>У</a:t>
            </a:r>
            <a:r>
              <a:rPr lang="ru-RU" sz="1800" b="1" u="sng" dirty="0" smtClean="0">
                <a:solidFill>
                  <a:srgbClr val="6A1BB4"/>
                </a:solidFill>
              </a:rPr>
              <a:t>прощение</a:t>
            </a:r>
            <a:r>
              <a:rPr lang="ru-RU" sz="1800" b="1" dirty="0" smtClean="0"/>
              <a:t> изучаемого материала (разделение его </a:t>
            </a:r>
            <a:r>
              <a:rPr lang="ru-RU" sz="1800" b="1" dirty="0"/>
              <a:t>на </a:t>
            </a:r>
            <a:r>
              <a:rPr lang="ru-RU" sz="1800" b="1" dirty="0" smtClean="0"/>
              <a:t>блоки). </a:t>
            </a:r>
            <a:endParaRPr lang="ru-RU" sz="1800" b="1" dirty="0"/>
          </a:p>
          <a:p>
            <a:pPr fontAlgn="base">
              <a:spcBef>
                <a:spcPts val="0"/>
              </a:spcBef>
            </a:pPr>
            <a:r>
              <a:rPr lang="ru-RU" sz="1800" b="1" dirty="0"/>
              <a:t>М</a:t>
            </a:r>
            <a:r>
              <a:rPr lang="ru-RU" sz="1800" b="1" dirty="0" smtClean="0"/>
              <a:t>ногократное </a:t>
            </a:r>
            <a:r>
              <a:rPr lang="ru-RU" sz="1800" b="1" u="sng" dirty="0" smtClean="0">
                <a:solidFill>
                  <a:srgbClr val="6A1BB4"/>
                </a:solidFill>
              </a:rPr>
              <a:t>повторение</a:t>
            </a:r>
            <a:r>
              <a:rPr lang="ru-RU" sz="1800" b="1" dirty="0" smtClean="0">
                <a:solidFill>
                  <a:srgbClr val="6A1BB4"/>
                </a:solidFill>
              </a:rPr>
              <a:t> </a:t>
            </a:r>
            <a:r>
              <a:rPr lang="ru-RU" sz="1800" b="1" dirty="0" smtClean="0"/>
              <a:t>изученного материала. </a:t>
            </a:r>
            <a:endParaRPr lang="ru-RU" sz="1800" b="1" dirty="0"/>
          </a:p>
          <a:p>
            <a:pPr>
              <a:spcBef>
                <a:spcPts val="0"/>
              </a:spcBef>
            </a:pPr>
            <a:endParaRPr lang="ru-RU" b="1" dirty="0"/>
          </a:p>
          <a:p>
            <a:pPr>
              <a:spcBef>
                <a:spcPts val="0"/>
              </a:spcBef>
            </a:pPr>
            <a:endParaRPr lang="ru-RU" b="1" dirty="0"/>
          </a:p>
          <a:p>
            <a:pPr>
              <a:spcBef>
                <a:spcPts val="0"/>
              </a:spcBef>
            </a:pPr>
            <a:endParaRPr lang="ru-RU" b="1" dirty="0"/>
          </a:p>
        </p:txBody>
      </p:sp>
      <p:pic>
        <p:nvPicPr>
          <p:cNvPr id="9" name="Изображение 8" descr="zastavit-rebenka-horosho-uchit-sya.jpg"/>
          <p:cNvPicPr>
            <a:picLocks noChangeAspect="1"/>
          </p:cNvPicPr>
          <p:nvPr/>
        </p:nvPicPr>
        <p:blipFill>
          <a:blip r:embed="rId2" cstate="email">
            <a:extLst>
              <a:ext uri="{28A0092B-C50C-407E-A947-70E740481C1C}">
                <a14:useLocalDpi xmlns:a14="http://schemas.microsoft.com/office/drawing/2010/main" xmlns="" val="0"/>
              </a:ext>
            </a:extLst>
          </a:blip>
          <a:stretch>
            <a:fillRect/>
          </a:stretch>
        </p:blipFill>
        <p:spPr>
          <a:xfrm>
            <a:off x="4500562" y="1928802"/>
            <a:ext cx="4132219" cy="3002746"/>
          </a:xfrm>
          <a:prstGeom prst="rect">
            <a:avLst/>
          </a:prstGeom>
          <a:ln>
            <a:noFill/>
          </a:ln>
          <a:effectLst>
            <a:softEdge rad="112500"/>
          </a:effectLst>
        </p:spPr>
      </p:pic>
      <p:sp>
        <p:nvSpPr>
          <p:cNvPr id="6" name="Text Box 16"/>
          <p:cNvSpPr txBox="1">
            <a:spLocks noChangeArrowheads="1"/>
          </p:cNvSpPr>
          <p:nvPr/>
        </p:nvSpPr>
        <p:spPr bwMode="auto">
          <a:xfrm>
            <a:off x="500034" y="5429264"/>
            <a:ext cx="7683500" cy="1015663"/>
          </a:xfrm>
          <a:prstGeom prst="rect">
            <a:avLst/>
          </a:prstGeom>
          <a:gradFill rotWithShape="1">
            <a:gsLst>
              <a:gs pos="0">
                <a:srgbClr val="CCFFFF"/>
              </a:gs>
              <a:gs pos="100000">
                <a:schemeClr val="bg1"/>
              </a:gs>
            </a:gsLst>
            <a:lin ang="5400000" scaled="1"/>
          </a:gradFill>
          <a:ln w="9525">
            <a:solidFill>
              <a:srgbClr val="0033CC"/>
            </a:solidFill>
            <a:miter lim="800000"/>
            <a:headEnd/>
            <a:tailEnd/>
          </a:ln>
          <a:effectLst>
            <a:outerShdw dist="107763" dir="13500000" algn="ctr" rotWithShape="0">
              <a:srgbClr val="3399FF">
                <a:alpha val="50000"/>
              </a:srgbClr>
            </a:outerShdw>
          </a:effectLst>
        </p:spPr>
        <p:txBody>
          <a:bodyPr>
            <a:spAutoFit/>
          </a:bodyPr>
          <a:lstStyle/>
          <a:p>
            <a:pPr>
              <a:defRPr/>
            </a:pPr>
            <a:r>
              <a:rPr lang="ru-RU" sz="2000" b="1" dirty="0" smtClean="0">
                <a:solidFill>
                  <a:srgbClr val="0000FF"/>
                </a:solidFill>
              </a:rPr>
              <a:t>А главное: </a:t>
            </a:r>
            <a:r>
              <a:rPr lang="ru-RU" sz="2000" b="1" dirty="0" smtClean="0">
                <a:solidFill>
                  <a:srgbClr val="E111C8"/>
                </a:solidFill>
              </a:rPr>
              <a:t>При </a:t>
            </a:r>
            <a:r>
              <a:rPr lang="ru-RU" sz="2000" b="1" dirty="0">
                <a:solidFill>
                  <a:srgbClr val="E111C8"/>
                </a:solidFill>
              </a:rPr>
              <a:t>составлении календарно-тематических планов необходимо соблюдать преемственность в изложении материала по общеобразовательным </a:t>
            </a:r>
            <a:r>
              <a:rPr lang="ru-RU" sz="2000" b="1" dirty="0" smtClean="0">
                <a:solidFill>
                  <a:srgbClr val="E111C8"/>
                </a:solidFill>
              </a:rPr>
              <a:t>дисциплинам</a:t>
            </a:r>
            <a:endParaRPr lang="ru-RU" sz="2000" b="1" dirty="0">
              <a:solidFill>
                <a:srgbClr val="E111C8"/>
              </a:solidFill>
              <a:latin typeface="Calibri" pitchFamily="34" charset="0"/>
            </a:endParaRPr>
          </a:p>
        </p:txBody>
      </p:sp>
    </p:spTree>
    <p:extLst>
      <p:ext uri="{BB962C8B-B14F-4D97-AF65-F5344CB8AC3E}">
        <p14:creationId xmlns:p14="http://schemas.microsoft.com/office/powerpoint/2010/main" xmlns="" val="1480965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strVal val="#ppt_w*0.70"/>
                                          </p:val>
                                        </p:tav>
                                        <p:tav tm="100000">
                                          <p:val>
                                            <p:strVal val="#ppt_w"/>
                                          </p:val>
                                        </p:tav>
                                      </p:tavLst>
                                    </p:anim>
                                    <p:anim calcmode="lin" valueType="num">
                                      <p:cBhvr>
                                        <p:cTn id="8" dur="1000" fill="hold"/>
                                        <p:tgtEl>
                                          <p:spTgt spid="6"/>
                                        </p:tgtEl>
                                        <p:attrNameLst>
                                          <p:attrName>ppt_h</p:attrName>
                                        </p:attrNameLst>
                                      </p:cBhvr>
                                      <p:tavLst>
                                        <p:tav tm="0">
                                          <p:val>
                                            <p:strVal val="#ppt_h"/>
                                          </p:val>
                                        </p:tav>
                                        <p:tav tm="100000">
                                          <p:val>
                                            <p:strVal val="#ppt_h"/>
                                          </p:val>
                                        </p:tav>
                                      </p:tavLst>
                                    </p:anim>
                                    <p:animEffect transition="in" filter="fade">
                                      <p:cBhvr>
                                        <p:cTn id="9"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Содержимое 7"/>
          <p:cNvGraphicFramePr>
            <a:graphicFrameLocks noGrp="1"/>
          </p:cNvGraphicFramePr>
          <p:nvPr>
            <p:ph idx="1"/>
            <p:extLst>
              <p:ext uri="{D42A27DB-BD31-4B8C-83A1-F6EECF244321}">
                <p14:modId xmlns="" xmlns:p14="http://schemas.microsoft.com/office/powerpoint/2010/main" val="21179048"/>
              </p:ext>
            </p:extLst>
          </p:nvPr>
        </p:nvGraphicFramePr>
        <p:xfrm>
          <a:off x="308070" y="2467428"/>
          <a:ext cx="3739624" cy="43004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Название 2"/>
          <p:cNvSpPr>
            <a:spLocks noGrp="1"/>
          </p:cNvSpPr>
          <p:nvPr>
            <p:ph type="title"/>
          </p:nvPr>
        </p:nvSpPr>
        <p:spPr/>
        <p:txBody>
          <a:bodyPr>
            <a:normAutofit fontScale="90000"/>
          </a:bodyPr>
          <a:lstStyle/>
          <a:p>
            <a:r>
              <a:rPr lang="ru-RU" dirty="0" smtClean="0">
                <a:ln w="18415" cmpd="sng">
                  <a:solidFill>
                    <a:srgbClr val="1456BC"/>
                  </a:solidFill>
                  <a:prstDash val="solid"/>
                </a:ln>
                <a:solidFill>
                  <a:srgbClr val="E111C8"/>
                </a:solidFill>
                <a:effectLst>
                  <a:outerShdw blurRad="63500" dir="3600000" algn="tl" rotWithShape="0">
                    <a:srgbClr val="000000">
                      <a:alpha val="70000"/>
                    </a:srgbClr>
                  </a:outerShdw>
                </a:effectLst>
              </a:rPr>
              <a:t>Основные проблемы «клипового мышления» и приёмы их решения </a:t>
            </a:r>
            <a:endParaRPr lang="ru-RU" dirty="0">
              <a:ln w="18415" cmpd="sng">
                <a:solidFill>
                  <a:srgbClr val="1456BC"/>
                </a:solidFill>
                <a:prstDash val="solid"/>
              </a:ln>
              <a:solidFill>
                <a:srgbClr val="E111C8"/>
              </a:solidFill>
              <a:effectLst>
                <a:outerShdw blurRad="63500" dir="3600000" algn="tl" rotWithShape="0">
                  <a:srgbClr val="000000">
                    <a:alpha val="70000"/>
                  </a:srgbClr>
                </a:outerShdw>
              </a:effectLst>
            </a:endParaRPr>
          </a:p>
        </p:txBody>
      </p:sp>
      <p:sp>
        <p:nvSpPr>
          <p:cNvPr id="4" name="Текст 5"/>
          <p:cNvSpPr txBox="1">
            <a:spLocks/>
          </p:cNvSpPr>
          <p:nvPr/>
        </p:nvSpPr>
        <p:spPr>
          <a:xfrm>
            <a:off x="4648200" y="2678113"/>
            <a:ext cx="3822192" cy="639762"/>
          </a:xfrm>
          <a:prstGeom prst="rect">
            <a:avLst/>
          </a:prstGeom>
        </p:spPr>
        <p:txBody>
          <a:bodyPr>
            <a:normAutofit/>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endParaRPr lang="ru-RU" sz="2800" b="1" dirty="0"/>
          </a:p>
        </p:txBody>
      </p:sp>
      <p:graphicFrame>
        <p:nvGraphicFramePr>
          <p:cNvPr id="16" name="Схема 15"/>
          <p:cNvGraphicFramePr/>
          <p:nvPr>
            <p:extLst>
              <p:ext uri="{D42A27DB-BD31-4B8C-83A1-F6EECF244321}">
                <p14:modId xmlns="" xmlns:p14="http://schemas.microsoft.com/office/powerpoint/2010/main" val="1806715577"/>
              </p:ext>
            </p:extLst>
          </p:nvPr>
        </p:nvGraphicFramePr>
        <p:xfrm>
          <a:off x="4473677" y="2467428"/>
          <a:ext cx="3646129" cy="4390572"/>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17" name="Нашивка 16"/>
          <p:cNvSpPr/>
          <p:nvPr/>
        </p:nvSpPr>
        <p:spPr>
          <a:xfrm>
            <a:off x="3891935" y="3031613"/>
            <a:ext cx="639097" cy="409677"/>
          </a:xfrm>
          <a:prstGeom prst="chevron">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ru-RU">
              <a:solidFill>
                <a:schemeClr val="tx1"/>
              </a:solidFill>
            </a:endParaRPr>
          </a:p>
        </p:txBody>
      </p:sp>
      <p:sp>
        <p:nvSpPr>
          <p:cNvPr id="18" name="Нашивка 17"/>
          <p:cNvSpPr/>
          <p:nvPr/>
        </p:nvSpPr>
        <p:spPr>
          <a:xfrm>
            <a:off x="3891935" y="5502788"/>
            <a:ext cx="639097" cy="409677"/>
          </a:xfrm>
          <a:prstGeom prst="chevron">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ru-RU">
              <a:solidFill>
                <a:schemeClr val="tx1"/>
              </a:solidFill>
            </a:endParaRPr>
          </a:p>
        </p:txBody>
      </p:sp>
    </p:spTree>
    <p:extLst>
      <p:ext uri="{BB962C8B-B14F-4D97-AF65-F5344CB8AC3E}">
        <p14:creationId xmlns="" xmlns:p14="http://schemas.microsoft.com/office/powerpoint/2010/main" val="13055059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 name="Содержимое 7"/>
          <p:cNvGraphicFramePr>
            <a:graphicFrameLocks/>
          </p:cNvGraphicFramePr>
          <p:nvPr>
            <p:extLst>
              <p:ext uri="{D42A27DB-BD31-4B8C-83A1-F6EECF244321}">
                <p14:modId xmlns="" xmlns:p14="http://schemas.microsoft.com/office/powerpoint/2010/main" val="945897333"/>
              </p:ext>
            </p:extLst>
          </p:nvPr>
        </p:nvGraphicFramePr>
        <p:xfrm>
          <a:off x="-397868" y="621946"/>
          <a:ext cx="3739624" cy="565512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20" name="Схема 19"/>
          <p:cNvGraphicFramePr/>
          <p:nvPr>
            <p:extLst>
              <p:ext uri="{D42A27DB-BD31-4B8C-83A1-F6EECF244321}">
                <p14:modId xmlns="" xmlns:p14="http://schemas.microsoft.com/office/powerpoint/2010/main" val="495775881"/>
              </p:ext>
            </p:extLst>
          </p:nvPr>
        </p:nvGraphicFramePr>
        <p:xfrm>
          <a:off x="3491881" y="0"/>
          <a:ext cx="5436000" cy="6277067"/>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22" name="Нашивка 21"/>
          <p:cNvSpPr/>
          <p:nvPr/>
        </p:nvSpPr>
        <p:spPr>
          <a:xfrm>
            <a:off x="3010835" y="1631313"/>
            <a:ext cx="576064" cy="337669"/>
          </a:xfrm>
          <a:prstGeom prst="chevron">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ru-RU">
              <a:solidFill>
                <a:schemeClr val="bg1"/>
              </a:solidFill>
            </a:endParaRPr>
          </a:p>
        </p:txBody>
      </p:sp>
      <p:sp>
        <p:nvSpPr>
          <p:cNvPr id="23" name="Нашивка 22"/>
          <p:cNvSpPr/>
          <p:nvPr/>
        </p:nvSpPr>
        <p:spPr>
          <a:xfrm>
            <a:off x="3010835" y="4039036"/>
            <a:ext cx="576064" cy="337669"/>
          </a:xfrm>
          <a:prstGeom prst="chevron">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ru-RU">
              <a:solidFill>
                <a:schemeClr val="bg1"/>
              </a:solidFill>
            </a:endParaRPr>
          </a:p>
        </p:txBody>
      </p:sp>
    </p:spTree>
    <p:extLst>
      <p:ext uri="{BB962C8B-B14F-4D97-AF65-F5344CB8AC3E}">
        <p14:creationId xmlns="" xmlns:p14="http://schemas.microsoft.com/office/powerpoint/2010/main" val="199888212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normAutofit/>
          </a:bodyPr>
          <a:lstStyle/>
          <a:p>
            <a:r>
              <a:rPr lang="ru-RU" dirty="0" smtClean="0">
                <a:ln w="18415" cmpd="sng">
                  <a:solidFill>
                    <a:srgbClr val="1456BC"/>
                  </a:solidFill>
                  <a:prstDash val="solid"/>
                </a:ln>
                <a:solidFill>
                  <a:srgbClr val="E111C8"/>
                </a:solidFill>
                <a:effectLst>
                  <a:outerShdw blurRad="63500" dir="3600000" algn="tl" rotWithShape="0">
                    <a:srgbClr val="000000">
                      <a:alpha val="70000"/>
                    </a:srgbClr>
                  </a:outerShdw>
                </a:effectLst>
              </a:rPr>
              <a:t>Рекомендации</a:t>
            </a:r>
            <a:endParaRPr lang="ru-RU" dirty="0">
              <a:ln w="18415" cmpd="sng">
                <a:solidFill>
                  <a:srgbClr val="1456BC"/>
                </a:solidFill>
                <a:prstDash val="solid"/>
              </a:ln>
              <a:solidFill>
                <a:srgbClr val="E111C8"/>
              </a:solidFill>
              <a:effectLst>
                <a:outerShdw blurRad="63500" dir="3600000" algn="tl" rotWithShape="0">
                  <a:srgbClr val="000000">
                    <a:alpha val="70000"/>
                  </a:srgbClr>
                </a:outerShdw>
              </a:effectLst>
            </a:endParaRPr>
          </a:p>
        </p:txBody>
      </p:sp>
      <p:sp>
        <p:nvSpPr>
          <p:cNvPr id="5" name="Текст 4"/>
          <p:cNvSpPr>
            <a:spLocks noGrp="1"/>
          </p:cNvSpPr>
          <p:nvPr>
            <p:ph type="body" idx="1"/>
          </p:nvPr>
        </p:nvSpPr>
        <p:spPr>
          <a:xfrm>
            <a:off x="675195" y="2050279"/>
            <a:ext cx="3822192" cy="639762"/>
          </a:xfrm>
        </p:spPr>
        <p:txBody>
          <a:bodyPr>
            <a:normAutofit/>
          </a:bodyPr>
          <a:lstStyle/>
          <a:p>
            <a:r>
              <a:rPr lang="ru-RU" sz="2800" b="1" dirty="0" smtClean="0"/>
              <a:t>Для родителей</a:t>
            </a:r>
            <a:endParaRPr lang="ru-RU" sz="2800" b="1" dirty="0"/>
          </a:p>
        </p:txBody>
      </p:sp>
      <p:sp>
        <p:nvSpPr>
          <p:cNvPr id="3" name="Содержимое 2"/>
          <p:cNvSpPr>
            <a:spLocks noGrp="1"/>
          </p:cNvSpPr>
          <p:nvPr>
            <p:ph sz="half" idx="2"/>
          </p:nvPr>
        </p:nvSpPr>
        <p:spPr>
          <a:xfrm>
            <a:off x="354842" y="2676210"/>
            <a:ext cx="4299045" cy="3768780"/>
          </a:xfrm>
        </p:spPr>
        <p:txBody>
          <a:bodyPr>
            <a:noAutofit/>
          </a:bodyPr>
          <a:lstStyle/>
          <a:p>
            <a:pPr marL="0" lvl="0" indent="0" algn="ctr" fontAlgn="base">
              <a:buNone/>
            </a:pPr>
            <a:r>
              <a:rPr lang="ru-RU" sz="2400" b="1" dirty="0">
                <a:solidFill>
                  <a:schemeClr val="tx1">
                    <a:lumMod val="65000"/>
                    <a:lumOff val="35000"/>
                  </a:schemeClr>
                </a:solidFill>
              </a:rPr>
              <a:t>Предложите своим детям </a:t>
            </a:r>
            <a:r>
              <a:rPr lang="ru-RU" sz="2400" b="1" u="sng" dirty="0">
                <a:solidFill>
                  <a:srgbClr val="6A1BB4"/>
                </a:solidFill>
              </a:rPr>
              <a:t>альтернативу </a:t>
            </a:r>
            <a:r>
              <a:rPr lang="ru-RU" sz="2400" b="1" u="sng" dirty="0" smtClean="0">
                <a:solidFill>
                  <a:srgbClr val="6A1BB4"/>
                </a:solidFill>
              </a:rPr>
              <a:t>гаджетам:</a:t>
            </a:r>
            <a:endParaRPr lang="ru-RU" sz="2400" b="1" dirty="0" smtClean="0">
              <a:solidFill>
                <a:srgbClr val="374252"/>
              </a:solidFill>
            </a:endParaRPr>
          </a:p>
          <a:p>
            <a:pPr lvl="0" fontAlgn="base"/>
            <a:r>
              <a:rPr lang="ru-RU" sz="2400" b="1" dirty="0" smtClean="0">
                <a:solidFill>
                  <a:srgbClr val="374252"/>
                </a:solidFill>
              </a:rPr>
              <a:t>Проводите </a:t>
            </a:r>
            <a:r>
              <a:rPr lang="ru-RU" sz="2400" b="1" u="sng" dirty="0" smtClean="0">
                <a:solidFill>
                  <a:srgbClr val="8D34E0"/>
                </a:solidFill>
              </a:rPr>
              <a:t>больше времени </a:t>
            </a:r>
            <a:r>
              <a:rPr lang="ru-RU" sz="2400" b="1" dirty="0" smtClean="0">
                <a:solidFill>
                  <a:srgbClr val="374252"/>
                </a:solidFill>
              </a:rPr>
              <a:t>вместе за </a:t>
            </a:r>
            <a:r>
              <a:rPr lang="ru-RU" sz="2400" b="1" u="sng" dirty="0" smtClean="0">
                <a:solidFill>
                  <a:srgbClr val="8D34E0"/>
                </a:solidFill>
              </a:rPr>
              <a:t>развивающими играми</a:t>
            </a:r>
            <a:r>
              <a:rPr lang="ru-RU" sz="2400" b="1" dirty="0"/>
              <a:t> </a:t>
            </a:r>
            <a:r>
              <a:rPr lang="ru-RU" sz="2400" b="1" dirty="0" smtClean="0"/>
              <a:t>и на свежем воздухе.</a:t>
            </a:r>
          </a:p>
          <a:p>
            <a:pPr lvl="0" fontAlgn="base"/>
            <a:r>
              <a:rPr lang="ru-RU" sz="2400" b="1" dirty="0">
                <a:solidFill>
                  <a:srgbClr val="374252"/>
                </a:solidFill>
              </a:rPr>
              <a:t>С</a:t>
            </a:r>
            <a:r>
              <a:rPr lang="ru-RU" sz="2400" b="1" dirty="0" smtClean="0">
                <a:solidFill>
                  <a:srgbClr val="374252"/>
                </a:solidFill>
              </a:rPr>
              <a:t>тимулируйте чтение </a:t>
            </a:r>
            <a:r>
              <a:rPr lang="ru-RU" sz="2400" b="1" dirty="0"/>
              <a:t>художественной литературы </a:t>
            </a:r>
            <a:r>
              <a:rPr lang="ru-RU" sz="2400" b="1" dirty="0" smtClean="0">
                <a:solidFill>
                  <a:srgbClr val="374252"/>
                </a:solidFill>
              </a:rPr>
              <a:t> </a:t>
            </a:r>
            <a:r>
              <a:rPr lang="ru-RU" sz="2400" b="1" u="sng" dirty="0" smtClean="0">
                <a:solidFill>
                  <a:srgbClr val="6416AD"/>
                </a:solidFill>
              </a:rPr>
              <a:t>собственным</a:t>
            </a:r>
            <a:r>
              <a:rPr lang="ru-RU" sz="2400" b="1" dirty="0" smtClean="0">
                <a:solidFill>
                  <a:srgbClr val="6416AD"/>
                </a:solidFill>
              </a:rPr>
              <a:t> </a:t>
            </a:r>
            <a:r>
              <a:rPr lang="ru-RU" sz="2400" b="1" u="sng" dirty="0" smtClean="0">
                <a:solidFill>
                  <a:srgbClr val="6A1BB4"/>
                </a:solidFill>
              </a:rPr>
              <a:t>примером.</a:t>
            </a:r>
            <a:endParaRPr lang="ru-RU" sz="2400" b="1" dirty="0"/>
          </a:p>
          <a:p>
            <a:pPr marL="0" lvl="0" indent="0" fontAlgn="base">
              <a:buNone/>
            </a:pPr>
            <a:endParaRPr lang="ru-RU" sz="2400" b="1" dirty="0"/>
          </a:p>
        </p:txBody>
      </p:sp>
      <p:pic>
        <p:nvPicPr>
          <p:cNvPr id="10" name="Изображение 9" descr="lhgfvSa9kO8.jpg"/>
          <p:cNvPicPr>
            <a:picLocks noChangeAspect="1"/>
          </p:cNvPicPr>
          <p:nvPr/>
        </p:nvPicPr>
        <p:blipFill>
          <a:blip r:embed="rId2" cstate="email">
            <a:extLst>
              <a:ext uri="{28A0092B-C50C-407E-A947-70E740481C1C}">
                <a14:useLocalDpi xmlns="" xmlns:a14="http://schemas.microsoft.com/office/drawing/2010/main" val="0"/>
              </a:ext>
            </a:extLst>
          </a:blip>
          <a:stretch>
            <a:fillRect/>
          </a:stretch>
        </p:blipFill>
        <p:spPr>
          <a:xfrm>
            <a:off x="4892311" y="2561822"/>
            <a:ext cx="3746663" cy="2413105"/>
          </a:xfrm>
          <a:prstGeom prst="ellipse">
            <a:avLst/>
          </a:prstGeom>
          <a:ln>
            <a:noFill/>
          </a:ln>
          <a:effectLst>
            <a:softEdge rad="112500"/>
          </a:effectLst>
        </p:spPr>
      </p:pic>
      <p:pic>
        <p:nvPicPr>
          <p:cNvPr id="11" name="Изображение 10" descr="ehlektromagnitnyj-signal.jpg"/>
          <p:cNvPicPr>
            <a:picLocks noChangeAspect="1"/>
          </p:cNvPicPr>
          <p:nvPr/>
        </p:nvPicPr>
        <p:blipFill rotWithShape="1">
          <a:blip r:embed="rId3" cstate="email">
            <a:extLst>
              <a:ext uri="{BEBA8EAE-BF5A-486C-A8C5-ECC9F3942E4B}">
                <a14:imgProps xmlns="" xmlns:a14="http://schemas.microsoft.com/office/drawing/2010/main">
                  <a14:imgLayer r:embed="">
                    <a14:imgEffect>
                      <a14:backgroundRemoval t="0" b="100000" l="4200" r="93400">
                        <a14:foregroundMark x1="54400" y1="19467" x2="43000" y2="33600"/>
                        <a14:foregroundMark x1="35800" y1="43200" x2="27800" y2="54933"/>
                        <a14:foregroundMark x1="69000" y1="37067" x2="69000" y2="37067"/>
                        <a14:foregroundMark x1="41600" y1="75200" x2="41600" y2="75200"/>
                        <a14:foregroundMark x1="36680" y1="58673" x2="36680" y2="58673"/>
                        <a14:foregroundMark x1="58687" y1="37245" x2="58687" y2="37245"/>
                        <a14:foregroundMark x1="58687" y1="38776" x2="58687" y2="38776"/>
                        <a14:foregroundMark x1="56371" y1="32143" x2="56371" y2="32143"/>
                        <a14:foregroundMark x1="26641" y1="38265" x2="26641" y2="38265"/>
                        <a14:foregroundMark x1="25869" y1="47449" x2="44402" y2="18878"/>
                        <a14:foregroundMark x1="48263" y1="75510" x2="73745" y2="43367"/>
                        <a14:foregroundMark x1="58301" y1="15816" x2="71815" y2="28571"/>
                        <a14:foregroundMark x1="25869" y1="59184" x2="52510" y2="83673"/>
                        <a14:foregroundMark x1="28571" y1="65816" x2="34363" y2="73980"/>
                        <a14:foregroundMark x1="22008" y1="18878" x2="31660" y2="8673"/>
                        <a14:foregroundMark x1="18533" y1="25000" x2="13514" y2="44898"/>
                        <a14:foregroundMark x1="13514" y1="52041" x2="22394" y2="80102"/>
                        <a14:foregroundMark x1="25869" y1="83673" x2="44788" y2="91837"/>
                        <a14:foregroundMark x1="45946" y1="93367" x2="67568" y2="82653"/>
                        <a14:foregroundMark x1="74517" y1="79082" x2="82239" y2="43878"/>
                        <a14:foregroundMark x1="81853" y1="40306" x2="70270" y2="12245"/>
                        <a14:foregroundMark x1="35135" y1="5612" x2="56371" y2="3571"/>
                        <a14:foregroundMark x1="58687" y1="6633" x2="67954" y2="11735"/>
                      </a14:backgroundRemoval>
                    </a14:imgEffect>
                  </a14:imgLayer>
                </a14:imgProps>
              </a:ext>
              <a:ext uri="{28A0092B-C50C-407E-A947-70E740481C1C}">
                <a14:useLocalDpi xmlns="" xmlns:a14="http://schemas.microsoft.com/office/drawing/2010/main" val="0"/>
              </a:ext>
            </a:extLst>
          </a:blip>
          <a:srcRect/>
          <a:stretch/>
        </p:blipFill>
        <p:spPr>
          <a:xfrm>
            <a:off x="4977962" y="5092552"/>
            <a:ext cx="1811796" cy="1765448"/>
          </a:xfrm>
          <a:prstGeom prst="ellipse">
            <a:avLst/>
          </a:prstGeom>
          <a:ln>
            <a:noFill/>
          </a:ln>
          <a:effectLst>
            <a:softEdge rad="112500"/>
          </a:effectLst>
        </p:spPr>
      </p:pic>
      <p:pic>
        <p:nvPicPr>
          <p:cNvPr id="13" name="Изображение 12" descr="4244786.jpg"/>
          <p:cNvPicPr>
            <a:picLocks noChangeAspect="1"/>
          </p:cNvPicPr>
          <p:nvPr/>
        </p:nvPicPr>
        <p:blipFill>
          <a:blip r:embed="rId4" cstate="email">
            <a:extLst>
              <a:ext uri="{BEBA8EAE-BF5A-486C-A8C5-ECC9F3942E4B}">
                <a14:imgProps xmlns="" xmlns:a14="http://schemas.microsoft.com/office/drawing/2010/main">
                  <a14:imgLayer r:embed="">
                    <a14:imgEffect>
                      <a14:backgroundRemoval t="5600" b="97600" l="2101" r="97899">
                        <a14:foregroundMark x1="31933" y1="40400" x2="53782" y2="39200"/>
                        <a14:foregroundMark x1="58403" y1="30800" x2="58403" y2="30800"/>
                      </a14:backgroundRemoval>
                    </a14:imgEffect>
                  </a14:imgLayer>
                </a14:imgProps>
              </a:ext>
              <a:ext uri="{28A0092B-C50C-407E-A947-70E740481C1C}">
                <a14:useLocalDpi xmlns="" xmlns:a14="http://schemas.microsoft.com/office/drawing/2010/main" val="0"/>
              </a:ext>
            </a:extLst>
          </a:blip>
          <a:stretch>
            <a:fillRect/>
          </a:stretch>
        </p:blipFill>
        <p:spPr>
          <a:xfrm>
            <a:off x="7334264" y="4859839"/>
            <a:ext cx="1577724" cy="1657273"/>
          </a:xfrm>
          <a:prstGeom prst="rect">
            <a:avLst/>
          </a:prstGeom>
        </p:spPr>
      </p:pic>
    </p:spTree>
    <p:extLst>
      <p:ext uri="{BB962C8B-B14F-4D97-AF65-F5344CB8AC3E}">
        <p14:creationId xmlns="" xmlns:p14="http://schemas.microsoft.com/office/powerpoint/2010/main" val="366833634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Объект 7"/>
          <p:cNvSpPr>
            <a:spLocks noGrp="1"/>
          </p:cNvSpPr>
          <p:nvPr>
            <p:ph idx="1"/>
          </p:nvPr>
        </p:nvSpPr>
        <p:spPr>
          <a:xfrm>
            <a:off x="372720" y="2825087"/>
            <a:ext cx="6778707" cy="2988859"/>
          </a:xfrm>
        </p:spPr>
        <p:txBody>
          <a:bodyPr>
            <a:normAutofit lnSpcReduction="10000"/>
          </a:bodyPr>
          <a:lstStyle/>
          <a:p>
            <a:pPr fontAlgn="base"/>
            <a:r>
              <a:rPr lang="ru-RU" b="1" u="sng" dirty="0">
                <a:solidFill>
                  <a:schemeClr val="accent6">
                    <a:lumMod val="75000"/>
                  </a:schemeClr>
                </a:solidFill>
              </a:rPr>
              <a:t>Показывайте, что вы цените чтение</a:t>
            </a:r>
            <a:r>
              <a:rPr lang="ru-RU" b="1" u="sng" dirty="0" smtClean="0">
                <a:solidFill>
                  <a:schemeClr val="accent6">
                    <a:lumMod val="75000"/>
                  </a:schemeClr>
                </a:solidFill>
              </a:rPr>
              <a:t>.</a:t>
            </a:r>
          </a:p>
          <a:p>
            <a:pPr lvl="0" fontAlgn="base"/>
            <a:r>
              <a:rPr lang="ru-RU" b="1" u="sng" dirty="0" smtClean="0">
                <a:solidFill>
                  <a:schemeClr val="accent6">
                    <a:lumMod val="75000"/>
                  </a:schemeClr>
                </a:solidFill>
              </a:rPr>
              <a:t>Постоянно </a:t>
            </a:r>
            <a:r>
              <a:rPr lang="ru-RU" b="1" u="sng" dirty="0">
                <a:solidFill>
                  <a:schemeClr val="accent6">
                    <a:lumMod val="75000"/>
                  </a:schemeClr>
                </a:solidFill>
              </a:rPr>
              <a:t>обращайтесь к книжным </a:t>
            </a:r>
            <a:r>
              <a:rPr lang="ru-RU" b="1" u="sng" dirty="0" smtClean="0">
                <a:solidFill>
                  <a:schemeClr val="accent6">
                    <a:lumMod val="75000"/>
                  </a:schemeClr>
                </a:solidFill>
              </a:rPr>
              <a:t>примерам.</a:t>
            </a:r>
            <a:endParaRPr lang="ru-RU" b="1" dirty="0" smtClean="0"/>
          </a:p>
          <a:p>
            <a:pPr lvl="0" fontAlgn="base"/>
            <a:r>
              <a:rPr lang="ru-RU" b="1" u="sng" dirty="0" smtClean="0">
                <a:solidFill>
                  <a:schemeClr val="accent6">
                    <a:lumMod val="75000"/>
                  </a:schemeClr>
                </a:solidFill>
              </a:rPr>
              <a:t>Начните читать вместе</a:t>
            </a:r>
            <a:r>
              <a:rPr lang="ru-RU" b="1" dirty="0" smtClean="0"/>
              <a:t>.</a:t>
            </a:r>
            <a:endParaRPr lang="ru-RU" b="1" u="sng" dirty="0" smtClean="0">
              <a:solidFill>
                <a:schemeClr val="accent6">
                  <a:lumMod val="75000"/>
                </a:schemeClr>
              </a:solidFill>
            </a:endParaRPr>
          </a:p>
          <a:p>
            <a:pPr lvl="0" fontAlgn="base"/>
            <a:r>
              <a:rPr lang="ru-RU" b="1" u="sng" dirty="0" smtClean="0">
                <a:solidFill>
                  <a:schemeClr val="accent6">
                    <a:lumMod val="75000"/>
                  </a:schemeClr>
                </a:solidFill>
              </a:rPr>
              <a:t>Прослушивайте аудиокниги.</a:t>
            </a:r>
            <a:endParaRPr lang="ru-RU" b="1" dirty="0"/>
          </a:p>
          <a:p>
            <a:pPr lvl="0" fontAlgn="base"/>
            <a:r>
              <a:rPr lang="ru-RU" b="1" u="sng" dirty="0" smtClean="0">
                <a:solidFill>
                  <a:schemeClr val="accent6">
                    <a:lumMod val="75000"/>
                  </a:schemeClr>
                </a:solidFill>
              </a:rPr>
              <a:t>Обсуждайте вместе прочитанное</a:t>
            </a:r>
            <a:r>
              <a:rPr lang="ru-RU" b="1" dirty="0" smtClean="0"/>
              <a:t>. </a:t>
            </a:r>
          </a:p>
          <a:p>
            <a:pPr lvl="0" fontAlgn="base"/>
            <a:r>
              <a:rPr lang="ru-RU" b="1" dirty="0" smtClean="0"/>
              <a:t>Пусть </a:t>
            </a:r>
            <a:r>
              <a:rPr lang="ru-RU" b="1" dirty="0"/>
              <a:t>ребёнок </a:t>
            </a:r>
            <a:r>
              <a:rPr lang="ru-RU" b="1" u="sng" dirty="0">
                <a:solidFill>
                  <a:schemeClr val="accent6">
                    <a:lumMod val="75000"/>
                  </a:schemeClr>
                </a:solidFill>
              </a:rPr>
              <a:t>читает </a:t>
            </a:r>
            <a:r>
              <a:rPr lang="ru-RU" b="1" u="sng" dirty="0" smtClean="0">
                <a:solidFill>
                  <a:schemeClr val="accent6">
                    <a:lumMod val="75000"/>
                  </a:schemeClr>
                </a:solidFill>
              </a:rPr>
              <a:t>вслух.</a:t>
            </a:r>
            <a:endParaRPr lang="ru-RU" b="1" dirty="0"/>
          </a:p>
        </p:txBody>
      </p:sp>
      <p:sp>
        <p:nvSpPr>
          <p:cNvPr id="7" name="Заголовок 6"/>
          <p:cNvSpPr>
            <a:spLocks noGrp="1"/>
          </p:cNvSpPr>
          <p:nvPr>
            <p:ph type="title"/>
          </p:nvPr>
        </p:nvSpPr>
        <p:spPr/>
        <p:txBody>
          <a:bodyPr/>
          <a:lstStyle/>
          <a:p>
            <a:r>
              <a:rPr lang="ru-RU" dirty="0">
                <a:ln w="18415" cmpd="sng">
                  <a:solidFill>
                    <a:srgbClr val="1456BC"/>
                  </a:solidFill>
                  <a:prstDash val="solid"/>
                </a:ln>
                <a:solidFill>
                  <a:srgbClr val="E111C8"/>
                </a:solidFill>
                <a:effectLst>
                  <a:outerShdw blurRad="63500" dir="3600000" algn="tl" rotWithShape="0">
                    <a:srgbClr val="000000">
                      <a:alpha val="70000"/>
                    </a:srgbClr>
                  </a:outerShdw>
                </a:effectLst>
              </a:rPr>
              <a:t>Рекомендации</a:t>
            </a:r>
            <a:endParaRPr lang="ru-RU" dirty="0">
              <a:solidFill>
                <a:srgbClr val="E111C8"/>
              </a:solidFill>
            </a:endParaRPr>
          </a:p>
        </p:txBody>
      </p:sp>
      <p:sp>
        <p:nvSpPr>
          <p:cNvPr id="9" name="Текст 4"/>
          <p:cNvSpPr txBox="1">
            <a:spLocks/>
          </p:cNvSpPr>
          <p:nvPr/>
        </p:nvSpPr>
        <p:spPr>
          <a:xfrm>
            <a:off x="0" y="1898722"/>
            <a:ext cx="3822192" cy="639762"/>
          </a:xfrm>
          <a:prstGeom prst="rect">
            <a:avLst/>
          </a:prstGeom>
        </p:spPr>
        <p:txBody>
          <a:bodyPr vert="horz" lIns="91440" tIns="45720" rIns="91440" bIns="45720" rtlCol="0">
            <a:normAutofit/>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marL="0" indent="0" algn="ctr">
              <a:buNone/>
            </a:pPr>
            <a:r>
              <a:rPr lang="ru-RU" sz="2800" b="1" dirty="0" smtClean="0"/>
              <a:t>Для родителей</a:t>
            </a:r>
            <a:endParaRPr lang="ru-RU" sz="2800" b="1" dirty="0"/>
          </a:p>
        </p:txBody>
      </p:sp>
      <p:pic>
        <p:nvPicPr>
          <p:cNvPr id="2" name="Рисунок 1"/>
          <p:cNvPicPr>
            <a:picLocks noChangeAspect="1"/>
          </p:cNvPicPr>
          <p:nvPr/>
        </p:nvPicPr>
        <p:blipFill>
          <a:blip r:embed="rId2" cstate="email">
            <a:extLst>
              <a:ext uri="{28A0092B-C50C-407E-A947-70E740481C1C}">
                <a14:useLocalDpi xmlns="" xmlns:a14="http://schemas.microsoft.com/office/drawing/2010/main" val="0"/>
              </a:ext>
            </a:extLst>
          </a:blip>
          <a:stretch>
            <a:fillRect/>
          </a:stretch>
        </p:blipFill>
        <p:spPr>
          <a:xfrm>
            <a:off x="5403738" y="3572545"/>
            <a:ext cx="3495377" cy="2746368"/>
          </a:xfrm>
          <a:prstGeom prst="rect">
            <a:avLst/>
          </a:prstGeom>
          <a:ln>
            <a:noFill/>
          </a:ln>
          <a:effectLst>
            <a:softEdge rad="112500"/>
          </a:effectLst>
        </p:spPr>
      </p:pic>
    </p:spTree>
    <p:extLst>
      <p:ext uri="{BB962C8B-B14F-4D97-AF65-F5344CB8AC3E}">
        <p14:creationId xmlns="" xmlns:p14="http://schemas.microsoft.com/office/powerpoint/2010/main" val="5933291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p:cTn id="7" dur="500" fill="hold"/>
                                        <p:tgtEl>
                                          <p:spTgt spid="9">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9">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Спасибо за внимание!</a:t>
            </a:r>
            <a:endParaRPr lang="ru-RU" dirty="0"/>
          </a:p>
        </p:txBody>
      </p:sp>
      <p:pic>
        <p:nvPicPr>
          <p:cNvPr id="4" name="Содержимое 3" descr="40531.jpg"/>
          <p:cNvPicPr>
            <a:picLocks noGrp="1" noChangeAspect="1"/>
          </p:cNvPicPr>
          <p:nvPr>
            <p:ph idx="1"/>
          </p:nvPr>
        </p:nvPicPr>
        <p:blipFill>
          <a:blip r:embed="rId2" cstate="print"/>
          <a:stretch>
            <a:fillRect/>
          </a:stretch>
        </p:blipFill>
        <p:spPr>
          <a:xfrm>
            <a:off x="1554691" y="1600200"/>
            <a:ext cx="6034617" cy="4525963"/>
          </a:xfrm>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Волна">
  <a:themeElements>
    <a:clrScheme name="Волна">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Волна">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Волна">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888</TotalTime>
  <Words>2625</Words>
  <Application>Microsoft Office PowerPoint</Application>
  <PresentationFormat>Экран (4:3)</PresentationFormat>
  <Paragraphs>224</Paragraphs>
  <Slides>36</Slides>
  <Notes>2</Notes>
  <HiddenSlides>0</HiddenSlides>
  <MMClips>0</MMClips>
  <ScaleCrop>false</ScaleCrop>
  <HeadingPairs>
    <vt:vector size="4" baseType="variant">
      <vt:variant>
        <vt:lpstr>Тема</vt:lpstr>
      </vt:variant>
      <vt:variant>
        <vt:i4>1</vt:i4>
      </vt:variant>
      <vt:variant>
        <vt:lpstr>Заголовки слайдов</vt:lpstr>
      </vt:variant>
      <vt:variant>
        <vt:i4>36</vt:i4>
      </vt:variant>
    </vt:vector>
  </HeadingPairs>
  <TitlesOfParts>
    <vt:vector size="37" baseType="lpstr">
      <vt:lpstr>Волна</vt:lpstr>
      <vt:lpstr>Слайд 1</vt:lpstr>
      <vt:lpstr>Классическое понимание мышления</vt:lpstr>
      <vt:lpstr>?</vt:lpstr>
      <vt:lpstr>Слайд 4</vt:lpstr>
      <vt:lpstr>Слайд 5</vt:lpstr>
      <vt:lpstr>Слайд 6</vt:lpstr>
      <vt:lpstr>Слайд 7</vt:lpstr>
      <vt:lpstr>Факторы, сформировавшие клиповое мышление: </vt:lpstr>
      <vt:lpstr>Специалисты-педагоги отмечают, что  в школах примерно 80% клиповомыслящих детей. Клиповое  мышление — это общая проблема, которую стали отмечать в разных странах уже с начала 90-х годов ХХ века.</vt:lpstr>
      <vt:lpstr>Слайд 10</vt:lpstr>
      <vt:lpstr>«Перлы» клипового мышления:</vt:lpstr>
      <vt:lpstr>Слайд 12</vt:lpstr>
      <vt:lpstr>Слайд 13</vt:lpstr>
      <vt:lpstr>Прогноз</vt:lpstr>
      <vt:lpstr>Слайд 15</vt:lpstr>
      <vt:lpstr>Что делать?</vt:lpstr>
      <vt:lpstr>Что делать?</vt:lpstr>
      <vt:lpstr> Метод парадоксов </vt:lpstr>
      <vt:lpstr> Дискуссия </vt:lpstr>
      <vt:lpstr>Упражнения</vt:lpstr>
      <vt:lpstr>Отдых от информации: один день живого общения или рукоделия </vt:lpstr>
      <vt:lpstr>Таким образом, клиповое мышление – не ущербность, не вина ребенка, а естественный ответ на условия жизни. Клиповое мышление — это особенность мышления современного человека и  это надо знать, чтобы помочь ребенку научиться мыслить полноценно.</vt:lpstr>
      <vt:lpstr>Перед собой я поставила  следующие задачи: </vt:lpstr>
      <vt:lpstr>Практическая часть</vt:lpstr>
      <vt:lpstr>Результаты диагностики «Определение ведущей модальности»</vt:lpstr>
      <vt:lpstr> Результаты сравнительной диагностики.</vt:lpstr>
      <vt:lpstr> Мною были апробированы следующие формы работы на уроках литературного чтения:</vt:lpstr>
      <vt:lpstr>Результаты</vt:lpstr>
      <vt:lpstr>Ранжирование — эффективный прием, позволяющий выделить главное в новой информации. После знакомства с новым материалом учащиеся составляют список главных моментов, положений. Затем напротив каждого пункта в своем списке выставляется оценка по одному из критериев: важности, нужности, полезности и т.д.  Например, на уроке "Окружающий мир".  Тема: пресные воды суши.  У учащегося получился приблизительно такой список: Большая часть земли покрыта соленой водой. Соленую воду пить нельзя. Пресная вода — в реках, ледниках, озерах и т.д.  После этого учитель просит расставить места (ранг) пунктов с точки зрения их практической важности. И вопрос: Какое их этих знаний пригодится вам во время путешествия, похода? </vt:lpstr>
      <vt:lpstr>Уважаемые учителя , Вам  важно знать и учитывать!</vt:lpstr>
      <vt:lpstr>Рекомендации</vt:lpstr>
      <vt:lpstr>Основные проблемы «клипового мышления» и приёмы их решения </vt:lpstr>
      <vt:lpstr>Слайд 33</vt:lpstr>
      <vt:lpstr>Рекомендации</vt:lpstr>
      <vt:lpstr>Рекомендации</vt:lpstr>
      <vt:lpstr>Спасибо за внимание!</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КЛИПОВОЕ МЫШЛЕНИЕ</dc:title>
  <dc:creator>USER</dc:creator>
  <cp:lastModifiedBy>Admin</cp:lastModifiedBy>
  <cp:revision>107</cp:revision>
  <dcterms:created xsi:type="dcterms:W3CDTF">2014-01-06T20:46:22Z</dcterms:created>
  <dcterms:modified xsi:type="dcterms:W3CDTF">2018-10-15T19:25:22Z</dcterms:modified>
</cp:coreProperties>
</file>