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9" r:id="rId15"/>
    <p:sldId id="270" r:id="rId16"/>
    <p:sldId id="280" r:id="rId17"/>
    <p:sldId id="271" r:id="rId18"/>
    <p:sldId id="272" r:id="rId19"/>
    <p:sldId id="281" r:id="rId20"/>
    <p:sldId id="273" r:id="rId21"/>
    <p:sldId id="282" r:id="rId22"/>
    <p:sldId id="274" r:id="rId23"/>
    <p:sldId id="283" r:id="rId24"/>
    <p:sldId id="275" r:id="rId25"/>
    <p:sldId id="284" r:id="rId26"/>
    <p:sldId id="276" r:id="rId27"/>
    <p:sldId id="277" r:id="rId28"/>
    <p:sldId id="278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00000"/>
    <a:srgbClr val="AD9861"/>
    <a:srgbClr val="712703"/>
    <a:srgbClr val="B39E67"/>
    <a:srgbClr val="8A733F"/>
    <a:srgbClr val="A9915D"/>
    <a:srgbClr val="FCFCE9"/>
    <a:srgbClr val="F5F1BF"/>
    <a:srgbClr val="D3B255"/>
    <a:srgbClr val="0C40A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015" autoAdjust="0"/>
    <p:restoredTop sz="96448" autoAdjust="0"/>
  </p:normalViewPr>
  <p:slideViewPr>
    <p:cSldViewPr snapToGrid="0">
      <p:cViewPr varScale="1">
        <p:scale>
          <a:sx n="112" d="100"/>
          <a:sy n="112" d="100"/>
        </p:scale>
        <p:origin x="-1584" y="10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70939-6AA0-453A-A1D0-B1BD91EA6F81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380DA2-E865-493E-86A3-93A8BC0B686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58411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19.10.2018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65873" y="1009224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3200" b="1" i="1" dirty="0" smtClean="0">
                <a:solidFill>
                  <a:srgbClr val="C00000"/>
                </a:solidFill>
                <a:latin typeface="Calibri"/>
              </a:rPr>
              <a:t>Педагогические инновации в </a:t>
            </a:r>
          </a:p>
          <a:p>
            <a:pPr>
              <a:defRPr/>
            </a:pPr>
            <a:r>
              <a:rPr lang="ru-RU" sz="3200" b="1" i="1" dirty="0" smtClean="0">
                <a:solidFill>
                  <a:srgbClr val="C00000"/>
                </a:solidFill>
                <a:latin typeface="Calibri"/>
              </a:rPr>
              <a:t>начальной школе</a:t>
            </a:r>
            <a:endParaRPr lang="ru-RU" sz="3200" b="1" i="1" dirty="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2116088" y="4491701"/>
            <a:ext cx="6400800" cy="1752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Учитель начальных классов</a:t>
            </a:r>
            <a:endParaRPr kumimoji="0" lang="ru-RU" sz="18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Нихаева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Татьяна Николаевна</a:t>
            </a:r>
            <a:endParaRPr kumimoji="0" lang="ru-RU" sz="1800" b="1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17352" y="6062725"/>
            <a:ext cx="2509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  <a:latin typeface="Trebuchet MS"/>
              </a:rPr>
              <a:t>с</a:t>
            </a:r>
            <a:r>
              <a:rPr lang="ru-RU" dirty="0" smtClean="0">
                <a:solidFill>
                  <a:prstClr val="black"/>
                </a:solidFill>
                <a:latin typeface="Trebuchet MS"/>
              </a:rPr>
              <a:t>. Прохоровка 2018 </a:t>
            </a:r>
            <a:r>
              <a:rPr lang="ru-RU" dirty="0" smtClean="0">
                <a:solidFill>
                  <a:prstClr val="black"/>
                </a:solidFill>
                <a:latin typeface="Trebuchet MS"/>
              </a:rPr>
              <a:t>г.</a:t>
            </a:r>
            <a:endParaRPr lang="ru-RU" dirty="0">
              <a:solidFill>
                <a:prstClr val="black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821505" y="464650"/>
            <a:ext cx="7500990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«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 Нет</a:t>
            </a:r>
            <a:r>
              <a:rPr kumimoji="0" lang="ru-RU" sz="24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 </a:t>
            </a: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ничего нового под солнцем, но есть кое-что старое, чего мы не знаем».</a:t>
            </a:r>
            <a:b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</a:br>
            <a:r>
              <a:rPr kumimoji="0" lang="ru-RU" sz="2400" b="1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                                                      Лоренс Питер.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21505" y="1812302"/>
            <a:ext cx="75009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0000"/>
                </a:solidFill>
                <a:latin typeface="Times New Roman"/>
              </a:rPr>
              <a:t>Во введении к Концепции государственного стандарта общего образования сказано: «Развитие личности – смысл и цель современного образования… Новыми нормами становятся жизнь в постоянно изменяющихся условиях, что требует умения решать постоянно возникающие новые, нестандартные проблемы; жизнь в условиях поликультурного общества». На смену послушанию, повторению, подражанию приходят новые требования: умение видеть проблемы, спокойно принимать их и самостоятельно решать.</a:t>
            </a:r>
            <a:r>
              <a:rPr lang="ru-RU" sz="2400" dirty="0">
                <a:solidFill>
                  <a:srgbClr val="000000"/>
                </a:solidFill>
              </a:rPr>
              <a:t> </a:t>
            </a:r>
            <a:r>
              <a:rPr lang="ru-RU" sz="2400" dirty="0">
                <a:solidFill>
                  <a:srgbClr val="000000"/>
                </a:solidFill>
                <a:latin typeface="Times New Roman"/>
              </a:rPr>
              <a:t>Таким образом, современная школа должна воспитывать готовность человека к «инновационному поведению».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2333666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/>
          </p:cNvSpPr>
          <p:nvPr/>
        </p:nvSpPr>
        <p:spPr bwMode="auto">
          <a:xfrm>
            <a:off x="672352" y="220850"/>
            <a:ext cx="779929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j-ea"/>
                <a:cs typeface="+mj-cs"/>
              </a:rPr>
              <a:t>Развитие школы осуществляется посредством инноваций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79928" y="1235548"/>
            <a:ext cx="758414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«Инновация»</a:t>
            </a:r>
            <a:r>
              <a:rPr kumimoji="0" lang="ru-RU" sz="22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в переводе с латинского языка означает «обновление, новшество или изменение.</a:t>
            </a:r>
            <a:endParaRPr kumimoji="0" lang="ru-RU" sz="22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719416" y="3278027"/>
            <a:ext cx="7705166" cy="8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b="1" kern="1200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sng" strike="noStrike" kern="1200" cap="none" spc="0" normalizeH="0" baseline="0" noProof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j-ea"/>
                <a:cs typeface="+mj-cs"/>
              </a:rPr>
              <a:t>Технология</a:t>
            </a:r>
            <a:r>
              <a:rPr kumimoji="0" lang="ru-RU" sz="2400" b="1" i="0" u="none" strike="noStrike" kern="1200" cap="none" spc="0" normalizeH="0" baseline="0" noProof="0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Calibri"/>
                <a:ea typeface="+mj-ea"/>
                <a:cs typeface="+mj-cs"/>
              </a:rPr>
              <a:t> – учение о мастерстве (искусство, ремесло).</a:t>
            </a:r>
            <a:endParaRPr kumimoji="0" lang="ru-RU" sz="2400" b="1" i="0" u="none" strike="noStrike" kern="1200" cap="none" spc="0" normalizeH="0" baseline="0" noProof="0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672352" y="40005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Технология ориентирована на получение гарантированного результата обучения.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Технология в педагогической практике – изменения, совершенствования, модернизации учебного процесса.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9928" y="1982450"/>
            <a:ext cx="769171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«Педагогическая инновация» 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- нововведение в педагогическую деятельность, изменения в содержании и технологии обучения и воспитания, имеющие целью повышение их эффективности.</a:t>
            </a:r>
            <a:endParaRPr lang="ru-RU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651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72353" y="400308"/>
            <a:ext cx="774550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Применительно к педагогическому процессу </a:t>
            </a:r>
            <a:r>
              <a:rPr lang="ru-RU" sz="2100" u="sng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инновация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означает введение нового в цели, содержание, методы и формы обучения и воспитания, организацию совместной деятельности учителя и учащегося.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72353" y="1785303"/>
            <a:ext cx="774550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ctr"/>
            <a:r>
              <a:rPr lang="ru-RU" b="1" u="sng" dirty="0" smtClean="0">
                <a:solidFill>
                  <a:schemeClr val="accent5">
                    <a:lumMod val="50000"/>
                  </a:schemeClr>
                </a:solidFill>
                <a:latin typeface="Times New Roman"/>
              </a:rPr>
              <a:t>Причины введения инноваций в школе</a:t>
            </a:r>
            <a:endParaRPr lang="ru-RU" dirty="0" smtClean="0">
              <a:solidFill>
                <a:srgbClr val="000000"/>
              </a:solidFill>
              <a:latin typeface="Times New Roman"/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1. Кризис образовательной системы школы в целом.</a:t>
            </a:r>
            <a:endParaRPr lang="ru-RU" dirty="0" smtClean="0">
              <a:solidFill>
                <a:srgbClr val="000000"/>
              </a:solidFill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2. Внешние вызовы – социальные, политические, экономические.</a:t>
            </a:r>
            <a:endParaRPr lang="ru-RU" dirty="0" smtClean="0">
              <a:solidFill>
                <a:srgbClr val="000000"/>
              </a:solidFill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3. Внутренняя потребность в новом.</a:t>
            </a:r>
            <a:endParaRPr lang="ru-RU" dirty="0" smtClean="0">
              <a:solidFill>
                <a:srgbClr val="000000"/>
              </a:solidFill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4. Изменение как следствие развития.  </a:t>
            </a:r>
            <a:endParaRPr lang="ru-RU" dirty="0" smtClean="0">
              <a:solidFill>
                <a:srgbClr val="000000"/>
              </a:solidFill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5.Поиски нового характерны не только для  школы, как структуры, повышающей свой статус, но и  каждого  творчески работающего  педагога, который  всегда чувствует требования времени, изменения в обществе, т.е. на себе ощущает социальный заказ.   Учителя начальной школы внутренне готовы принять новое, т.к. понимают, что именно в начальной школе закладываются базовые знания детей.</a:t>
            </a:r>
            <a:endParaRPr lang="ru-RU" dirty="0" smtClean="0">
              <a:solidFill>
                <a:srgbClr val="000000"/>
              </a:solidFill>
            </a:endParaRP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/>
              </a:rPr>
              <a:t>6. Всякое изменение есть путь к развитию личности. Наши учителя не хотят отставать от своих учеников. Молодёжь быстро осваивает новые технологии и делает их неотъемлемой частью своей  жизни.  Сегодня  работать по старым  «конспектам» становится просто невозможно, это означает «отстать от жизни».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168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712694" y="404813"/>
            <a:ext cx="7705165" cy="980234"/>
          </a:xfrm>
          <a:prstGeom prst="rect">
            <a:avLst/>
          </a:prstGeom>
          <a:gradFill rotWithShape="1">
            <a:gsLst>
              <a:gs pos="0">
                <a:srgbClr val="333399"/>
              </a:gs>
              <a:gs pos="50000">
                <a:srgbClr val="0000FF"/>
              </a:gs>
              <a:gs pos="100000">
                <a:srgbClr val="333399"/>
              </a:gs>
            </a:gsLst>
            <a:lin ang="2700000" scaled="1"/>
          </a:gradFill>
          <a:ln w="762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Учитель, готовый к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omic Sans MS" pitchFamily="66" charset="0"/>
                <a:cs typeface="Times New Roman" pitchFamily="18" charset="0"/>
              </a:rPr>
              <a:t>осуществлению инновационной деятельности</a:t>
            </a:r>
            <a:r>
              <a:rPr kumimoji="0" lang="ru-R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8" name="Rectangle 15" descr="Каштан"/>
          <p:cNvSpPr>
            <a:spLocks noChangeArrowheads="1"/>
          </p:cNvSpPr>
          <p:nvPr/>
        </p:nvSpPr>
        <p:spPr bwMode="auto">
          <a:xfrm>
            <a:off x="2627313" y="4126286"/>
            <a:ext cx="5790546" cy="22320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имеет установку на творческое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восприятие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имеющегося инновационного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опыта и его необходимое преобразование.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Rectangle 14" descr="Каштан"/>
          <p:cNvSpPr>
            <a:spLocks noChangeArrowheads="1"/>
          </p:cNvSpPr>
          <p:nvPr/>
        </p:nvSpPr>
        <p:spPr bwMode="auto">
          <a:xfrm>
            <a:off x="712694" y="2048809"/>
            <a:ext cx="5741894" cy="180022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381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он осознает себя как</a:t>
            </a: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alt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профессионал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Стрелка вправо 2"/>
          <p:cNvSpPr/>
          <p:nvPr/>
        </p:nvSpPr>
        <p:spPr>
          <a:xfrm rot="3078518">
            <a:off x="2490238" y="1498591"/>
            <a:ext cx="821417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6951202">
            <a:off x="5909385" y="2527033"/>
            <a:ext cx="2884491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3174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679076" y="476250"/>
            <a:ext cx="7785847" cy="1195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99"/>
                </a:solidFill>
                <a:latin typeface="Times New Roman"/>
                <a:cs typeface="Times New Roman"/>
              </a:rPr>
              <a:t>Факторы, способствующие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336699"/>
                </a:solidFill>
                <a:latin typeface="Times New Roman"/>
                <a:cs typeface="Times New Roman"/>
              </a:rPr>
              <a:t> внедрению инноваций: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79076" y="1773238"/>
            <a:ext cx="7785847" cy="1295400"/>
          </a:xfrm>
          <a:prstGeom prst="rect">
            <a:avLst/>
          </a:prstGeom>
          <a:solidFill>
            <a:srgbClr val="FFFFFF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600" b="1" i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Соответствующее образование и квалификация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600" b="1" i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кадров</a:t>
            </a:r>
            <a:r>
              <a:rPr kumimoji="0" lang="ru-RU" altLang="ru-RU" sz="1800" b="0" i="1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79076" y="3284538"/>
            <a:ext cx="7785847" cy="1295400"/>
          </a:xfrm>
          <a:prstGeom prst="rect">
            <a:avLst/>
          </a:prstGeom>
          <a:solidFill>
            <a:srgbClr val="333399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800" b="1" i="1" kern="0" dirty="0">
                <a:solidFill>
                  <a:srgbClr val="FFFFFF"/>
                </a:solidFill>
              </a:rPr>
              <a:t>Х</a:t>
            </a:r>
            <a:r>
              <a:rPr kumimoji="0" lang="ru-RU" alt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орошая технически-информационная база</a:t>
            </a:r>
            <a:r>
              <a:rPr kumimoji="0" lang="ru-RU" altLang="ru-RU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679076" y="4797425"/>
            <a:ext cx="7785847" cy="1295400"/>
          </a:xfrm>
          <a:prstGeom prst="rect">
            <a:avLst/>
          </a:prstGeom>
          <a:solidFill>
            <a:srgbClr val="FF0000"/>
          </a:solidFill>
          <a:ln w="762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altLang="ru-RU" sz="2800" b="1" i="1" kern="0" dirty="0">
                <a:solidFill>
                  <a:srgbClr val="FFFFFF"/>
                </a:solidFill>
              </a:rPr>
              <a:t>П</a:t>
            </a:r>
            <a:r>
              <a:rPr kumimoji="0" lang="ru-RU" altLang="ru-RU" sz="2800" b="1" i="1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рохождение</a:t>
            </a:r>
            <a:r>
              <a:rPr kumimoji="0" lang="ru-RU" alt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специализированных курсов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800" b="1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повышения квалификации педагогами </a:t>
            </a:r>
          </a:p>
        </p:txBody>
      </p:sp>
    </p:spTree>
    <p:extLst>
      <p:ext uri="{BB962C8B-B14F-4D97-AF65-F5344CB8AC3E}">
        <p14:creationId xmlns:p14="http://schemas.microsoft.com/office/powerpoint/2010/main" xmlns="" val="371848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12694" y="422556"/>
            <a:ext cx="7745506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 smtClean="0">
                <a:solidFill>
                  <a:srgbClr val="8A733F"/>
                </a:solidFill>
                <a:latin typeface="Arial" charset="0"/>
              </a:rPr>
              <a:t>Основные направления инновационной деятельности:</a:t>
            </a:r>
          </a:p>
        </p:txBody>
      </p:sp>
      <p:sp>
        <p:nvSpPr>
          <p:cNvPr id="7" name="Rectangle 15"/>
          <p:cNvSpPr>
            <a:spLocks noChangeArrowheads="1"/>
          </p:cNvSpPr>
          <p:nvPr/>
        </p:nvSpPr>
        <p:spPr bwMode="auto">
          <a:xfrm>
            <a:off x="712695" y="1557338"/>
            <a:ext cx="774550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charset="0"/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Формирование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современного, образованного, нравственного, активного человека с развитым чувством ответственности за судьбу страны.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12700" y="2640141"/>
            <a:ext cx="77455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2.Последовательное создание в школе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здоровьесберегающего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образовательного пространства с обязательным использованием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2700" y="3563471"/>
            <a:ext cx="77455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3.Развитие творческих способностей учащихся через урочную систему и систему дополнительного образования.</a:t>
            </a: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712697" y="4317378"/>
            <a:ext cx="7745507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charset="0"/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4.Широкое внедрение новых форм и  методов обучения, в том числе современных технологий для обеспечения возможности индивидуального развития каждого ребенка.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712697" y="5354795"/>
            <a:ext cx="7745504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charset="0"/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5.Развитие системы воспитательной работы на принципе добровольности, свободы выбора и творчества.</a:t>
            </a:r>
          </a:p>
        </p:txBody>
      </p:sp>
    </p:spTree>
    <p:extLst>
      <p:ext uri="{BB962C8B-B14F-4D97-AF65-F5344CB8AC3E}">
        <p14:creationId xmlns:p14="http://schemas.microsoft.com/office/powerpoint/2010/main" xmlns="" val="267800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Rectangle 2"/>
          <p:cNvSpPr txBox="1">
            <a:spLocks/>
          </p:cNvSpPr>
          <p:nvPr/>
        </p:nvSpPr>
        <p:spPr>
          <a:xfrm>
            <a:off x="692523" y="374465"/>
            <a:ext cx="7758954" cy="9341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smtClean="0">
                <a:solidFill>
                  <a:srgbClr val="8A733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Обзор современных педагогических технологий :</a:t>
            </a:r>
          </a:p>
        </p:txBody>
      </p:sp>
      <p:pic>
        <p:nvPicPr>
          <p:cNvPr id="9" name="Рисунок 8" descr="C:\Users\Елена\Desktop\422914_html_60e33911.gif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031" y="1438836"/>
            <a:ext cx="7749938" cy="49457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8109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1151731" y="508747"/>
            <a:ext cx="6840537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 dirty="0"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"/>
                <a:cs typeface="Arial"/>
              </a:rPr>
              <a:t>Проблемное обучение: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79076" y="1026770"/>
            <a:ext cx="7785847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i="1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Сущность проблемного урока состоит в том, чтобы обеспечить творческое усвоение знаний учащимися</a:t>
            </a:r>
            <a:r>
              <a:rPr lang="ru-RU" altLang="ru-RU" sz="2400" i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.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i="1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Считается, что теоретическую основу современной технологии проблемного обучения разработал Джон </a:t>
            </a:r>
            <a:r>
              <a:rPr lang="ru-RU" altLang="ru-RU" sz="2400" i="1" dirty="0" err="1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Дьюи</a:t>
            </a:r>
            <a:r>
              <a:rPr lang="ru-RU" altLang="ru-RU" sz="2400" i="1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. Основываясь на результатах своей деятельности в опытной школе Чикаго (США</a:t>
            </a:r>
            <a:r>
              <a:rPr lang="ru-RU" altLang="ru-RU" sz="2400" i="1" dirty="0" smtClean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2400" i="1" dirty="0">
                <a:solidFill>
                  <a:srgbClr val="000000"/>
                </a:solidFill>
                <a:latin typeface="Comic Sans MS" pitchFamily="66" charset="0"/>
                <a:cs typeface="Times New Roman" pitchFamily="18" charset="0"/>
              </a:rPr>
              <a:t>В отечественной педагогике идеи проблемного обучения стали актуальными начиная со второй половины 1950-х гг., а в 1960-е гг. в научно-педагогической и методической литературе обосновывается богатый потенциал решения учебных проблем и выявляются способы организации проблемного обучения.</a:t>
            </a:r>
          </a:p>
        </p:txBody>
      </p:sp>
    </p:spTree>
    <p:extLst>
      <p:ext uri="{BB962C8B-B14F-4D97-AF65-F5344CB8AC3E}">
        <p14:creationId xmlns:p14="http://schemas.microsoft.com/office/powerpoint/2010/main" xmlns="" val="1250376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WordArt 4" descr="Фиолетовый узор"/>
          <p:cNvSpPr>
            <a:spLocks noChangeArrowheads="1" noChangeShapeType="1" noTextEdit="1"/>
          </p:cNvSpPr>
          <p:nvPr/>
        </p:nvSpPr>
        <p:spPr bwMode="auto">
          <a:xfrm>
            <a:off x="860612" y="327259"/>
            <a:ext cx="7436223" cy="50193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>
                <a:ln w="3175">
                  <a:solidFill>
                    <a:srgbClr val="660066"/>
                  </a:solidFill>
                  <a:round/>
                  <a:headEnd/>
                  <a:tailEnd/>
                </a:ln>
                <a:solidFill>
                  <a:srgbClr val="712703"/>
                </a:solidFill>
                <a:latin typeface="Arial"/>
                <a:cs typeface="Arial"/>
              </a:rPr>
              <a:t>Звенья научного творчества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705969" y="990414"/>
            <a:ext cx="3866029" cy="2734421"/>
          </a:xfrm>
          <a:prstGeom prst="rect">
            <a:avLst/>
          </a:prstGeom>
          <a:solidFill>
            <a:srgbClr val="FF0000">
              <a:alpha val="38039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/>
              <a:t>ПОСТАНОВКА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/>
              <a:t>ПРОБЛЕМЫ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4572000" y="990414"/>
            <a:ext cx="3866028" cy="2734421"/>
          </a:xfrm>
          <a:prstGeom prst="rect">
            <a:avLst/>
          </a:prstGeom>
          <a:solidFill>
            <a:srgbClr val="008000">
              <a:alpha val="47842"/>
            </a:srgbClr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ПОИСК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РЕШЕНИЯ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705969" y="3724835"/>
            <a:ext cx="3866029" cy="2663825"/>
          </a:xfrm>
          <a:prstGeom prst="rect">
            <a:avLst/>
          </a:prstGeom>
          <a:solidFill>
            <a:srgbClr val="0000FF">
              <a:alpha val="4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/>
              <a:t>ВЫРАЖЕНИЕ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/>
              <a:t>РЕШЕНИЯ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571998" y="3724835"/>
            <a:ext cx="3866030" cy="2663825"/>
          </a:xfrm>
          <a:prstGeom prst="rect">
            <a:avLst/>
          </a:prstGeom>
          <a:solidFill>
            <a:srgbClr val="FFFF00">
              <a:alpha val="4392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/>
              <a:t>РЕАЛИЗАЦИЯ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3600" b="1" dirty="0"/>
              <a:t>ПРОДУКТА</a:t>
            </a:r>
          </a:p>
        </p:txBody>
      </p:sp>
      <p:sp>
        <p:nvSpPr>
          <p:cNvPr id="11" name="WordArt 9"/>
          <p:cNvSpPr>
            <a:spLocks noChangeArrowheads="1" noChangeShapeType="1" noTextEdit="1"/>
          </p:cNvSpPr>
          <p:nvPr/>
        </p:nvSpPr>
        <p:spPr bwMode="auto">
          <a:xfrm>
            <a:off x="1871660" y="1008251"/>
            <a:ext cx="5400675" cy="7191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spc="72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этап введения знаний</a:t>
            </a:r>
          </a:p>
        </p:txBody>
      </p:sp>
      <p:sp>
        <p:nvSpPr>
          <p:cNvPr id="12" name="WordArt 10"/>
          <p:cNvSpPr>
            <a:spLocks noChangeArrowheads="1" noChangeShapeType="1" noTextEdit="1"/>
          </p:cNvSpPr>
          <p:nvPr/>
        </p:nvSpPr>
        <p:spPr bwMode="auto">
          <a:xfrm>
            <a:off x="1194173" y="5742454"/>
            <a:ext cx="676910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kern="10" spc="72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rect">
                    <a:fillToRect l="50000" t="50000" r="50000" b="50000"/>
                  </a:path>
                </a:gradFill>
                <a:latin typeface="Arial"/>
                <a:cs typeface="Arial"/>
              </a:rPr>
              <a:t>этап воспроизведения знаний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93413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WordArt 9"/>
          <p:cNvSpPr>
            <a:spLocks noChangeArrowheads="1" noChangeShapeType="1" noTextEdit="1"/>
          </p:cNvSpPr>
          <p:nvPr/>
        </p:nvSpPr>
        <p:spPr bwMode="auto">
          <a:xfrm>
            <a:off x="712693" y="523875"/>
            <a:ext cx="771861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712703"/>
                </a:solidFill>
                <a:latin typeface="Arial"/>
                <a:cs typeface="Arial"/>
              </a:rPr>
              <a:t>Решение учебных проблем</a:t>
            </a:r>
          </a:p>
        </p:txBody>
      </p:sp>
      <p:sp>
        <p:nvSpPr>
          <p:cNvPr id="7" name="AutoShape 12" descr="Каштан"/>
          <p:cNvSpPr>
            <a:spLocks noChangeArrowheads="1"/>
          </p:cNvSpPr>
          <p:nvPr/>
        </p:nvSpPr>
        <p:spPr bwMode="auto">
          <a:xfrm>
            <a:off x="652181" y="1177691"/>
            <a:ext cx="7839637" cy="5061743"/>
          </a:xfrm>
          <a:prstGeom prst="bevel">
            <a:avLst>
              <a:gd name="adj" fmla="val 125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ru-RU" altLang="ru-RU" sz="2800" b="1">
                <a:solidFill>
                  <a:schemeClr val="bg1"/>
                </a:solidFill>
              </a:rPr>
              <a:t>САМОСТОЯТЕЛЬНАЯ ПОЗНАВАТЕЛЬНАЯ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 ДЕЯТЕЛЬНОСТЬ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2800" b="1">
              <a:solidFill>
                <a:schemeClr val="bg1"/>
              </a:solidFill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2800" b="1">
                <a:solidFill>
                  <a:schemeClr val="bg1"/>
                </a:solidFill>
              </a:rPr>
              <a:t>УМЕНИЕ БЫТЬ УСПЕШНЫМ В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>
                <a:solidFill>
                  <a:schemeClr val="bg1"/>
                </a:solidFill>
              </a:rPr>
              <a:t>БЫСТРО МЕНЯЮЩЕМСЯ МИРЕ</a:t>
            </a:r>
          </a:p>
        </p:txBody>
      </p:sp>
    </p:spTree>
    <p:extLst>
      <p:ext uri="{BB962C8B-B14F-4D97-AF65-F5344CB8AC3E}">
        <p14:creationId xmlns:p14="http://schemas.microsoft.com/office/powerpoint/2010/main" xmlns="" val="25234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99248" y="383703"/>
            <a:ext cx="7772400" cy="646331"/>
          </a:xfrm>
          <a:prstGeom prst="rect">
            <a:avLst/>
          </a:prstGeom>
          <a:solidFill>
            <a:srgbClr val="B39E6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712703"/>
                </a:solidFill>
              </a:rPr>
              <a:t>Разноуровневое</a:t>
            </a:r>
            <a:r>
              <a:rPr lang="ru-RU" sz="3600" b="1" dirty="0" smtClean="0">
                <a:solidFill>
                  <a:srgbClr val="712703"/>
                </a:solidFill>
              </a:rPr>
              <a:t> обучение</a:t>
            </a:r>
            <a:endParaRPr lang="ru-RU" sz="3600" b="1" dirty="0">
              <a:solidFill>
                <a:srgbClr val="712703"/>
              </a:solidFill>
            </a:endParaRPr>
          </a:p>
        </p:txBody>
      </p:sp>
      <p:sp>
        <p:nvSpPr>
          <p:cNvPr id="8" name="Объект 1"/>
          <p:cNvSpPr txBox="1">
            <a:spLocks/>
          </p:cNvSpPr>
          <p:nvPr/>
        </p:nvSpPr>
        <p:spPr>
          <a:xfrm>
            <a:off x="699247" y="1203939"/>
            <a:ext cx="7772400" cy="30184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учителя появляется возможность помогать слабому, уделять внимание сильному, реализуется желание сильных учащихся быстрее и глубже продвигаться в образовании. Сильные учащиеся утверждаются в своих способностях, слабые получают возможность испытывать учебный успех, повышается уровень мотивации учения.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Елена\Desktop\учитель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2679" y="4022412"/>
            <a:ext cx="3788124" cy="2525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34844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5801" y="407005"/>
            <a:ext cx="7758952" cy="646331"/>
          </a:xfrm>
          <a:prstGeom prst="rect">
            <a:avLst/>
          </a:prstGeom>
          <a:solidFill>
            <a:srgbClr val="AD9861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методы обучения</a:t>
            </a:r>
          </a:p>
        </p:txBody>
      </p:sp>
      <p:pic>
        <p:nvPicPr>
          <p:cNvPr id="8" name="Picture 2" descr="C:\Users\Елена\Desktop\1345445835_shkolniki_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13466" y="3279340"/>
            <a:ext cx="4544734" cy="3181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47165" y="931149"/>
            <a:ext cx="4572000" cy="35394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данной методике дает возможность развивать индивидуальные творческие способности учащихся, более осознанно подходить к профессиональному и социальному самоопределению.</a:t>
            </a:r>
          </a:p>
        </p:txBody>
      </p:sp>
    </p:spTree>
    <p:extLst>
      <p:ext uri="{BB962C8B-B14F-4D97-AF65-F5344CB8AC3E}">
        <p14:creationId xmlns:p14="http://schemas.microsoft.com/office/powerpoint/2010/main" xmlns="" val="279604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5801" y="407005"/>
            <a:ext cx="7758952" cy="646331"/>
          </a:xfrm>
          <a:prstGeom prst="rect">
            <a:avLst/>
          </a:prstGeom>
          <a:solidFill>
            <a:srgbClr val="AD9861"/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Проектные методы обучения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5801" y="1164121"/>
            <a:ext cx="775895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возникла в 20-е годы 20 века в США и основывалась на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теоретических концепциях 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прагматической педагогики, провозгласившей 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«</a:t>
            </a:r>
            <a:r>
              <a:rPr lang="ru-RU" sz="20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20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делания»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Проектную технологию называли методом проблем, методом проектов и связывали с идеями гуманистического направления в образовании. Основные идеи разработали Дж.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Дьюи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У. </a:t>
            </a:r>
            <a:r>
              <a:rPr lang="ru-RU" sz="200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Килпатрик</a:t>
            </a:r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Э. Коллинз</a:t>
            </a:r>
            <a:r>
              <a:rPr lang="ru-RU" sz="2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стране идеи проектного обучения связаны с именем выдающегося русского педагога П. Ф.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Каптерева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считал, что проектное обучение направлено на всесторонне упражнение ума и развитие мышления. В 20-е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советские педагоги В. Н, Шульгин, М. В. Крупенина, Б. В, Игнатьева провозгласили метод универсальным средством преобразования школы учебы в школу жизни, с помощью которого приобретение знаний велось на основе труда. Содержание учебных проектов должны были составлять общественно полезные дела детей и подростков. В 1929-1930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гг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были разработаны комплексно-проектные программы.</a:t>
            </a:r>
          </a:p>
        </p:txBody>
      </p:sp>
    </p:spTree>
    <p:extLst>
      <p:ext uri="{BB962C8B-B14F-4D97-AF65-F5344CB8AC3E}">
        <p14:creationId xmlns:p14="http://schemas.microsoft.com/office/powerpoint/2010/main" xmlns="" val="247339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2523" y="322293"/>
            <a:ext cx="7758953" cy="1200329"/>
          </a:xfrm>
          <a:prstGeom prst="rect">
            <a:avLst/>
          </a:prstGeom>
          <a:solidFill>
            <a:srgbClr val="B39E6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Исследовательские методы в обучении</a:t>
            </a:r>
            <a:endParaRPr lang="ru-RU" sz="3600" b="1" dirty="0">
              <a:solidFill>
                <a:srgbClr val="7127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Елена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6670" y="4195862"/>
            <a:ext cx="1748117" cy="226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92523" y="1720657"/>
            <a:ext cx="775895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Дает возможность учащимся самостоятельно пополнять свои знания, глубоко вникать в изучаемую проблему и предполагать пути ее решения, что важно при формировании мировоззрения. Это важно для определения индивидуальной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траектории развития каждого школьника.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932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92523" y="322293"/>
            <a:ext cx="7758953" cy="1200329"/>
          </a:xfrm>
          <a:prstGeom prst="rect">
            <a:avLst/>
          </a:prstGeom>
          <a:solidFill>
            <a:srgbClr val="B39E6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Исследовательские методы в обучении</a:t>
            </a:r>
            <a:endParaRPr lang="ru-RU" sz="3600" b="1" dirty="0">
              <a:solidFill>
                <a:srgbClr val="7127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2522" y="1674674"/>
            <a:ext cx="7758953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разработку теории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исследовательского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наибольший вклад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внесли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американские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ученые Дж.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Дьюи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У.Х.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Килпатрик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Паркхерст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немецкий педагог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Кершенштейнер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педагог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Френе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русские психологи и педагоги В.И. Андреев, П.П.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Блонский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М.В. Кларин,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Краевский, И.Я.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Лернер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А.М. Матюшкин, А.С. Обухов, А.И. Савенков, И.Ф.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Свадковский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М.Н.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Скаткин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</a:t>
            </a:r>
          </a:p>
        </p:txBody>
      </p:sp>
    </p:spTree>
    <p:extLst>
      <p:ext uri="{BB962C8B-B14F-4D97-AF65-F5344CB8AC3E}">
        <p14:creationId xmlns:p14="http://schemas.microsoft.com/office/powerpoint/2010/main" xmlns="" val="184332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79076" y="345159"/>
            <a:ext cx="7785847" cy="1384995"/>
          </a:xfrm>
          <a:prstGeom prst="rect">
            <a:avLst/>
          </a:prstGeom>
          <a:solidFill>
            <a:srgbClr val="B39E6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использования в обучении игровых методов: ролевых, деловых, и других видов обучающих игр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9076" y="1781181"/>
            <a:ext cx="7684994" cy="41703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600" dirty="0">
                <a:latin typeface="Georgia"/>
              </a:rPr>
              <a:t>Расширение кругозора, </a:t>
            </a:r>
            <a:r>
              <a:rPr lang="ru-RU" sz="2600" dirty="0" smtClean="0">
                <a:latin typeface="Georgia"/>
              </a:rPr>
              <a:t>развитие познавательной деятельности, формирование </a:t>
            </a:r>
            <a:r>
              <a:rPr lang="ru-RU" sz="2600" dirty="0">
                <a:latin typeface="Georgia"/>
              </a:rPr>
              <a:t>определенных умений и навыков, необходимых в практической </a:t>
            </a:r>
            <a:r>
              <a:rPr lang="ru-RU" sz="2600" dirty="0" smtClean="0">
                <a:latin typeface="Georgia"/>
              </a:rPr>
              <a:t>деятельности, развитие </a:t>
            </a:r>
            <a:r>
              <a:rPr lang="ru-RU" sz="2600" dirty="0" err="1">
                <a:latin typeface="Georgia"/>
              </a:rPr>
              <a:t>общеучебных</a:t>
            </a:r>
            <a:r>
              <a:rPr lang="ru-RU" sz="2600" dirty="0">
                <a:latin typeface="Georgia"/>
              </a:rPr>
              <a:t> умений и навыков</a:t>
            </a:r>
            <a:r>
              <a:rPr lang="ru-RU" sz="2600" dirty="0" smtClean="0">
                <a:latin typeface="Georgia"/>
              </a:rPr>
              <a:t>.</a:t>
            </a:r>
          </a:p>
          <a:p>
            <a:pPr lvl="0" algn="ctr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600" dirty="0">
                <a:latin typeface="Georgia"/>
              </a:rPr>
              <a:t>Разработкой теории игры, ее методологических основ, выяснением ее социальной природы, значения для развития обучаемого в отечественной педагогике занимались Л. С. Выготский, А.Н. Леонтьев, Д.Б. </a:t>
            </a:r>
            <a:r>
              <a:rPr lang="ru-RU" sz="2600" dirty="0" err="1">
                <a:latin typeface="Georgia"/>
              </a:rPr>
              <a:t>Эльконин</a:t>
            </a:r>
            <a:r>
              <a:rPr lang="ru-RU" sz="2600" dirty="0">
                <a:latin typeface="Georgia"/>
              </a:rPr>
              <a:t> и др.</a:t>
            </a:r>
          </a:p>
        </p:txBody>
      </p:sp>
    </p:spTree>
    <p:extLst>
      <p:ext uri="{BB962C8B-B14F-4D97-AF65-F5344CB8AC3E}">
        <p14:creationId xmlns:p14="http://schemas.microsoft.com/office/powerpoint/2010/main" xmlns="" val="221258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65630" y="322294"/>
            <a:ext cx="7812740" cy="1200329"/>
          </a:xfrm>
          <a:prstGeom prst="rect">
            <a:avLst/>
          </a:prstGeom>
          <a:solidFill>
            <a:srgbClr val="B39E67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сотрудничестве (командная, групповая работа)</a:t>
            </a:r>
          </a:p>
        </p:txBody>
      </p:sp>
      <p:pic>
        <p:nvPicPr>
          <p:cNvPr id="7" name="Picture 2" descr="C:\Users\Елена\Desktop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57934" y="3902260"/>
            <a:ext cx="3920436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65629" y="1443841"/>
            <a:ext cx="508971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трактуется как идея совместной развивающей деятельности взрослых и детей, Суть индивидуального подхода  в том, чтобы идти не от учебного предмета, а от ребенка к предмету, идти от тех возможностей, которыми располагает ребенок,  применять психолого-педагогические диагностики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89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665630" y="322294"/>
            <a:ext cx="7812740" cy="1200329"/>
          </a:xfrm>
          <a:prstGeom prst="rect">
            <a:avLst/>
          </a:prstGeom>
          <a:solidFill>
            <a:srgbClr val="B39E67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сотрудничестве (командная, групповая работа)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65629" y="1674673"/>
            <a:ext cx="7718611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Идеология обучения в сотрудничестве была детально разработана тремя группами американских педагогов: Р. Славиным из университета Джона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Хопкинса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Р. Джонсоном и Д. Джонсоном из университета штата Миннесота; группой Э. Аронсона из университета штата Калифорния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стране название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было дано группой педагогов-новаторов, в обобщенном опыте которых соединились лучшие традиции советской школы (Н.К. Крупская, С.Т.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Шацкий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В.А. Сухомлинский, А.С. Макаренко), достижения русской (К.Д. Ушинский, Н.П. Пирогов, Л.Н. Толстой) и зарубежной (Ж. - Ж. Руссо, Я. Колчак, К.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Роджерс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Э. Берн) психолого-педагогической практики и науки.</a:t>
            </a:r>
          </a:p>
        </p:txBody>
      </p:sp>
    </p:spTree>
    <p:extLst>
      <p:ext uri="{BB962C8B-B14F-4D97-AF65-F5344CB8AC3E}">
        <p14:creationId xmlns:p14="http://schemas.microsoft.com/office/powerpoint/2010/main" xmlns="" val="422588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8906" y="382833"/>
            <a:ext cx="7812741" cy="1200329"/>
          </a:xfrm>
          <a:prstGeom prst="rect">
            <a:avLst/>
          </a:prstGeom>
          <a:solidFill>
            <a:srgbClr val="B39E6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71270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Информационно-коммуникационные технологии</a:t>
            </a:r>
            <a:endParaRPr kumimoji="0" lang="ru-RU" sz="3600" b="1" i="0" u="none" strike="noStrike" kern="0" cap="none" spc="0" normalizeH="0" baseline="0" noProof="0" dirty="0" smtClean="0">
              <a:ln>
                <a:noFill/>
              </a:ln>
              <a:solidFill>
                <a:srgbClr val="71270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 descr="C:\Users\Елена\Desktop\скачанные файлы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906" y="4004180"/>
            <a:ext cx="3600400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Елена\Desktop\images (8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2490" y="3971655"/>
            <a:ext cx="3799157" cy="25528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79276" y="1660355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и неограниченное обогащение содержания образования, использование интегрированных курсов, доступ в ИНТЕРНЕТ.</a:t>
            </a:r>
          </a:p>
        </p:txBody>
      </p:sp>
    </p:spTree>
    <p:extLst>
      <p:ext uri="{BB962C8B-B14F-4D97-AF65-F5344CB8AC3E}">
        <p14:creationId xmlns:p14="http://schemas.microsoft.com/office/powerpoint/2010/main" xmlns="" val="233274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58906" y="382833"/>
            <a:ext cx="7812741" cy="1200329"/>
          </a:xfrm>
          <a:prstGeom prst="rect">
            <a:avLst/>
          </a:prstGeom>
          <a:solidFill>
            <a:srgbClr val="B39E67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-100" normalizeH="0" baseline="0" noProof="0" dirty="0" smtClean="0">
                <a:ln w="3200">
                  <a:solidFill>
                    <a:srgbClr val="444D26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712703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Информационно-коммуникационные технологии</a:t>
            </a:r>
            <a:endParaRPr kumimoji="0" lang="ru-RU" sz="3600" b="1" i="0" u="none" strike="noStrike" kern="0" cap="none" spc="0" normalizeH="0" baseline="0" noProof="0" dirty="0" smtClean="0">
              <a:ln>
                <a:noFill/>
              </a:ln>
              <a:solidFill>
                <a:srgbClr val="712703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65630" y="1692638"/>
            <a:ext cx="781274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Поиском и анализом оптимальных путей и способов внедрения информационных и коммуникационных технологий (ИКТ) в педагогическую науку и сферу образования занимаются как ученые: психологи, педагоги, методисты, специалисты в области информатики и вычислительной техники, так и практико-ориентированные работники системы образования (Б.С.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Гершунский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В.Г. Житомирский, Ю.А. Кузнецов, М.П.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Лапчик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Г.В. Рубина, Ю.А.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Первин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др.).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Вопросу изучения психолого-педагогических основ использования ИКТ в учебном процессе посвящено не меньшее количество исследований (Р. Вильямс,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К.Клейман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С.Пейперт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В.В. Давыдов, В.В. Рубцов, Т.В.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Минькович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И.В. Левченко, Г.Л.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Луканин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И.В. Роберт и др.).</a:t>
            </a:r>
          </a:p>
        </p:txBody>
      </p:sp>
    </p:spTree>
    <p:extLst>
      <p:ext uri="{BB962C8B-B14F-4D97-AF65-F5344CB8AC3E}">
        <p14:creationId xmlns:p14="http://schemas.microsoft.com/office/powerpoint/2010/main" xmlns="" val="4120517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638735" y="345142"/>
            <a:ext cx="7866530" cy="900336"/>
          </a:xfrm>
          <a:prstGeom prst="rect">
            <a:avLst/>
          </a:prstGeom>
          <a:solidFill>
            <a:srgbClr val="AD986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err="1" smtClean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sz="3600" b="1" dirty="0" smtClean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</a:t>
            </a:r>
            <a:endParaRPr lang="ru-RU" sz="3600" b="1" dirty="0">
              <a:solidFill>
                <a:srgbClr val="7127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7" descr="kidsexercis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580" y="1997448"/>
            <a:ext cx="3264815" cy="25073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73205" y="1593358"/>
            <a:ext cx="48207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данных технологий позволяют равномерно во время урока распределять различные виды заданий, чередовать мыслительную деятельность с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физминутками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определять время подачи сложного учебного материала, выделять время на проведение самостоятельных работ, нормативно применять ТСО, что дает положительные результаты в обучении.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7271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Заголовок 2"/>
          <p:cNvSpPr txBox="1">
            <a:spLocks/>
          </p:cNvSpPr>
          <p:nvPr/>
        </p:nvSpPr>
        <p:spPr>
          <a:xfrm>
            <a:off x="638735" y="345142"/>
            <a:ext cx="7866530" cy="900336"/>
          </a:xfrm>
          <a:prstGeom prst="rect">
            <a:avLst/>
          </a:prstGeom>
          <a:solidFill>
            <a:srgbClr val="AD986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 err="1" smtClean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Здоровьесберегающие</a:t>
            </a:r>
            <a:r>
              <a:rPr lang="ru-RU" sz="3600" b="1" dirty="0" smtClean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</a:t>
            </a:r>
            <a:endParaRPr lang="ru-RU" sz="3600" b="1" dirty="0">
              <a:solidFill>
                <a:srgbClr val="71270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5885" y="1388745"/>
            <a:ext cx="775222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сохранения здоровья младших школьников стоит слишком серьезно, чтобы откладывать ее решение на завтра. Достаточно вспомнить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В.А.Сухомлинского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который писал: «Я не боюсь еще и еще раз повторять: забота о здоровье – это важнейший труд воспитателя. От жизнерадостности, бодрости детей зависит их духовная жизнь, мировоззрение, умственное развитие, прочность знаний, вера в свои силы». Учитель должен обладать важными профессиональными качествами, позволяющими внедрять плодотворные педагогические идеи и обеспечивать положительные педагогические результаты. Среди этих качеств можно выделить способность к формированию основ здоровья, здорового образа жизни, владение знаниями основ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технологий в учебном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процессе.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576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8906" y="362635"/>
            <a:ext cx="7826187" cy="1200329"/>
          </a:xfrm>
          <a:prstGeom prst="rect">
            <a:avLst/>
          </a:prstGeom>
          <a:solidFill>
            <a:srgbClr val="AD986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инновационной оценки «портфолио»</a:t>
            </a:r>
          </a:p>
        </p:txBody>
      </p:sp>
      <p:pic>
        <p:nvPicPr>
          <p:cNvPr id="8" name="Picture 4" descr="C:\Users\Елена\Desktop\452835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5220" y="2850394"/>
            <a:ext cx="3816424" cy="2860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3035" y="1731909"/>
            <a:ext cx="4572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ts val="600"/>
              </a:spcBef>
              <a:buClr>
                <a:srgbClr val="F3A447"/>
              </a:buClr>
              <a:buSzPct val="85000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персонифицированного учета достижений ученика как инструмента педагогической поддержки социального самоопределения, определения траектории индивидуального развития личности.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1087573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58906" y="362635"/>
            <a:ext cx="7826187" cy="1200329"/>
          </a:xfrm>
          <a:prstGeom prst="rect">
            <a:avLst/>
          </a:prstGeom>
          <a:solidFill>
            <a:srgbClr val="AD9861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71270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инновационной оценки «портфолио»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58907" y="1573361"/>
            <a:ext cx="7826186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создания и использования портфолио в сфере образования возникла в середине 80-х годов в США. Далее, после Америки и Канады данная идея становится все более популярной в Европе и Японии. Уже в начале ХХI века идея портфолио получает широкое распространение и реальное практическое применение в России. Еще совсем недавно в российском образовании портфолио принято было рассматривать как продукт деятельности выпускника «на выходе» конкретной образовательной ступени, а также степень готовности педагога к профессиональной деятельности, представленной в «портфеле» («папке специалиста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»).</a:t>
            </a:r>
          </a:p>
          <a:p>
            <a:pPr algn="just"/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ученика начальных классов является одной из составляющих «портрета» выпускника и играет важную роль при переходе ребенка в 5 класс средней школы для определения вектора его дальнейшего развития и обучения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56623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6" name="WordArt 5"/>
          <p:cNvSpPr>
            <a:spLocks noChangeArrowheads="1" noChangeShapeType="1" noTextEdit="1"/>
          </p:cNvSpPr>
          <p:nvPr/>
        </p:nvSpPr>
        <p:spPr bwMode="auto">
          <a:xfrm>
            <a:off x="2836489" y="493340"/>
            <a:ext cx="324008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 dirty="0">
                <a:ln w="2857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Impact"/>
              </a:rPr>
              <a:t>Вывод: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60613" y="1293203"/>
            <a:ext cx="7530352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технологии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должны быть </a:t>
            </a:r>
            <a:r>
              <a:rPr lang="ru-RU" altLang="ru-RU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односторонними,предлагающими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только развитие умственных способностей детей или здоровья.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ru-RU" altLang="ru-RU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Инноватика</a:t>
            </a:r>
            <a:r>
              <a:rPr lang="ru-RU" alt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образовании</a:t>
            </a:r>
            <a:r>
              <a:rPr lang="ru-RU" alt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должна нести, прежде всего, процесс выработки уверенности маленького человека в себе, своих силах. </a:t>
            </a:r>
          </a:p>
        </p:txBody>
      </p:sp>
    </p:spTree>
    <p:extLst>
      <p:ext uri="{BB962C8B-B14F-4D97-AF65-F5344CB8AC3E}">
        <p14:creationId xmlns:p14="http://schemas.microsoft.com/office/powerpoint/2010/main" xmlns="" val="15325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5" name="WordArt 4"/>
          <p:cNvSpPr>
            <a:spLocks noChangeArrowheads="1" noChangeShapeType="1" noTextEdit="1"/>
          </p:cNvSpPr>
          <p:nvPr/>
        </p:nvSpPr>
        <p:spPr bwMode="auto">
          <a:xfrm>
            <a:off x="900113" y="2133600"/>
            <a:ext cx="7488237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latin typeface="Impact"/>
                <a:cs typeface="Times New Roman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153647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8324" y="262679"/>
            <a:ext cx="78873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использованных источников</a:t>
            </a:r>
            <a:endParaRPr lang="ru-RU" sz="36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28325" y="797510"/>
            <a:ext cx="78873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u="sng" dirty="0"/>
              <a:t>http://kuvmetodist.ucoz.ru</a:t>
            </a:r>
            <a:r>
              <a:rPr lang="ru-RU" sz="1600" dirty="0"/>
              <a:t> </a:t>
            </a:r>
            <a:r>
              <a:rPr lang="ru-RU" sz="1600" dirty="0" smtClean="0"/>
              <a:t> - </a:t>
            </a:r>
            <a:r>
              <a:rPr lang="ru-RU" sz="1600" dirty="0"/>
              <a:t>Инновационные технологии при внедрении ФГОС</a:t>
            </a:r>
          </a:p>
          <a:p>
            <a:r>
              <a:rPr lang="ru-RU" sz="1600" dirty="0"/>
              <a:t> </a:t>
            </a:r>
          </a:p>
          <a:p>
            <a:r>
              <a:rPr lang="ru-RU" sz="1600" u="sng" dirty="0"/>
              <a:t>http://festival.1september.ru/articles/411473</a:t>
            </a:r>
            <a:r>
              <a:rPr lang="ru-RU" sz="1600" dirty="0"/>
              <a:t>/ </a:t>
            </a:r>
            <a:r>
              <a:rPr lang="ru-RU" sz="1600" dirty="0" smtClean="0"/>
              <a:t>- </a:t>
            </a:r>
            <a:r>
              <a:rPr lang="ru-RU" sz="1600" dirty="0"/>
              <a:t>Проектная деятельность в начальной школе</a:t>
            </a:r>
          </a:p>
          <a:p>
            <a:r>
              <a:rPr lang="ru-RU" sz="1600" u="sng" dirty="0"/>
              <a:t>http://www.rusedu.ru/detail_14183.html</a:t>
            </a:r>
            <a:r>
              <a:rPr lang="ru-RU" sz="1600" dirty="0"/>
              <a:t> - Презентация «Метод проектов в начальной школе»</a:t>
            </a:r>
          </a:p>
          <a:p>
            <a:r>
              <a:rPr lang="ru-RU" sz="1600" dirty="0"/>
              <a:t> </a:t>
            </a:r>
          </a:p>
          <a:p>
            <a:r>
              <a:rPr lang="ru-RU" sz="1600" u="sng" dirty="0"/>
              <a:t>http://festival.1september.ru/articles/511559/</a:t>
            </a:r>
            <a:r>
              <a:rPr lang="ru-RU" sz="1600" dirty="0"/>
              <a:t> - "Исследовательская работа в начальной школе"</a:t>
            </a:r>
          </a:p>
          <a:p>
            <a:r>
              <a:rPr lang="ru-RU" sz="1600" dirty="0"/>
              <a:t> </a:t>
            </a:r>
          </a:p>
          <a:p>
            <a:r>
              <a:rPr lang="ru-RU" sz="1600" u="sng" dirty="0"/>
              <a:t>http://mounoch8.ucoz.ru/publ/stati_Информационно</a:t>
            </a:r>
            <a:r>
              <a:rPr lang="ru-RU" sz="1600" dirty="0"/>
              <a:t> - коммуникационные технологии в начальной школе. В чём их эффективность?</a:t>
            </a:r>
          </a:p>
          <a:p>
            <a:r>
              <a:rPr lang="ru-RU" sz="1600" dirty="0"/>
              <a:t> </a:t>
            </a:r>
          </a:p>
          <a:p>
            <a:r>
              <a:rPr lang="ru-RU" sz="1600" u="sng" dirty="0"/>
              <a:t>http://copy.yandex.net</a:t>
            </a:r>
            <a:r>
              <a:rPr lang="ru-RU" sz="1600" dirty="0"/>
              <a:t> – КТД в школе</a:t>
            </a:r>
          </a:p>
          <a:p>
            <a:r>
              <a:rPr lang="ru-RU" sz="1600" dirty="0"/>
              <a:t> </a:t>
            </a:r>
          </a:p>
          <a:p>
            <a:r>
              <a:rPr lang="ru-RU" sz="1600" u="sng" dirty="0"/>
              <a:t>http://www.bibliofond.ru/view.aspx</a:t>
            </a:r>
            <a:r>
              <a:rPr lang="ru-RU" sz="1600" dirty="0"/>
              <a:t> - Игровые технологии</a:t>
            </a:r>
          </a:p>
          <a:p>
            <a:r>
              <a:rPr lang="ru-RU" sz="1600" dirty="0"/>
              <a:t> </a:t>
            </a:r>
          </a:p>
          <a:p>
            <a:r>
              <a:rPr lang="ru-RU" sz="1600" u="sng" dirty="0"/>
              <a:t>http://syktyvdin.edusite.ru</a:t>
            </a:r>
            <a:r>
              <a:rPr lang="ru-RU" sz="1600" dirty="0"/>
              <a:t> – Портфолио ученика начальной школы</a:t>
            </a:r>
          </a:p>
          <a:p>
            <a:r>
              <a:rPr lang="ru-RU" sz="1600" dirty="0"/>
              <a:t> </a:t>
            </a:r>
          </a:p>
          <a:p>
            <a:r>
              <a:rPr lang="ru-RU" sz="1600" u="sng" dirty="0"/>
              <a:t>http://shkolazhizni.ru</a:t>
            </a:r>
            <a:r>
              <a:rPr lang="ru-RU" sz="1600" dirty="0"/>
              <a:t> - Что такое развивающее обучение? Инновационные методики обучения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324631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556</TotalTime>
  <Words>1561</Words>
  <Application>Microsoft Office PowerPoint</Application>
  <PresentationFormat>Экран (4:3)</PresentationFormat>
  <Paragraphs>123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user</cp:lastModifiedBy>
  <cp:revision>60</cp:revision>
  <dcterms:created xsi:type="dcterms:W3CDTF">2013-11-19T05:52:05Z</dcterms:created>
  <dcterms:modified xsi:type="dcterms:W3CDTF">2018-10-19T09:34:17Z</dcterms:modified>
</cp:coreProperties>
</file>