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310" r:id="rId2"/>
    <p:sldId id="256" r:id="rId3"/>
    <p:sldId id="257" r:id="rId4"/>
    <p:sldId id="258" r:id="rId5"/>
    <p:sldId id="308" r:id="rId6"/>
    <p:sldId id="260" r:id="rId7"/>
    <p:sldId id="285" r:id="rId8"/>
    <p:sldId id="263" r:id="rId9"/>
    <p:sldId id="305" r:id="rId10"/>
    <p:sldId id="275" r:id="rId11"/>
    <p:sldId id="311" r:id="rId12"/>
    <p:sldId id="287" r:id="rId13"/>
    <p:sldId id="306" r:id="rId14"/>
    <p:sldId id="322" r:id="rId15"/>
    <p:sldId id="309" r:id="rId16"/>
    <p:sldId id="323" r:id="rId17"/>
    <p:sldId id="324" r:id="rId18"/>
    <p:sldId id="325" r:id="rId19"/>
    <p:sldId id="307" r:id="rId20"/>
    <p:sldId id="298" r:id="rId21"/>
    <p:sldId id="299" r:id="rId22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411" autoAdjust="0"/>
    <p:restoredTop sz="94660"/>
  </p:normalViewPr>
  <p:slideViewPr>
    <p:cSldViewPr>
      <p:cViewPr varScale="1">
        <p:scale>
          <a:sx n="68" d="100"/>
          <a:sy n="68" d="100"/>
        </p:scale>
        <p:origin x="-14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u-RU" smtClean="0"/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u-RU" smtClean="0"/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u-RU" smtClean="0"/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u-RU" smtClean="0"/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defRPr/>
              </a:pPr>
              <a:endParaRPr lang="ru-RU" smtClean="0"/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defRPr/>
              </a:pPr>
              <a:endParaRPr lang="ru-RU" smtClean="0"/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defRPr/>
              </a:pPr>
              <a:endParaRPr lang="ru-RU" smtClean="0"/>
            </a:p>
          </p:txBody>
        </p:sp>
      </p:grpSp>
      <p:sp>
        <p:nvSpPr>
          <p:cNvPr id="19468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9469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D863B5C7-A543-4159-88D7-8E13BA0E5C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16021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2250C4-2598-45DC-8AAD-F377B42C9D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90713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CA0BF3-5854-4B7A-9242-AF9550BEA8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5543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F03C53-5F23-4125-92D8-EF9A1C8893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606676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53B9F1-4123-4611-AD54-3ABA374E8A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10837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8EE363-CAD4-4613-8B3B-A549DDE44A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46881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1EA62B-890B-45D4-ACC2-E641780D14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61210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1D1089-FF73-481A-A6EC-BE7AA9DAF6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83405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6D58DC-D23F-4483-BE93-D7537AEB90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31948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D0F077-BEB8-42E7-9747-4DC763CBF3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1136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CC020D-766E-4129-8D73-553DF82148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044498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1150938" y="214313"/>
            <a:ext cx="7804150" cy="591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AE1846-32B7-4647-9344-3D9FDC46A4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48070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defRPr/>
            </a:pPr>
            <a:endParaRPr kumimoji="1" lang="ru-RU" sz="2400" smtClean="0"/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defRPr/>
            </a:pPr>
            <a:endParaRPr kumimoji="1" lang="ru-RU" sz="2400" smtClean="0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defRPr/>
            </a:pPr>
            <a:endParaRPr kumimoji="1" lang="ru-RU" sz="2400" smtClean="0"/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defRPr/>
            </a:pPr>
            <a:endParaRPr kumimoji="1" lang="ru-RU" sz="2400" smtClean="0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defRPr/>
            </a:pPr>
            <a:endParaRPr kumimoji="1" lang="ru-RU" sz="2400" smtClean="0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defRPr/>
            </a:pPr>
            <a:endParaRPr kumimoji="1" lang="ru-RU" sz="2400" smtClean="0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defRPr/>
            </a:pPr>
            <a:endParaRPr kumimoji="1" lang="ru-RU" sz="2400" smtClean="0"/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146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8443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44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44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81975FBA-90D1-4890-B193-5844A09F69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anose="05000000000000000000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123\Desktop\pril3%20(4).wma" TargetMode="Externa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gif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gif"/><Relationship Id="rId5" Type="http://schemas.openxmlformats.org/officeDocument/2006/relationships/image" Target="../media/image14.gif"/><Relationship Id="rId4" Type="http://schemas.openxmlformats.org/officeDocument/2006/relationships/image" Target="../media/image13.gi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12.xml"/><Relationship Id="rId1" Type="http://schemas.openxmlformats.org/officeDocument/2006/relationships/video" Target="file:///C:\Documents%20and%20Settings\User\&#1056;&#1072;&#1073;&#1086;&#1095;&#1080;&#1081;%20&#1089;&#1090;&#1086;&#1083;\&#1091;&#1095;&#1080;&#1090;&#1077;&#1083;&#1103;&#1084;\&#1053;&#1040;&#1063;&#1040;&#1051;&#1068;&#1053;&#1067;&#1045;%20%20&#1082;&#1083;&#1072;&#1089;&#1089;&#1099;\&#1042;&#1080;&#1082;&#1090;&#1086;&#1088;&#1086;&#1074;&#1072;\&#1042;&#1080;&#1082;&#1090;&#1086;&#1088;&#1086;&#1074;&#1072;%20%20&#1057;&#1082;&#1072;&#1085;&#1077;&#1088;\&#1042;&#1080;&#1082;&#1090;&#1086;&#1088;&#1086;&#1074;&#1072;\&#1060;&#1080;&#1083;&#1100;&#1084;_0001.wmv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 typeface="Wingdings" panose="05000000000000000000" pitchFamily="2" charset="2"/>
              <a:buNone/>
            </a:pPr>
            <a:r>
              <a:rPr lang="ru-RU" sz="5400" b="1" i="1" dirty="0" smtClean="0"/>
              <a:t>Урок окружающего мира </a:t>
            </a:r>
          </a:p>
          <a:p>
            <a:pPr algn="ctr" eaLnBrk="1" hangingPunct="1">
              <a:buFont typeface="Wingdings" panose="05000000000000000000" pitchFamily="2" charset="2"/>
              <a:buNone/>
            </a:pPr>
            <a:r>
              <a:rPr lang="ru-RU" sz="5400" b="1" i="1" dirty="0" smtClean="0"/>
              <a:t>в 3 классе</a:t>
            </a:r>
            <a:r>
              <a:rPr lang="ru-RU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971550" y="260350"/>
            <a:ext cx="7488238" cy="557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i="1" dirty="0">
                <a:solidFill>
                  <a:schemeClr val="tx2"/>
                </a:solidFill>
                <a:latin typeface="Arial" panose="020B0604020202020204" pitchFamily="34" charset="0"/>
              </a:rPr>
              <a:t>	«Человек стал человеком, когда услышал шепот листьев, песню кузнечика, журчание весеннего ручья, звон серебряных колокольчиков, жаворонка в бездонном летнем небе, шорох вьюги за окном, ласковый плеск воды и торжественную тишину ночи – услышал и, затаив дыхание, слушает сотни и тысячи лет эту чудесную музыку жизни.»</a:t>
            </a:r>
          </a:p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sz="2400" b="1" dirty="0" err="1">
                <a:solidFill>
                  <a:schemeClr val="tx2"/>
                </a:solidFill>
                <a:latin typeface="Arial" panose="020B0604020202020204" pitchFamily="34" charset="0"/>
              </a:rPr>
              <a:t>В.А.Сухомлинский</a:t>
            </a:r>
            <a:endParaRPr lang="ru-RU" sz="2400" b="1" dirty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pic>
        <p:nvPicPr>
          <p:cNvPr id="2" name="pril3 (4).wma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950" y="212725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 nodeType="clickPar">
                      <p:stCondLst>
                        <p:cond delay="0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05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4"/>
          <p:cNvSpPr txBox="1">
            <a:spLocks noChangeArrowheads="1"/>
          </p:cNvSpPr>
          <p:nvPr/>
        </p:nvSpPr>
        <p:spPr bwMode="auto">
          <a:xfrm>
            <a:off x="3203575" y="5445125"/>
            <a:ext cx="38893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ru-RU" sz="1800">
              <a:latin typeface="Arial" panose="020B0604020202020204" pitchFamily="34" charset="0"/>
            </a:endParaRPr>
          </a:p>
        </p:txBody>
      </p:sp>
      <p:sp>
        <p:nvSpPr>
          <p:cNvPr id="5123" name="Text Box 5"/>
          <p:cNvSpPr txBox="1">
            <a:spLocks noChangeArrowheads="1"/>
          </p:cNvSpPr>
          <p:nvPr/>
        </p:nvSpPr>
        <p:spPr bwMode="auto">
          <a:xfrm>
            <a:off x="2051050" y="5805488"/>
            <a:ext cx="67691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sz="1800">
                <a:latin typeface="Arial" panose="020B0604020202020204" pitchFamily="34" charset="0"/>
              </a:rPr>
              <a:t>Картинка Экологическая катастрофа</a:t>
            </a:r>
          </a:p>
        </p:txBody>
      </p:sp>
      <p:pic>
        <p:nvPicPr>
          <p:cNvPr id="5124" name="Picture 6" descr="smokesta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627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492375"/>
            <a:ext cx="8229600" cy="1143000"/>
          </a:xfrm>
        </p:spPr>
        <p:txBody>
          <a:bodyPr/>
          <a:lstStyle/>
          <a:p>
            <a:pPr algn="ctr" eaLnBrk="1" hangingPunct="1"/>
            <a:r>
              <a:rPr lang="ru-RU" smtClean="0"/>
              <a:t>Экологическая катастрофа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 descr="экономика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287" r="49565" b="12849"/>
          <a:stretch>
            <a:fillRect/>
          </a:stretch>
        </p:blipFill>
        <p:spPr bwMode="auto">
          <a:xfrm>
            <a:off x="684213" y="144463"/>
            <a:ext cx="4608512" cy="213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5" descr="экономика 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4256" b="14171"/>
          <a:stretch>
            <a:fillRect/>
          </a:stretch>
        </p:blipFill>
        <p:spPr bwMode="auto">
          <a:xfrm>
            <a:off x="4427538" y="1412875"/>
            <a:ext cx="3600450" cy="229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6" descr="ag00459_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388" y="1557338"/>
            <a:ext cx="8091487" cy="493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7" descr="экономика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2550" r="-528" b="12849"/>
          <a:stretch>
            <a:fillRect/>
          </a:stretch>
        </p:blipFill>
        <p:spPr bwMode="auto">
          <a:xfrm>
            <a:off x="5076825" y="188913"/>
            <a:ext cx="3598863" cy="156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924175"/>
            <a:ext cx="8243887" cy="863600"/>
          </a:xfrm>
        </p:spPr>
        <p:txBody>
          <a:bodyPr/>
          <a:lstStyle/>
          <a:p>
            <a:pPr eaLnBrk="1" hangingPunct="1"/>
            <a:r>
              <a:rPr lang="ru-RU" smtClean="0"/>
              <a:t>Тема: «Экология и экономика»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9220" name="Picture 4" descr="00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082" t="5841" r="5022" b="8699"/>
          <a:stretch>
            <a:fillRect/>
          </a:stretch>
        </p:blipFill>
        <p:spPr bwMode="auto">
          <a:xfrm>
            <a:off x="4427538" y="0"/>
            <a:ext cx="4716462" cy="326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5" descr="1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860" r="1448"/>
          <a:stretch>
            <a:fillRect/>
          </a:stretch>
        </p:blipFill>
        <p:spPr bwMode="auto">
          <a:xfrm>
            <a:off x="4427538" y="3267075"/>
            <a:ext cx="4716462" cy="359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Picture 6" descr="041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780" t="4428" r="6013" b="8699"/>
          <a:stretch>
            <a:fillRect/>
          </a:stretch>
        </p:blipFill>
        <p:spPr bwMode="auto">
          <a:xfrm>
            <a:off x="0" y="3284538"/>
            <a:ext cx="4427538" cy="357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3" name="Picture 7" descr="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121"/>
          <a:stretch>
            <a:fillRect/>
          </a:stretch>
        </p:blipFill>
        <p:spPr bwMode="auto">
          <a:xfrm>
            <a:off x="0" y="0"/>
            <a:ext cx="4427538" cy="328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2292350"/>
            <a:ext cx="4608513" cy="456565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ru-RU" sz="5400" dirty="0" smtClean="0">
                <a:solidFill>
                  <a:schemeClr val="tx2"/>
                </a:solidFill>
              </a:rPr>
              <a:t>Цветок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ru-RU" sz="5400" dirty="0" smtClean="0">
                <a:solidFill>
                  <a:schemeClr val="tx2"/>
                </a:solidFill>
              </a:rPr>
              <a:t>Бабочка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ru-RU" sz="5400" dirty="0" smtClean="0">
                <a:solidFill>
                  <a:schemeClr val="tx2"/>
                </a:solidFill>
              </a:rPr>
              <a:t>Человек</a:t>
            </a: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5688013" y="2205038"/>
            <a:ext cx="3455987" cy="204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ru-RU" sz="5400">
                <a:solidFill>
                  <a:schemeClr val="tx2"/>
                </a:solidFill>
              </a:rPr>
              <a:t>Почва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ru-RU" sz="5400">
                <a:solidFill>
                  <a:schemeClr val="tx2"/>
                </a:solidFill>
              </a:rPr>
              <a:t>Солнце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ru-RU" sz="5400">
                <a:solidFill>
                  <a:schemeClr val="tx2"/>
                </a:solidFill>
              </a:rPr>
              <a:t>Осадки</a:t>
            </a:r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5292725" y="404813"/>
            <a:ext cx="34544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>
                <a:solidFill>
                  <a:schemeClr val="tx2"/>
                </a:solidFill>
                <a:latin typeface="Arial" panose="020B0604020202020204" pitchFamily="34" charset="0"/>
              </a:rPr>
              <a:t>НЕЖИВАЯ ПРИРОДА</a:t>
            </a:r>
          </a:p>
        </p:txBody>
      </p:sp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755650" y="476250"/>
            <a:ext cx="367347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>
                <a:solidFill>
                  <a:schemeClr val="tx2"/>
                </a:solidFill>
                <a:latin typeface="Arial" panose="020B0604020202020204" pitchFamily="34" charset="0"/>
              </a:rPr>
              <a:t>ЖИВАЯ ПРИРОДА</a:t>
            </a:r>
          </a:p>
        </p:txBody>
      </p:sp>
      <p:sp>
        <p:nvSpPr>
          <p:cNvPr id="9226" name="Line 10"/>
          <p:cNvSpPr>
            <a:spLocks noChangeShapeType="1"/>
          </p:cNvSpPr>
          <p:nvPr/>
        </p:nvSpPr>
        <p:spPr bwMode="auto">
          <a:xfrm>
            <a:off x="3348038" y="2781300"/>
            <a:ext cx="2232025" cy="0"/>
          </a:xfrm>
          <a:prstGeom prst="line">
            <a:avLst/>
          </a:prstGeom>
          <a:noFill/>
          <a:ln w="57150">
            <a:solidFill>
              <a:schemeClr val="tx2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32" name="Line 16"/>
          <p:cNvSpPr>
            <a:spLocks noChangeShapeType="1"/>
          </p:cNvSpPr>
          <p:nvPr/>
        </p:nvSpPr>
        <p:spPr bwMode="auto">
          <a:xfrm>
            <a:off x="2916238" y="2852738"/>
            <a:ext cx="2879725" cy="792162"/>
          </a:xfrm>
          <a:prstGeom prst="line">
            <a:avLst/>
          </a:prstGeom>
          <a:noFill/>
          <a:ln w="57150">
            <a:solidFill>
              <a:schemeClr val="tx2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33" name="Line 17"/>
          <p:cNvSpPr>
            <a:spLocks noChangeShapeType="1"/>
          </p:cNvSpPr>
          <p:nvPr/>
        </p:nvSpPr>
        <p:spPr bwMode="auto">
          <a:xfrm>
            <a:off x="2843213" y="2924175"/>
            <a:ext cx="2881312" cy="1584325"/>
          </a:xfrm>
          <a:prstGeom prst="line">
            <a:avLst/>
          </a:prstGeom>
          <a:noFill/>
          <a:ln w="57150">
            <a:solidFill>
              <a:schemeClr val="tx2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34" name="Line 18"/>
          <p:cNvSpPr>
            <a:spLocks noChangeShapeType="1"/>
          </p:cNvSpPr>
          <p:nvPr/>
        </p:nvSpPr>
        <p:spPr bwMode="auto">
          <a:xfrm flipV="1">
            <a:off x="3275013" y="3716338"/>
            <a:ext cx="2665412" cy="865187"/>
          </a:xfrm>
          <a:prstGeom prst="line">
            <a:avLst/>
          </a:prstGeom>
          <a:noFill/>
          <a:ln w="57150">
            <a:solidFill>
              <a:schemeClr val="tx2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35" name="Line 19"/>
          <p:cNvSpPr>
            <a:spLocks noChangeShapeType="1"/>
          </p:cNvSpPr>
          <p:nvPr/>
        </p:nvSpPr>
        <p:spPr bwMode="auto">
          <a:xfrm flipV="1">
            <a:off x="3132138" y="3644900"/>
            <a:ext cx="2879725" cy="71438"/>
          </a:xfrm>
          <a:prstGeom prst="line">
            <a:avLst/>
          </a:prstGeom>
          <a:noFill/>
          <a:ln w="57150">
            <a:solidFill>
              <a:schemeClr val="tx2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36" name="Line 20"/>
          <p:cNvSpPr>
            <a:spLocks noChangeShapeType="1"/>
          </p:cNvSpPr>
          <p:nvPr/>
        </p:nvSpPr>
        <p:spPr bwMode="auto">
          <a:xfrm>
            <a:off x="3059113" y="3789363"/>
            <a:ext cx="2808287" cy="863600"/>
          </a:xfrm>
          <a:prstGeom prst="line">
            <a:avLst/>
          </a:prstGeom>
          <a:noFill/>
          <a:ln w="57150">
            <a:solidFill>
              <a:schemeClr val="tx2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37" name="Line 21"/>
          <p:cNvSpPr>
            <a:spLocks noChangeShapeType="1"/>
          </p:cNvSpPr>
          <p:nvPr/>
        </p:nvSpPr>
        <p:spPr bwMode="auto">
          <a:xfrm flipV="1">
            <a:off x="3563938" y="2781300"/>
            <a:ext cx="2376487" cy="1728788"/>
          </a:xfrm>
          <a:prstGeom prst="line">
            <a:avLst/>
          </a:prstGeom>
          <a:noFill/>
          <a:ln w="57150">
            <a:solidFill>
              <a:schemeClr val="tx2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38" name="Line 22"/>
          <p:cNvSpPr>
            <a:spLocks noChangeShapeType="1"/>
          </p:cNvSpPr>
          <p:nvPr/>
        </p:nvSpPr>
        <p:spPr bwMode="auto">
          <a:xfrm flipV="1">
            <a:off x="3419475" y="3789363"/>
            <a:ext cx="2232025" cy="792162"/>
          </a:xfrm>
          <a:prstGeom prst="line">
            <a:avLst/>
          </a:prstGeom>
          <a:noFill/>
          <a:ln w="57150">
            <a:solidFill>
              <a:schemeClr val="tx2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39" name="Line 23"/>
          <p:cNvSpPr>
            <a:spLocks noChangeShapeType="1"/>
          </p:cNvSpPr>
          <p:nvPr/>
        </p:nvSpPr>
        <p:spPr bwMode="auto">
          <a:xfrm flipV="1">
            <a:off x="3348038" y="4724400"/>
            <a:ext cx="2160587" cy="71438"/>
          </a:xfrm>
          <a:prstGeom prst="line">
            <a:avLst/>
          </a:prstGeom>
          <a:noFill/>
          <a:ln w="57150">
            <a:solidFill>
              <a:schemeClr val="tx2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10255" name="Picture 26" descr="одув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750" y="5084763"/>
            <a:ext cx="1584325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6" name="Picture 27" descr="туча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00338" y="5373688"/>
            <a:ext cx="1584325" cy="113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7" name="Picture 28" descr="section_43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59338" y="5157788"/>
            <a:ext cx="125412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8" name="Picture 30" descr="ag00317_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08850" y="4724400"/>
            <a:ext cx="1457325" cy="187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2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2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2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2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92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92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92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92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2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92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9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9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92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92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92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92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92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92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92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 nodeType="clickPar">
                      <p:stCondLst>
                        <p:cond delay="indefinite"/>
                      </p:stCondLst>
                      <p:childTnLst>
                        <p:par>
                          <p:cTn id="1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92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92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 nodeType="clickPar">
                      <p:stCondLst>
                        <p:cond delay="indefinite"/>
                      </p:stCondLst>
                      <p:childTnLst>
                        <p:par>
                          <p:cTn id="1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92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500"/>
                                        <p:tgtEl>
                                          <p:spTgt spid="92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92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  <p:bldP spid="9220" grpId="0"/>
      <p:bldP spid="9221" grpId="0"/>
      <p:bldP spid="9222" grpId="0"/>
      <p:bldP spid="9226" grpId="0" animBg="1"/>
      <p:bldP spid="9226" grpId="1" animBg="1"/>
      <p:bldP spid="9232" grpId="0" animBg="1"/>
      <p:bldP spid="9232" grpId="1" animBg="1"/>
      <p:bldP spid="9233" grpId="0" animBg="1"/>
      <p:bldP spid="9233" grpId="1" animBg="1"/>
      <p:bldP spid="9234" grpId="0" animBg="1"/>
      <p:bldP spid="9234" grpId="1" animBg="1"/>
      <p:bldP spid="9235" grpId="0" animBg="1"/>
      <p:bldP spid="9235" grpId="1" animBg="1"/>
      <p:bldP spid="9236" grpId="0" animBg="1"/>
      <p:bldP spid="9236" grpId="1" animBg="1"/>
      <p:bldP spid="9237" grpId="0" animBg="1"/>
      <p:bldP spid="9237" grpId="1" animBg="1"/>
      <p:bldP spid="9238" grpId="0" animBg="1"/>
      <p:bldP spid="9238" grpId="1" animBg="1"/>
      <p:bldP spid="9239" grpId="0" animBg="1"/>
      <p:bldP spid="9239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1267" name="Picture 8" descr="f_0713"/>
          <p:cNvPicPr>
            <a:picLocks noChangeAspect="1" noChangeArrowheads="1"/>
          </p:cNvPicPr>
          <p:nvPr/>
        </p:nvPicPr>
        <p:blipFill>
          <a:blip r:embed="rId2">
            <a:lum bright="-18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9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8" name="Rectangle 2"/>
          <p:cNvSpPr>
            <a:spLocks noGrp="1" noChangeArrowheads="1"/>
          </p:cNvSpPr>
          <p:nvPr>
            <p:ph type="title"/>
          </p:nvPr>
        </p:nvSpPr>
        <p:spPr>
          <a:xfrm>
            <a:off x="900113" y="5157788"/>
            <a:ext cx="7793037" cy="1462087"/>
          </a:xfrm>
        </p:spPr>
        <p:txBody>
          <a:bodyPr/>
          <a:lstStyle/>
          <a:p>
            <a:pPr algn="ctr" eaLnBrk="1" hangingPunct="1"/>
            <a:r>
              <a:rPr lang="ru-RU" smtClean="0">
                <a:solidFill>
                  <a:schemeClr val="bg1"/>
                </a:solidFill>
              </a:rPr>
              <a:t>Хорошо или плохо рвать полевые цветы</a:t>
            </a:r>
            <a:r>
              <a:rPr lang="en-US" smtClean="0">
                <a:solidFill>
                  <a:schemeClr val="bg1"/>
                </a:solidFill>
              </a:rPr>
              <a:t>?</a:t>
            </a:r>
            <a:endParaRPr lang="ru-RU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3203575" y="5445125"/>
            <a:ext cx="38893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ru-RU" sz="1800">
              <a:latin typeface="Arial" panose="020B0604020202020204" pitchFamily="34" charset="0"/>
            </a:endParaRPr>
          </a:p>
        </p:txBody>
      </p:sp>
      <p:pic>
        <p:nvPicPr>
          <p:cNvPr id="26632" name="Фильм_0001.wmv">
            <a:hlinkClick r:id="" action="ppaction://media"/>
          </p:cNvPr>
          <p:cNvPicPr>
            <a:picLocks noGrp="1" noRot="1" noChangeAspect="1" noChangeArrowheads="1"/>
          </p:cNvPicPr>
          <p:nvPr>
            <p:ph/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200" fill="hold"/>
                                        <p:tgtEl>
                                          <p:spTgt spid="266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663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66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66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63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16013" y="1268413"/>
            <a:ext cx="7772400" cy="4114800"/>
          </a:xfrm>
        </p:spPr>
        <p:txBody>
          <a:bodyPr/>
          <a:lstStyle/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dirty="0" smtClean="0"/>
              <a:t>  1. Европейцы привезли в Австралию кроликов, там у них почти не было естественных врагов. Кролики размножались очень быстро и в огромных количествах, они уничтожили всю зелень на огромных площадях. </a:t>
            </a:r>
          </a:p>
          <a:p>
            <a:pPr eaLnBrk="1" hangingPunct="1"/>
            <a:endParaRPr lang="ru-RU" dirty="0" smtClean="0"/>
          </a:p>
        </p:txBody>
      </p:sp>
      <p:pic>
        <p:nvPicPr>
          <p:cNvPr id="14339" name="Picture 4" descr="section_82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438775"/>
            <a:ext cx="1905000" cy="141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5" descr="section_82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35150" y="5438775"/>
            <a:ext cx="1905000" cy="141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6" descr="section_82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80063" y="5438775"/>
            <a:ext cx="1905000" cy="141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Picture 7" descr="section_82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08400" y="5438775"/>
            <a:ext cx="1905000" cy="141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3" name="Picture 8" descr="section_82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51725" y="5438775"/>
            <a:ext cx="1905000" cy="141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5"/>
          <p:cNvSpPr txBox="1">
            <a:spLocks noChangeArrowheads="1"/>
          </p:cNvSpPr>
          <p:nvPr/>
        </p:nvSpPr>
        <p:spPr bwMode="auto">
          <a:xfrm>
            <a:off x="900113" y="260350"/>
            <a:ext cx="7632700" cy="6247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dirty="0" smtClean="0"/>
              <a:t>2. </a:t>
            </a:r>
            <a:r>
              <a:rPr lang="ru-RU" dirty="0"/>
              <a:t>Очень часто люди считают насекомых вредными. Но уничтожение какого-либо вида может полностью нарушить экологическое равновесие. На острове Борнео из-за применения средства против москитов, сильно увеличилось количество крыс. Яд вызвал настоящую цепную реакцию. Отравленных москитов ели тараканы, тараканы были основной пищей ящериц. Ящерицы отравлялись.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ru-RU" dirty="0"/>
          </a:p>
        </p:txBody>
      </p:sp>
      <p:pic>
        <p:nvPicPr>
          <p:cNvPr id="15363" name="Picture 8" descr="бабочка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6877050" y="5013325"/>
            <a:ext cx="2266950" cy="184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349500"/>
            <a:ext cx="7488063" cy="2519363"/>
          </a:xfrm>
        </p:spPr>
        <p:txBody>
          <a:bodyPr/>
          <a:lstStyle/>
          <a:p>
            <a:pPr eaLnBrk="1" hangingPunct="1"/>
            <a:r>
              <a:rPr lang="ru-RU" sz="7200" dirty="0" smtClean="0"/>
              <a:t>Все в природе                взаимосвязано</a:t>
            </a:r>
            <a:r>
              <a:rPr lang="ru-RU" sz="8800" dirty="0" smtClean="0"/>
              <a:t> </a:t>
            </a:r>
          </a:p>
        </p:txBody>
      </p:sp>
      <p:pic>
        <p:nvPicPr>
          <p:cNvPr id="16387" name="Picture 5" descr="b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0" y="0"/>
            <a:ext cx="1524000" cy="711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/>
        <p:txBody>
          <a:bodyPr/>
          <a:lstStyle/>
          <a:p>
            <a:pPr>
              <a:defRPr/>
            </a:pPr>
            <a:endParaRPr lang="ru-RU" dirty="0" smtClean="0"/>
          </a:p>
          <a:p>
            <a:pPr>
              <a:defRPr/>
            </a:pPr>
            <a:endParaRPr lang="ru-RU" dirty="0"/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ru-RU" dirty="0"/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ru-RU" sz="4800" dirty="0" smtClean="0"/>
              <a:t>Что я могу сделать для экологического благополучия своего села Советского?</a:t>
            </a:r>
            <a:endParaRPr lang="ru-RU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03575" y="1844675"/>
            <a:ext cx="5689600" cy="482441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smtClean="0"/>
              <a:t>ломать ветки,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smtClean="0"/>
              <a:t>рвать цветы,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smtClean="0"/>
              <a:t>сорить,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smtClean="0"/>
              <a:t>жечь костры,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smtClean="0"/>
              <a:t>собирать незнакомые грибы,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smtClean="0"/>
              <a:t>разорять птичьих гнезд,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smtClean="0"/>
              <a:t>разорять муравейников,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smtClean="0"/>
              <a:t>забирать животных домой,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smtClean="0"/>
              <a:t>рубить молодые деревья.</a:t>
            </a:r>
          </a:p>
        </p:txBody>
      </p:sp>
      <p:sp>
        <p:nvSpPr>
          <p:cNvPr id="67588" name="WordArt 4"/>
          <p:cNvSpPr>
            <a:spLocks noChangeArrowheads="1" noChangeShapeType="1" noTextEdit="1"/>
          </p:cNvSpPr>
          <p:nvPr/>
        </p:nvSpPr>
        <p:spPr bwMode="auto">
          <a:xfrm>
            <a:off x="395288" y="2060575"/>
            <a:ext cx="2671762" cy="43926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chemeClr val="hlink"/>
                  </a:solidFill>
                  <a:round/>
                  <a:headEnd/>
                  <a:tailEnd/>
                </a:ln>
                <a:solidFill>
                  <a:schemeClr val="hlink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 panose="020B0806030902050204" pitchFamily="34" charset="0"/>
              </a:rPr>
              <a:t>НЕ</a:t>
            </a:r>
          </a:p>
        </p:txBody>
      </p:sp>
      <p:sp>
        <p:nvSpPr>
          <p:cNvPr id="18436" name="Text Box 5"/>
          <p:cNvSpPr txBox="1">
            <a:spLocks noChangeArrowheads="1"/>
          </p:cNvSpPr>
          <p:nvPr/>
        </p:nvSpPr>
        <p:spPr bwMode="auto">
          <a:xfrm>
            <a:off x="250825" y="0"/>
            <a:ext cx="8893175" cy="176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sz="4400">
                <a:solidFill>
                  <a:schemeClr val="tx2"/>
                </a:solidFill>
              </a:rPr>
              <a:t>Правила поведения </a:t>
            </a:r>
          </a:p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sz="4400">
                <a:solidFill>
                  <a:schemeClr val="tx2"/>
                </a:solidFill>
              </a:rPr>
              <a:t>на природе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67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Игра «Экологический свет»</a:t>
            </a:r>
          </a:p>
        </p:txBody>
      </p:sp>
      <p:sp>
        <p:nvSpPr>
          <p:cNvPr id="19459" name="Объект 2"/>
          <p:cNvSpPr>
            <a:spLocks noGrp="1"/>
          </p:cNvSpPr>
          <p:nvPr>
            <p:ph idx="1"/>
          </p:nvPr>
        </p:nvSpPr>
        <p:spPr>
          <a:xfrm>
            <a:off x="323528" y="2017713"/>
            <a:ext cx="8631560" cy="4114800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 smtClean="0"/>
              <a:t>  </a:t>
            </a:r>
            <a:r>
              <a:rPr lang="ru-RU" sz="2800" dirty="0" smtClean="0"/>
              <a:t>Валера встал утром поздно. Чтобы не опоздать в школу, побежал не по обычному маршруту по асфальтовой дорожке вокруг школьного сада. А побежал через сад. А за школьным забором вчера вскопали широкую полосу, и Валера пустился напрямик, затаптывая слабые росточки. Когда он прибежал в класс. Прозвенел звонок.</a:t>
            </a:r>
          </a:p>
          <a:p>
            <a:pPr marL="0" indent="0">
              <a:buNone/>
            </a:pPr>
            <a:r>
              <a:rPr lang="ru-RU" sz="2800" dirty="0" smtClean="0"/>
              <a:t>-Не опоздал! – радостно подумал Валера.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017713"/>
            <a:ext cx="8703568" cy="4114800"/>
          </a:xfrm>
        </p:spPr>
        <p:txBody>
          <a:bodyPr/>
          <a:lstStyle/>
          <a:p>
            <a:pPr marL="0" indent="0">
              <a:buNone/>
            </a:pPr>
            <a:r>
              <a:rPr lang="ru-RU" sz="2800" dirty="0" smtClean="0"/>
              <a:t>Учитель попросил Алёшу принести из библиотеки книгу. Алёша вышел в коридор, быстро добежал до библиотеки и услышал, как где-то течёт вода. Он решил посмотреть. Оказалось, что кто-то не закрыл воду в умывальнике, брызги летели в разные стороны. Алёша попробовал закрыть кран, но ничего не получилось. Алёша вошёл в библиотеку и рассказал об этом библиотекарю.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1443714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2017713"/>
            <a:ext cx="8559552" cy="4114800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Бабушка попросила Андрея собрать цветки липы, чтобы зимой заваривать чай от простуды. Андрей вышел из дома и стал искать липу. Оказалось, что далеко идти не надо – вдоль шоссе росли липы. Андрей быстро сорвал цветки и принёс бабушке.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534613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Катастрофы: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844675"/>
            <a:ext cx="8704263" cy="4824413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ru-RU" dirty="0" smtClean="0"/>
              <a:t>1. В одной стране фермеры</a:t>
            </a:r>
            <a:r>
              <a:rPr lang="en-US" dirty="0" smtClean="0"/>
              <a:t>,</a:t>
            </a:r>
            <a:r>
              <a:rPr lang="ru-RU" dirty="0" smtClean="0"/>
              <a:t> с целью</a:t>
            </a:r>
            <a:r>
              <a:rPr lang="en-US" dirty="0" smtClean="0"/>
              <a:t> </a:t>
            </a:r>
            <a:r>
              <a:rPr lang="ru-RU" dirty="0" smtClean="0"/>
              <a:t>сохранения домашних животных,</a:t>
            </a:r>
            <a:r>
              <a:rPr lang="en-US" dirty="0" smtClean="0"/>
              <a:t> </a:t>
            </a:r>
            <a:r>
              <a:rPr lang="ru-RU" dirty="0" smtClean="0"/>
              <a:t>решили уничтожить всех хищных зверей. Что произойдет в природе если они это сделают</a:t>
            </a:r>
            <a:r>
              <a:rPr lang="en-US" dirty="0" smtClean="0"/>
              <a:t>?</a:t>
            </a:r>
            <a:endParaRPr lang="ru-RU" dirty="0" smtClean="0"/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ru-RU" dirty="0" smtClean="0"/>
              <a:t>2. На берегу озера было решено построить завод, в отходах которого содержится ртуть.</a:t>
            </a:r>
            <a:r>
              <a:rPr lang="en-US" dirty="0" smtClean="0"/>
              <a:t> </a:t>
            </a:r>
            <a:r>
              <a:rPr lang="ru-RU" dirty="0" smtClean="0"/>
              <a:t>Какую опасность это производство представляет для природы</a:t>
            </a:r>
            <a:r>
              <a:rPr lang="en-US" dirty="0" smtClean="0"/>
              <a:t>?</a:t>
            </a:r>
            <a:endParaRPr lang="ru-RU" dirty="0" smtClean="0"/>
          </a:p>
        </p:txBody>
      </p:sp>
      <p:pic>
        <p:nvPicPr>
          <p:cNvPr id="20484" name="Picture 4" descr="06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77050" y="0"/>
            <a:ext cx="2087563" cy="1509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1116013" y="620713"/>
            <a:ext cx="8229600" cy="1143000"/>
          </a:xfrm>
        </p:spPr>
        <p:txBody>
          <a:bodyPr/>
          <a:lstStyle/>
          <a:p>
            <a:pPr eaLnBrk="1" hangingPunct="1"/>
            <a:r>
              <a:rPr lang="ru-RU" smtClean="0"/>
              <a:t>Вывод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76375" y="2276475"/>
            <a:ext cx="7423150" cy="2054225"/>
          </a:xfrm>
        </p:spPr>
        <p:txBody>
          <a:bodyPr/>
          <a:lstStyle/>
          <a:p>
            <a:pPr marL="0" indent="17463" eaLnBrk="1" hangingPunct="1">
              <a:buFont typeface="Wingdings" panose="05000000000000000000" pitchFamily="2" charset="2"/>
              <a:buNone/>
            </a:pPr>
            <a:r>
              <a:rPr lang="ru-RU" sz="2800" i="1" smtClean="0">
                <a:solidFill>
                  <a:schemeClr val="tx2"/>
                </a:solidFill>
              </a:rPr>
              <a:t>	На Земле возможна жизнь, благодаря воздуху, воде, почве; сохранить эти богатства в чистоте можно, бережно относясь к воздуху, воде, почве.</a:t>
            </a:r>
          </a:p>
        </p:txBody>
      </p:sp>
      <p:pic>
        <p:nvPicPr>
          <p:cNvPr id="21508" name="Picture 4" descr="ag00317_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850" y="3716338"/>
            <a:ext cx="2017713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Домашнее задание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2017713"/>
            <a:ext cx="8343900" cy="465137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smtClean="0"/>
              <a:t>Обязательно: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smtClean="0"/>
              <a:t>1. Прочитать в учебнике стр. 81-86. «Экономика и экология»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ru-RU" smtClean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smtClean="0"/>
              <a:t>По выбору: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smtClean="0"/>
              <a:t>2. Нарисовать рисунок «Что делает наше село красивым</a:t>
            </a:r>
            <a:r>
              <a:rPr lang="en-US" smtClean="0"/>
              <a:t>?</a:t>
            </a:r>
            <a:r>
              <a:rPr lang="ru-RU" smtClean="0"/>
              <a:t>».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smtClean="0"/>
              <a:t>3. Приготовить рассказ «Как разумно использовать природные богатства</a:t>
            </a:r>
            <a:r>
              <a:rPr lang="en-US" smtClean="0"/>
              <a:t>?</a:t>
            </a:r>
            <a:r>
              <a:rPr lang="ru-RU" smtClean="0"/>
              <a:t>».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алитра">
  <a:themeElements>
    <a:clrScheme name="Палитра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Палитра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алитра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литра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литра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Blends</Template>
  <TotalTime>1961</TotalTime>
  <Words>452</Words>
  <Application>Microsoft Office PowerPoint</Application>
  <PresentationFormat>Экран (4:3)</PresentationFormat>
  <Paragraphs>52</Paragraphs>
  <Slides>21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Палитра</vt:lpstr>
      <vt:lpstr>Слайд 1</vt:lpstr>
      <vt:lpstr>Слайд 2</vt:lpstr>
      <vt:lpstr>Слайд 3</vt:lpstr>
      <vt:lpstr>Экологическая катастрофа</vt:lpstr>
      <vt:lpstr>Слайд 5</vt:lpstr>
      <vt:lpstr>Тема: «Экология и экономика»</vt:lpstr>
      <vt:lpstr>Слайд 7</vt:lpstr>
      <vt:lpstr>Слайд 8</vt:lpstr>
      <vt:lpstr>Хорошо или плохо рвать полевые цветы?</vt:lpstr>
      <vt:lpstr>Слайд 10</vt:lpstr>
      <vt:lpstr>Слайд 11</vt:lpstr>
      <vt:lpstr>Слайд 12</vt:lpstr>
      <vt:lpstr>Все в природе                взаимосвязано </vt:lpstr>
      <vt:lpstr>Слайд 14</vt:lpstr>
      <vt:lpstr>Слайд 15</vt:lpstr>
      <vt:lpstr>Игра «Экологический свет»</vt:lpstr>
      <vt:lpstr>Слайд 17</vt:lpstr>
      <vt:lpstr>Слайд 18</vt:lpstr>
      <vt:lpstr>Катастрофы:</vt:lpstr>
      <vt:lpstr>Вывод</vt:lpstr>
      <vt:lpstr>Домашнее задание</vt:lpstr>
    </vt:vector>
  </TitlesOfParts>
  <Company>school13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Вадим</dc:creator>
  <cp:lastModifiedBy>Пользователь Windows</cp:lastModifiedBy>
  <cp:revision>106</cp:revision>
  <dcterms:created xsi:type="dcterms:W3CDTF">2006-04-17T10:14:42Z</dcterms:created>
  <dcterms:modified xsi:type="dcterms:W3CDTF">2017-11-10T12:52:19Z</dcterms:modified>
</cp:coreProperties>
</file>