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3" r:id="rId2"/>
    <p:sldId id="290" r:id="rId3"/>
    <p:sldId id="284" r:id="rId4"/>
    <p:sldId id="292" r:id="rId5"/>
    <p:sldId id="291" r:id="rId6"/>
    <p:sldId id="293" r:id="rId7"/>
    <p:sldId id="288" r:id="rId8"/>
    <p:sldId id="285" r:id="rId9"/>
    <p:sldId id="289" r:id="rId10"/>
    <p:sldId id="286" r:id="rId11"/>
    <p:sldId id="287" r:id="rId12"/>
    <p:sldId id="276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264" r:id="rId21"/>
    <p:sldId id="282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FF0000"/>
    <a:srgbClr val="7A0E06"/>
    <a:srgbClr val="7D030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FF63F7-0467-4A6B-AB43-943EBDB59057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14340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F486DB8-B65A-4094-827A-8D261B8A98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23BC7-3EFA-4CA3-8F1B-009A60FB894A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38DA5-B2BF-4D7A-93F8-B77260E061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68CA6-05EA-4478-BB7A-CF323649CBC1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B70C0-5FA8-46CF-970A-4B870F0010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FB8B3-5BF2-44B3-9B94-EE906175719A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D805B-F382-438C-9ED6-0E3580FC1D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1525E-872D-4277-9C2B-5571CECC0DCC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8954D-996E-4292-9936-C1303F4A3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C4976-95AF-4C8C-B72B-21C1D1A0F6C6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BE79E-8C77-4D37-A52F-BEE9D71A6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A197B-365F-4445-90BB-65246FF7CDD1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4BBC6-AD97-4416-AB13-A98B3CCAB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3BD08-3B86-4266-86C4-0DC56DE60DE2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CD203-6FE5-4E95-872A-6D10FF09A3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B6CE5-AE58-4401-B076-07FB4B389878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B50B6-503E-48DE-B261-B5A8501B1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30CE0E-F0B8-4F35-983C-AA6733CA3B7E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31886-90DC-4577-9573-AA8C32B07C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F280F-B14E-4815-9AAA-76EF8EB4F48A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B61E9-9369-46C5-BB64-B9AD2A47CF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28599-04F2-421F-9921-649B7DC99B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C09A5-EFE8-42F0-ADDE-33F5610EF74D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677A4-81E4-4440-B274-BEA64A6879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280BAAE-8F52-4932-88E4-ECBA4540E80B}" type="datetimeFigureOut">
              <a:rPr lang="ru-RU"/>
              <a:pPr>
                <a:defRPr/>
              </a:pPr>
              <a:t>30.10.2018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C7E343-D9DE-4F97-9088-C5F54ED62C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74" r:id="rId8"/>
    <p:sldLayoutId id="2147483666" r:id="rId9"/>
    <p:sldLayoutId id="2147483665" r:id="rId10"/>
    <p:sldLayoutId id="2147483675" r:id="rId11"/>
    <p:sldLayoutId id="214748366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ctrTitle"/>
          </p:nvPr>
        </p:nvSpPr>
        <p:spPr>
          <a:xfrm>
            <a:off x="684213" y="2133600"/>
            <a:ext cx="7772400" cy="1470025"/>
          </a:xfrm>
        </p:spPr>
        <p:txBody>
          <a:bodyPr/>
          <a:lstStyle/>
          <a:p>
            <a:pPr algn="ctr"/>
            <a:r>
              <a:rPr lang="ru-RU" sz="4600" smtClean="0">
                <a:latin typeface="Arial" charset="0"/>
              </a:rPr>
              <a:t>Тема презентации: </a:t>
            </a:r>
            <a:br>
              <a:rPr lang="ru-RU" sz="4600" smtClean="0">
                <a:latin typeface="Arial" charset="0"/>
              </a:rPr>
            </a:br>
            <a:r>
              <a:rPr lang="ru-RU" sz="4600" smtClean="0">
                <a:latin typeface="Arial" charset="0"/>
              </a:rPr>
              <a:t>«</a:t>
            </a:r>
            <a:r>
              <a:rPr lang="en-US" sz="4600" smtClean="0">
                <a:latin typeface="Arial" charset="0"/>
              </a:rPr>
              <a:t>My English friends</a:t>
            </a:r>
            <a:r>
              <a:rPr lang="ru-RU" sz="4600" smtClean="0">
                <a:latin typeface="Arial" charset="0"/>
              </a:rPr>
              <a:t>»</a:t>
            </a:r>
          </a:p>
        </p:txBody>
      </p:sp>
      <p:sp>
        <p:nvSpPr>
          <p:cNvPr id="15362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sz="3200" b="1" smtClean="0">
                <a:solidFill>
                  <a:schemeClr val="accent1"/>
                </a:solidFill>
                <a:latin typeface="Times New Roman" pitchFamily="18" charset="0"/>
              </a:rPr>
              <a:t>Составитель :Адизова М.А. </a:t>
            </a:r>
          </a:p>
          <a:p>
            <a:pPr algn="r"/>
            <a:r>
              <a:rPr lang="ru-RU" sz="3200" b="1" smtClean="0">
                <a:solidFill>
                  <a:schemeClr val="accent1"/>
                </a:solidFill>
                <a:latin typeface="Times New Roman" pitchFamily="18" charset="0"/>
              </a:rPr>
              <a:t>учитель английского языка </a:t>
            </a:r>
          </a:p>
          <a:p>
            <a:pPr algn="r"/>
            <a:r>
              <a:rPr lang="ru-RU" sz="3200" b="1" smtClean="0">
                <a:solidFill>
                  <a:schemeClr val="accent1"/>
                </a:solidFill>
                <a:latin typeface="Times New Roman" pitchFamily="18" charset="0"/>
              </a:rPr>
              <a:t> МКОУ «СОШ №14», Хасавюрт</a:t>
            </a:r>
            <a:r>
              <a:rPr lang="ru-RU" sz="3200" smtClean="0">
                <a:solidFill>
                  <a:schemeClr val="accent1"/>
                </a:solidFill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508250"/>
          </a:xfrm>
        </p:spPr>
        <p:txBody>
          <a:bodyPr/>
          <a:lstStyle/>
          <a:p>
            <a:pPr algn="ctr"/>
            <a:r>
              <a:rPr lang="en-US" sz="5400" b="1" i="1" smtClean="0">
                <a:latin typeface="Georgia" pitchFamily="18" charset="0"/>
              </a:rPr>
              <a:t/>
            </a:r>
            <a:br>
              <a:rPr lang="en-US" sz="5400" b="1" i="1" smtClean="0">
                <a:latin typeface="Georgia" pitchFamily="18" charset="0"/>
              </a:rPr>
            </a:br>
            <a:r>
              <a:rPr lang="en-US" sz="5400" b="1" i="1" smtClean="0">
                <a:latin typeface="Georgia" pitchFamily="18" charset="0"/>
              </a:rPr>
              <a:t/>
            </a:r>
            <a:br>
              <a:rPr lang="en-US" sz="5400" b="1" i="1" smtClean="0">
                <a:latin typeface="Georgia" pitchFamily="18" charset="0"/>
              </a:rPr>
            </a:br>
            <a:r>
              <a:rPr lang="en-US" sz="5400" b="1" i="1" smtClean="0">
                <a:latin typeface="Georgia" pitchFamily="18" charset="0"/>
              </a:rPr>
              <a:t/>
            </a:r>
            <a:br>
              <a:rPr lang="en-US" sz="5400" b="1" i="1" smtClean="0">
                <a:latin typeface="Georgia" pitchFamily="18" charset="0"/>
              </a:rPr>
            </a:br>
            <a:r>
              <a:rPr lang="en-US" sz="5400" b="1" i="1" smtClean="0">
                <a:latin typeface="Georgia" pitchFamily="18" charset="0"/>
              </a:rPr>
              <a:t>-Good Morning!</a:t>
            </a:r>
            <a:br>
              <a:rPr lang="en-US" sz="5400" b="1" i="1" smtClean="0">
                <a:latin typeface="Georgia" pitchFamily="18" charset="0"/>
              </a:rPr>
            </a:br>
            <a:endParaRPr lang="ru-RU" sz="5400" b="1" i="1" smtClean="0">
              <a:latin typeface="Georgia" pitchFamily="18" charset="0"/>
            </a:endParaRPr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>
          <a:xfrm>
            <a:off x="179388" y="3933825"/>
            <a:ext cx="8734425" cy="251936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6600" b="1" i="1" smtClean="0">
                <a:solidFill>
                  <a:srgbClr val="3366CC"/>
                </a:solidFill>
                <a:latin typeface="Georgia" pitchFamily="18" charset="0"/>
              </a:rPr>
              <a:t>-How are you?</a:t>
            </a:r>
            <a:endParaRPr lang="ru-RU" sz="6600" b="1" i="1" smtClean="0">
              <a:solidFill>
                <a:srgbClr val="3366CC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smtClean="0">
                <a:solidFill>
                  <a:srgbClr val="FF0000"/>
                </a:solidFill>
              </a:rPr>
              <a:t>My English Friends</a:t>
            </a:r>
            <a:endParaRPr lang="ru-RU" b="1" i="1" smtClean="0">
              <a:solidFill>
                <a:srgbClr val="FF0000"/>
              </a:solidFill>
            </a:endParaRPr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smtClean="0"/>
          </a:p>
        </p:txBody>
      </p:sp>
      <p:sp>
        <p:nvSpPr>
          <p:cNvPr id="17411" name="AutoShape 5" descr="ÐÐ°ÑÑÐ¸Ð½ÐºÐ¸ Ð¿Ð¾ Ð·Ð°Ð¿ÑÐ¾ÑÑ brill Ð¼ÐµÐ´Ð²ÐµÐ´Ñ ÐºÐ¾Ð¼Ð°ÑÐ¾Ð²Ð°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2" name="AutoShape 7" descr="ÐÐ°ÑÑÐ¸Ð½ÐºÐ¸ Ð¿Ð¾ Ð·Ð°Ð¿ÑÐ¾ÑÑ brill Ð¼ÐµÐ´Ð²ÐµÐ´Ñ ÐºÐ¾Ð¼Ð°ÑÐ¾Ð²Ð°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3" name="AutoShape 9" descr="ÐÐ°ÑÑÐ¸Ð½ÐºÐ¸ Ð¿Ð¾ Ð·Ð°Ð¿ÑÐ¾ÑÑ brill Ð¼ÐµÐ´Ð²ÐµÐ´Ñ ÐºÐ¾Ð¼Ð°ÑÐ¾Ð²Ð°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4" name="AutoShape 11" descr="ÐÐ°ÑÑÐ¸Ð½ÐºÐ¸ Ð¿Ð¾ Ð·Ð°Ð¿ÑÐ¾ÑÑ brill Ð¼ÐµÐ´Ð²ÐµÐ´Ñ ÐºÐ¾Ð¼Ð°ÑÐ¾Ð²Ð°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5" name="AutoShape 13" descr="ÐÐ°ÑÑÐ¸Ð½ÐºÐ¸ Ð¿Ð¾ Ð·Ð°Ð¿ÑÐ¾ÑÑ brill Ð¼ÐµÐ´Ð²ÐµÐ´Ñ ÐºÐ¾Ð¼Ð°ÑÐ¾Ð²Ð°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7416" name="Picture 14" descr="img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2205038"/>
            <a:ext cx="734536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7200" b="1" i="1" smtClean="0">
                <a:solidFill>
                  <a:srgbClr val="FF0000"/>
                </a:solidFill>
                <a:latin typeface="Georgia" pitchFamily="18" charset="0"/>
              </a:rPr>
              <a:t>Let’s sing a song!</a:t>
            </a:r>
            <a:endParaRPr lang="ru-RU" sz="7200" b="1" i="1" smtClean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0"/>
            <a:ext cx="1511301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403648" y="11392"/>
            <a:ext cx="396768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>Let’s revise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cs typeface="+mn-cs"/>
            </a:endParaRPr>
          </a:p>
        </p:txBody>
      </p:sp>
      <p:pic>
        <p:nvPicPr>
          <p:cNvPr id="20483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288" y="1268413"/>
            <a:ext cx="4441826" cy="345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1279525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4588" y="1298575"/>
            <a:ext cx="5143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58938" y="1279525"/>
            <a:ext cx="5905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263" y="1812925"/>
            <a:ext cx="5429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1188" y="1841500"/>
            <a:ext cx="533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263" y="2355850"/>
            <a:ext cx="552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76600" y="2355850"/>
            <a:ext cx="5238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282950" y="1851025"/>
            <a:ext cx="5238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263" y="3055938"/>
            <a:ext cx="5524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144588" y="3063875"/>
            <a:ext cx="5429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806825" y="4159250"/>
            <a:ext cx="542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720975" y="3089275"/>
            <a:ext cx="5619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768725" y="3017838"/>
            <a:ext cx="6191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-7938" y="4159250"/>
            <a:ext cx="619126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82613" y="4168775"/>
            <a:ext cx="56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106488" y="4143375"/>
            <a:ext cx="552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2749550" y="4111625"/>
            <a:ext cx="523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30163" y="3552825"/>
            <a:ext cx="5524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1106488" y="3552825"/>
            <a:ext cx="55245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2730500" y="3616325"/>
            <a:ext cx="5429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2159000" y="3582988"/>
            <a:ext cx="5715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1625600" y="4140200"/>
            <a:ext cx="581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2225675" y="4130675"/>
            <a:ext cx="5048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30163" y="1260475"/>
            <a:ext cx="56197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1084263" y="2366963"/>
            <a:ext cx="5524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2711450" y="2355850"/>
            <a:ext cx="56197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49988E-6 L 0.52205 0.00162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94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75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25399E-6 L 0.66146 4.25399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42517E-6 L 0.46476 0.10502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29" y="52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61231E-6 L 0.48316 0.10432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49" y="5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6595E-6 L 0.58091 0.13439 " pathEditMode="relative" rAng="0" ptsTypes="AA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5" y="6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84687E-6 L 0.60087 0.13092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5" y="6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91858E-6 L 0.74027 0.05251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14" y="26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75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873E-6 L 0.5481 0.16562 " pathEditMode="relative" rAng="0" ptsTypes="AA">
                                      <p:cBhvr>
                                        <p:cTn id="5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96" y="82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75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1566E-7 L 0.46667 -0.17418 " pathEditMode="relative" rAng="0" ptsTypes="AA">
                                      <p:cBhvr>
                                        <p:cTn id="5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33" y="-87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3951E-8 L 0.46736 -0.14619 " pathEditMode="relative" rAng="0" ptsTypes="AA">
                                      <p:cBhvr>
                                        <p:cTn id="6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68" y="-7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75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0648E-6 L 0.6059 -0.1455 " pathEditMode="relative" rAng="0" ptsTypes="AA">
                                      <p:cBhvr>
                                        <p:cTn id="6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95" y="-7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75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7747E-6 L 0.58837 0.16724 " pathEditMode="relative" rAng="0" ptsTypes="AA">
                                      <p:cBhvr>
                                        <p:cTn id="7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10" y="83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75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42887E-6 L 0.59253 0.21952 " pathEditMode="relative" rAng="0" ptsTypes="AA">
                                      <p:cBhvr>
                                        <p:cTn id="8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18" y="109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75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82674E-6 L 0.54983 0.16609 " pathEditMode="relative" rAng="0" ptsTypes="AA">
                                      <p:cBhvr>
                                        <p:cTn id="8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83" y="8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75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42887E-6 L 0.55347 0.21952 " pathEditMode="relative" rAng="0" ptsTypes="AA">
                                      <p:cBhvr>
                                        <p:cTn id="9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74" y="109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75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255 L 0.45364 0.16262 " pathEditMode="relative" rAng="0" ptsTypes="AA">
                                      <p:cBhvr>
                                        <p:cTn id="9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60" y="82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2" dur="75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2954E-6 L 0.45521 0.21582 " pathEditMode="relative" rAng="0" ptsTypes="AA">
                                      <p:cBhvr>
                                        <p:cTn id="10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60" y="107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8" dur="75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5901E-6 L 0.41632 0.17071 " pathEditMode="relative" rAng="0" ptsTypes="AA">
                                      <p:cBhvr>
                                        <p:cTn id="1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16" y="85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75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64238E-6 L 0.01823 0.12468 " pathEditMode="relative" rAng="0" ptsTypes="AA">
                                      <p:cBhvr>
                                        <p:cTn id="1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" y="62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0" dur="75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32015E-6 L 0.05122 0.12399 " pathEditMode="relative" rAng="0" ptsTypes="AA">
                                      <p:cBhvr>
                                        <p:cTn id="1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6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" dur="75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8.88272E-7 L 0.07309 0.1263 " pathEditMode="relative" rAng="0" ptsTypes="AA">
                                      <p:cBhvr>
                                        <p:cTn id="1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" y="6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2" dur="75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58247E-6 L -0.02621 0.12885 " pathEditMode="relative" rAng="0" ptsTypes="AA">
                                      <p:cBhvr>
                                        <p:cTn id="1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9" y="6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8" dur="75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3951E-6 L -0.05625 0.12538 " pathEditMode="relative" rAng="0" ptsTypes="AA">
                                      <p:cBhvr>
                                        <p:cTn id="1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6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4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2954E-6 L -0.21614 0.3102 " pathEditMode="relative" rAng="0" ptsTypes="AA">
                                      <p:cBhvr>
                                        <p:cTn id="14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16" y="154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75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52996E-6 L -0.00886 0.24219 " pathEditMode="relative" rAng="0" ptsTypes="AA">
                                      <p:cBhvr>
                                        <p:cTn id="15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" y="120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6" dur="75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50752E-6 L 0.01632 0.24289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" y="12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2273096"/>
            <a:ext cx="91082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th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6" name="Стрелка вправо 5"/>
          <p:cNvSpPr/>
          <p:nvPr/>
        </p:nvSpPr>
        <p:spPr bwMode="auto">
          <a:xfrm rot="20156400">
            <a:off x="3055208" y="1737691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 b="1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7" name="Стрелка вправо 6"/>
          <p:cNvSpPr/>
          <p:nvPr/>
        </p:nvSpPr>
        <p:spPr bwMode="auto">
          <a:xfrm>
            <a:off x="1594395" y="2615464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 b="1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21512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4225" y="1543050"/>
            <a:ext cx="8477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Рисунок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4225" y="2901950"/>
            <a:ext cx="992188" cy="103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право 9"/>
          <p:cNvSpPr/>
          <p:nvPr/>
        </p:nvSpPr>
        <p:spPr bwMode="auto">
          <a:xfrm rot="1477652">
            <a:off x="3179243" y="3403560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 b="1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21517" name="TextBox 10"/>
          <p:cNvSpPr txBox="1">
            <a:spLocks noChangeArrowheads="1"/>
          </p:cNvSpPr>
          <p:nvPr/>
        </p:nvSpPr>
        <p:spPr bwMode="auto">
          <a:xfrm>
            <a:off x="4256088" y="982663"/>
            <a:ext cx="8778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слово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82243" y="1250931"/>
            <a:ext cx="198002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 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th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anks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13" name="Стрелка вправо 12"/>
          <p:cNvSpPr/>
          <p:nvPr/>
        </p:nvSpPr>
        <p:spPr bwMode="auto">
          <a:xfrm>
            <a:off x="5570974" y="1480376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 b="1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21522" name="TextBox 13"/>
          <p:cNvSpPr txBox="1">
            <a:spLocks noChangeArrowheads="1"/>
          </p:cNvSpPr>
          <p:nvPr/>
        </p:nvSpPr>
        <p:spPr bwMode="auto">
          <a:xfrm>
            <a:off x="5865813" y="965200"/>
            <a:ext cx="1876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транскрипция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044756" y="1312148"/>
            <a:ext cx="2026517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[</a:t>
            </a:r>
            <a:r>
              <a:rPr lang="el-GR" sz="36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Sans Unicode"/>
                <a:cs typeface="Lucida Sans Unicode"/>
              </a:rPr>
              <a:t>θ</a:t>
            </a:r>
            <a:r>
              <a:rPr lang="en-US" sz="3600" b="1" spc="50" dirty="0" err="1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æ</a:t>
            </a:r>
            <a:r>
              <a:rPr lang="en-US" sz="3600" b="1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n</a:t>
            </a:r>
            <a:r>
              <a:rPr lang="en-US" sz="3600" b="1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ks</a:t>
            </a: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]</a:t>
            </a:r>
            <a:endParaRPr lang="ru-RU" sz="3600" b="1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pic>
        <p:nvPicPr>
          <p:cNvPr id="21524" name="Рисунок 1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01013" y="741363"/>
            <a:ext cx="1001712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3919482" y="1957849"/>
            <a:ext cx="155202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 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th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ink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104854" y="1949930"/>
            <a:ext cx="1486304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[</a:t>
            </a:r>
            <a:r>
              <a:rPr lang="el-GR" sz="3600" b="1" spc="50" dirty="0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Sans Unicode"/>
                <a:cs typeface="Lucida Sans Unicode"/>
              </a:rPr>
              <a:t>θ</a:t>
            </a:r>
            <a:r>
              <a:rPr lang="en-US" sz="3600" b="1" spc="50" dirty="0" err="1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i</a:t>
            </a:r>
            <a:r>
              <a:rPr lang="en-US" sz="3600" b="1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Sans Unicode"/>
                <a:cs typeface="Lucida Sans Unicode"/>
              </a:rPr>
              <a:t>ŋ</a:t>
            </a:r>
            <a:r>
              <a:rPr lang="en-US" sz="3600" b="1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k</a:t>
            </a: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]</a:t>
            </a:r>
            <a:endParaRPr lang="ru-RU" sz="3600" b="1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pic>
        <p:nvPicPr>
          <p:cNvPr id="21527" name="Рисунок 1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60725" y="1665288"/>
            <a:ext cx="806450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4308389" y="3231360"/>
            <a:ext cx="1096775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th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is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251482" y="4432976"/>
            <a:ext cx="121058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wi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th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338996" y="3818152"/>
            <a:ext cx="112562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th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at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95428" y="5013176"/>
            <a:ext cx="223651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toge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th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er</a:t>
            </a:r>
            <a:endParaRPr lang="ru-RU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451123" y="3262137"/>
            <a:ext cx="1188146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[</a:t>
            </a:r>
            <a:r>
              <a:rPr lang="en-US" sz="3600" b="1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Sans Unicode"/>
                <a:cs typeface="Lucida Sans Unicode"/>
              </a:rPr>
              <a:t>ð</a:t>
            </a:r>
            <a:r>
              <a:rPr lang="en-US" sz="3600" b="1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is</a:t>
            </a: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]</a:t>
            </a:r>
            <a:endParaRPr lang="ru-RU" sz="3600" b="1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413349" y="3771037"/>
            <a:ext cx="1367682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[</a:t>
            </a:r>
            <a:r>
              <a:rPr lang="en-US" sz="3600" b="1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Sans Unicode"/>
                <a:cs typeface="Lucida Sans Unicode"/>
              </a:rPr>
              <a:t>ð</a:t>
            </a:r>
            <a:r>
              <a:rPr lang="en-US" sz="3600" b="1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æt</a:t>
            </a: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]</a:t>
            </a:r>
            <a:endParaRPr lang="ru-RU" sz="3600" b="1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28" name="Стрелка вправо 27"/>
          <p:cNvSpPr/>
          <p:nvPr/>
        </p:nvSpPr>
        <p:spPr bwMode="auto">
          <a:xfrm>
            <a:off x="5631423" y="3464968"/>
            <a:ext cx="473782" cy="330926"/>
          </a:xfrm>
          <a:prstGeom prst="rightArrow">
            <a:avLst/>
          </a:prstGeom>
          <a:ln>
            <a:headEnd type="none" w="med" len="med"/>
            <a:tailEnd type="none" w="med" len="med"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 b="1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27427" y="4432976"/>
            <a:ext cx="1290738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[</a:t>
            </a:r>
            <a:r>
              <a:rPr lang="en-US" sz="3600" b="1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wi</a:t>
            </a:r>
            <a:r>
              <a:rPr lang="en-US" sz="3600" b="1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Sans Unicode"/>
                <a:cs typeface="Lucida Sans Unicode"/>
              </a:rPr>
              <a:t>ð</a:t>
            </a: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]</a:t>
            </a:r>
            <a:endParaRPr lang="ru-RU" sz="3600" b="1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300192" y="5043953"/>
            <a:ext cx="218842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[</a:t>
            </a:r>
            <a:r>
              <a:rPr lang="en-US" sz="3600" b="1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tə`ge</a:t>
            </a:r>
            <a:r>
              <a:rPr lang="en-US" sz="3600" b="1" spc="50" dirty="0" err="1">
                <a:ln w="11430"/>
                <a:solidFill>
                  <a:srgbClr val="0000CC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Sans Unicode"/>
                <a:cs typeface="Lucida Sans Unicode"/>
              </a:rPr>
              <a:t>ð</a:t>
            </a:r>
            <a:r>
              <a:rPr lang="en-US" sz="3600" b="1" spc="50" dirty="0" err="1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ə</a:t>
            </a:r>
            <a:r>
              <a:rPr lang="en-US" sz="3600" b="1" spc="50" dirty="0">
                <a:ln w="1143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]</a:t>
            </a:r>
            <a:endParaRPr lang="ru-RU" sz="3600" b="1" spc="50" dirty="0">
              <a:ln w="1143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pic>
        <p:nvPicPr>
          <p:cNvPr id="21539" name="Рисунок 3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00338" y="5092700"/>
            <a:ext cx="1030287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468313" y="765175"/>
            <a:ext cx="8229600" cy="5688013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4800" b="1" smtClean="0">
                <a:solidFill>
                  <a:schemeClr val="accent1"/>
                </a:solidFill>
              </a:rPr>
              <a:t>Th</a:t>
            </a:r>
            <a:r>
              <a:rPr lang="en-US" sz="4800" smtClean="0"/>
              <a:t>is is Nora.  </a:t>
            </a:r>
          </a:p>
          <a:p>
            <a:pPr>
              <a:buFont typeface="Wingdings 2" pitchFamily="18" charset="2"/>
              <a:buNone/>
            </a:pPr>
            <a:r>
              <a:rPr lang="en-US" sz="4800" b="1" smtClean="0">
                <a:solidFill>
                  <a:srgbClr val="3366CC"/>
                </a:solidFill>
              </a:rPr>
              <a:t>Th</a:t>
            </a:r>
            <a:r>
              <a:rPr lang="en-US" sz="4800" smtClean="0"/>
              <a:t>is is Rob.</a:t>
            </a:r>
          </a:p>
          <a:p>
            <a:pPr>
              <a:buFont typeface="Wingdings 2" pitchFamily="18" charset="2"/>
              <a:buNone/>
            </a:pPr>
            <a:r>
              <a:rPr lang="en-US" sz="4800" b="1" smtClean="0">
                <a:solidFill>
                  <a:srgbClr val="3366CC"/>
                </a:solidFill>
              </a:rPr>
              <a:t>Th</a:t>
            </a:r>
            <a:r>
              <a:rPr lang="en-US" sz="4800" smtClean="0"/>
              <a:t>is is Alice.</a:t>
            </a:r>
          </a:p>
          <a:p>
            <a:pPr>
              <a:buFont typeface="Wingdings 2" pitchFamily="18" charset="2"/>
              <a:buNone/>
            </a:pPr>
            <a:r>
              <a:rPr lang="en-US" sz="4800" b="1" smtClean="0">
                <a:solidFill>
                  <a:srgbClr val="3366CC"/>
                </a:solidFill>
              </a:rPr>
              <a:t>Th</a:t>
            </a:r>
            <a:r>
              <a:rPr lang="en-US" sz="4800" smtClean="0"/>
              <a:t>is is Bob.</a:t>
            </a:r>
          </a:p>
          <a:p>
            <a:pPr>
              <a:buFont typeface="Wingdings 2" pitchFamily="18" charset="2"/>
              <a:buNone/>
            </a:pPr>
            <a:endParaRPr lang="en-US" sz="4800" smtClean="0"/>
          </a:p>
          <a:p>
            <a:pPr>
              <a:buFont typeface="Wingdings 2" pitchFamily="18" charset="2"/>
              <a:buNone/>
            </a:pPr>
            <a:r>
              <a:rPr lang="en-US" sz="4800" smtClean="0"/>
              <a:t>I’m fine, </a:t>
            </a:r>
            <a:r>
              <a:rPr lang="en-US" sz="4800" b="1" smtClean="0">
                <a:solidFill>
                  <a:srgbClr val="3366CC"/>
                </a:solidFill>
              </a:rPr>
              <a:t>th</a:t>
            </a:r>
            <a:r>
              <a:rPr lang="en-US" sz="4800" smtClean="0"/>
              <a:t>ank you! </a:t>
            </a:r>
            <a:endParaRPr lang="ru-RU" sz="4800" smtClean="0"/>
          </a:p>
        </p:txBody>
      </p:sp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692150"/>
            <a:ext cx="388778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5805488"/>
            <a:ext cx="34925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 idx="4294967295"/>
          </p:nvPr>
        </p:nvSpPr>
        <p:spPr/>
        <p:txBody>
          <a:bodyPr lIns="91440" rIns="91440" bIns="45720" anchor="ctr"/>
          <a:lstStyle/>
          <a:p>
            <a:r>
              <a:rPr lang="ru-RU" smtClean="0"/>
              <a:t>Новые слова</a:t>
            </a:r>
          </a:p>
        </p:txBody>
      </p:sp>
      <p:graphicFrame>
        <p:nvGraphicFramePr>
          <p:cNvPr id="54300" name="Group 28"/>
          <p:cNvGraphicFramePr>
            <a:graphicFrameLocks noGrp="1"/>
          </p:cNvGraphicFramePr>
          <p:nvPr>
            <p:ph idx="4294967295"/>
          </p:nvPr>
        </p:nvGraphicFramePr>
        <p:xfrm>
          <a:off x="457200" y="1935163"/>
          <a:ext cx="8229600" cy="2270125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Английское слово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Транскрипция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Русское слово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Boy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[bɔɪ]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3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Мальчик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Girl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[ɡɜːl]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3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Девочка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friend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en-US" sz="3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[frend]</a:t>
                      </a:r>
                      <a:endParaRPr kumimoji="0" lang="ru-RU" sz="3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Tx/>
                        <a:buNone/>
                        <a:tabLst/>
                      </a:pPr>
                      <a:r>
                        <a:rPr kumimoji="0" lang="ru-RU" sz="3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4600" name="Picture 2" descr="C:\Users\Book\Downloads\malchik-col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508500"/>
            <a:ext cx="2136775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1" name="Picture 3" descr="C:\Users\Book\Downloads\devochka_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4510088"/>
            <a:ext cx="1655762" cy="234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02" name="Picture 4" descr="C:\Users\Book\Downloads\5441a7bd2174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4398963"/>
            <a:ext cx="292417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5602" name="Rectangle 3"/>
          <p:cNvPicPr>
            <a:picLocks noGrp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33375"/>
            <a:ext cx="8964613" cy="61658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6626" name="Rectangle 3"/>
          <p:cNvPicPr>
            <a:picLocks noGrp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88913"/>
            <a:ext cx="8713788" cy="6335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endParaRPr lang="ru-RU" smtClean="0"/>
          </a:p>
        </p:txBody>
      </p:sp>
      <p:pic>
        <p:nvPicPr>
          <p:cNvPr id="27650" name="Содержимое 4" descr="0017-017-Fizminutka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8674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692150"/>
            <a:ext cx="8229600" cy="5632450"/>
          </a:xfrm>
          <a:ln>
            <a:solidFill>
              <a:srgbClr val="0000FF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698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950" y="188913"/>
            <a:ext cx="8856663" cy="648017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22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981075"/>
            <a:ext cx="8785225" cy="534352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>
                <a:latin typeface="Arial" charset="0"/>
              </a:rPr>
              <a:t> </a:t>
            </a:r>
            <a:r>
              <a:rPr lang="ru-RU" sz="5000" b="1" i="1" smtClean="0">
                <a:latin typeface="Castellar" pitchFamily="18" charset="0"/>
              </a:rPr>
              <a:t>Рабочая тетрадь, стр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2770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484313"/>
            <a:ext cx="8229600" cy="4840287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3794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700213"/>
            <a:ext cx="8229600" cy="438943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4818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412875"/>
            <a:ext cx="8229600" cy="491172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Домашнее задание</a:t>
            </a:r>
          </a:p>
        </p:txBody>
      </p:sp>
      <p:sp>
        <p:nvSpPr>
          <p:cNvPr id="3584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Wingdings 2" pitchFamily="18" charset="2"/>
              <a:buAutoNum type="arabicParenR"/>
            </a:pPr>
            <a:r>
              <a:rPr lang="en-US" sz="4000" smtClean="0"/>
              <a:t>WB, p.19 (</a:t>
            </a:r>
            <a:r>
              <a:rPr lang="ru-RU" sz="4000" smtClean="0"/>
              <a:t>Рабочая тетрадь, стр 19</a:t>
            </a:r>
            <a:r>
              <a:rPr lang="en-US" sz="4000" smtClean="0"/>
              <a:t>)</a:t>
            </a:r>
            <a:endParaRPr lang="ru-RU" sz="4000" smtClean="0"/>
          </a:p>
          <a:p>
            <a:pPr marL="514350" indent="-514350" eaLnBrk="1" hangingPunct="1">
              <a:buFont typeface="Wingdings 2" pitchFamily="18" charset="2"/>
              <a:buAutoNum type="arabicParenR"/>
            </a:pPr>
            <a:r>
              <a:rPr lang="ru-RU" sz="4000" smtClean="0"/>
              <a:t>Выучить слова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endParaRPr lang="ru-RU" smtClean="0"/>
          </a:p>
        </p:txBody>
      </p:sp>
      <p:sp>
        <p:nvSpPr>
          <p:cNvPr id="39939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916113"/>
            <a:ext cx="8229600" cy="438943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  <a:defRPr/>
            </a:pPr>
            <a:r>
              <a:rPr lang="ru-RU" sz="60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</a:t>
            </a:r>
            <a:r>
              <a:rPr lang="en-US" sz="80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The lesson is over!</a:t>
            </a:r>
            <a:br>
              <a:rPr lang="en-US" sz="80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US" sz="80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See you later!</a:t>
            </a:r>
            <a:br>
              <a:rPr lang="en-US" sz="80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en-US" sz="800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Good-bye!</a:t>
            </a:r>
            <a:endParaRPr lang="ru-RU" sz="8000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701</TotalTime>
  <Words>83</Words>
  <Application>Microsoft Office PowerPoint</Application>
  <PresentationFormat>Экран (4:3)</PresentationFormat>
  <Paragraphs>34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</vt:lpstr>
      <vt:lpstr>Calibri</vt:lpstr>
      <vt:lpstr>Constantia</vt:lpstr>
      <vt:lpstr>Wingdings 2</vt:lpstr>
      <vt:lpstr>Times New Roman</vt:lpstr>
      <vt:lpstr>Georgia</vt:lpstr>
      <vt:lpstr>Castellar</vt:lpstr>
      <vt:lpstr>Поток</vt:lpstr>
      <vt:lpstr>Поток</vt:lpstr>
      <vt:lpstr>Поток</vt:lpstr>
      <vt:lpstr>Поток</vt:lpstr>
      <vt:lpstr>Тема презентации:  «My English friends»</vt:lpstr>
      <vt:lpstr>   -Good Morning! </vt:lpstr>
      <vt:lpstr>My English Friends</vt:lpstr>
      <vt:lpstr>Слайд 4</vt:lpstr>
      <vt:lpstr>Слайд 5</vt:lpstr>
      <vt:lpstr>Слайд 6</vt:lpstr>
      <vt:lpstr>Слайд 7</vt:lpstr>
      <vt:lpstr>Слайд 8</vt:lpstr>
      <vt:lpstr>Новые слова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Домашнее задание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Шурик</dc:creator>
  <cp:lastModifiedBy>Home</cp:lastModifiedBy>
  <cp:revision>51</cp:revision>
  <dcterms:created xsi:type="dcterms:W3CDTF">2014-02-22T05:14:13Z</dcterms:created>
  <dcterms:modified xsi:type="dcterms:W3CDTF">2018-10-30T19:19:17Z</dcterms:modified>
</cp:coreProperties>
</file>