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6" r:id="rId1"/>
  </p:sldMasterIdLst>
  <p:notesMasterIdLst>
    <p:notesMasterId r:id="rId14"/>
  </p:notesMasterIdLst>
  <p:sldIdLst>
    <p:sldId id="256" r:id="rId2"/>
    <p:sldId id="257" r:id="rId3"/>
    <p:sldId id="273" r:id="rId4"/>
    <p:sldId id="281" r:id="rId5"/>
    <p:sldId id="299" r:id="rId6"/>
    <p:sldId id="295" r:id="rId7"/>
    <p:sldId id="296" r:id="rId8"/>
    <p:sldId id="300" r:id="rId9"/>
    <p:sldId id="301" r:id="rId10"/>
    <p:sldId id="302" r:id="rId11"/>
    <p:sldId id="293" r:id="rId12"/>
    <p:sldId id="268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9" autoAdjust="0"/>
    <p:restoredTop sz="94660"/>
  </p:normalViewPr>
  <p:slideViewPr>
    <p:cSldViewPr>
      <p:cViewPr>
        <p:scale>
          <a:sx n="100" d="100"/>
          <a:sy n="100" d="100"/>
        </p:scale>
        <p:origin x="-210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B5BB306-BA7A-4718-BF87-8007FBB8435E}" type="datetimeFigureOut">
              <a:rPr lang="ru-RU"/>
              <a:pPr>
                <a:defRPr/>
              </a:pPr>
              <a:t>02.11.2018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66AF8A-2DFC-41A7-8F4E-1286BFCE7A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66AF8A-2DFC-41A7-8F4E-1286BFCE7A4E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EBD7BC-7347-49A1-9E87-9314924B81D9}" type="datetime1">
              <a:rPr lang="ru-RU" smtClean="0"/>
              <a:pPr>
                <a:defRPr/>
              </a:pPr>
              <a:t>02.11.2018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4A0804-3C70-466C-B9DB-E294AB0728C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E94AE2-A2EE-498E-8AA3-2926E83D0F8A}" type="datetime1">
              <a:rPr lang="ru-RU" smtClean="0"/>
              <a:pPr>
                <a:defRPr/>
              </a:pPr>
              <a:t>02.11.2018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D7E450-32C4-4EEF-A374-E7AF32FFEF8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B5974C-CE5A-4247-AAE1-CC13BC027504}" type="datetime1">
              <a:rPr lang="ru-RU" smtClean="0"/>
              <a:pPr>
                <a:defRPr/>
              </a:pPr>
              <a:t>02.11.2018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8A9FBD-B0FE-46D7-ADF0-934DADDE993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DFD4F6-D43E-42F8-8D60-F2616821E379}" type="datetime1">
              <a:rPr lang="ru-RU" smtClean="0"/>
              <a:pPr>
                <a:defRPr/>
              </a:pPr>
              <a:t>02.11.2018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2B6E40-8916-4EA8-AD8A-5559E6AAABF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31570F4-71C8-43BB-BF7B-BC9D4E459BF7}" type="datetime1">
              <a:rPr lang="ru-RU" smtClean="0"/>
              <a:pPr>
                <a:defRPr/>
              </a:pPr>
              <a:t>02.11.2018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72B29C-BF4C-4F28-8472-0699238AD98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250D0E-D409-4870-8409-03968E197221}" type="datetime1">
              <a:rPr lang="ru-RU" smtClean="0"/>
              <a:pPr>
                <a:defRPr/>
              </a:pPr>
              <a:t>02.11.2018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E67B7-951A-4011-AF5E-CAEB237906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EFFB35F-71F8-411B-B106-8A2B1A70057A}" type="datetime1">
              <a:rPr lang="ru-RU" smtClean="0"/>
              <a:pPr>
                <a:defRPr/>
              </a:pPr>
              <a:t>02.11.2018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66AA51-C146-4080-B72F-19D694A9B6F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6615A4-A8AB-4ABF-8A61-B3914F12E2FA}" type="datetime1">
              <a:rPr lang="ru-RU" smtClean="0"/>
              <a:pPr>
                <a:defRPr/>
              </a:pPr>
              <a:t>02.11.2018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A98892-5E3F-47EC-9FBC-76D45FAB4EF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4B4B66-948F-437F-91BD-FC262F2AF7CE}" type="datetime1">
              <a:rPr lang="ru-RU" smtClean="0"/>
              <a:pPr>
                <a:defRPr/>
              </a:pPr>
              <a:t>02.11.2018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0D2B36-4BAF-4723-92B9-625B86C0D3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F66B46-20F0-478F-9FCC-6CBD5D991242}" type="datetime1">
              <a:rPr lang="ru-RU" smtClean="0"/>
              <a:pPr>
                <a:defRPr/>
              </a:pPr>
              <a:t>02.11.2018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0111350-927C-4289-A2E6-5E511204AEE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0BC724-2B84-4C62-B3E0-982620F26C62}" type="datetime1">
              <a:rPr lang="ru-RU" smtClean="0"/>
              <a:pPr>
                <a:defRPr/>
              </a:pPr>
              <a:t>02.11.2018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6937ED-557F-4676-BA84-382853A969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0335BF7-284E-4D99-B751-02BEF25360C8}" type="datetime1">
              <a:rPr lang="ru-RU" smtClean="0"/>
              <a:pPr>
                <a:defRPr/>
              </a:pPr>
              <a:t>02.11.2018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1DBE81D-9539-418C-8081-62748AE16F5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ransition>
    <p:wipe dir="d"/>
  </p:transition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/>
          <p:cNvSpPr txBox="1">
            <a:spLocks/>
          </p:cNvSpPr>
          <p:nvPr/>
        </p:nvSpPr>
        <p:spPr>
          <a:xfrm>
            <a:off x="1857356" y="1357298"/>
            <a:ext cx="6400800" cy="35004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  <a:p>
            <a:pPr lvl="0" algn="ctr">
              <a:spcBef>
                <a:spcPts val="0"/>
              </a:spcBef>
              <a:defRPr/>
            </a:pPr>
            <a:r>
              <a:rPr lang="ru-RU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ТЕСТ ПО ТЕМЕ:</a:t>
            </a:r>
          </a:p>
          <a:p>
            <a:pPr lvl="0" algn="ctr">
              <a:spcBef>
                <a:spcPts val="0"/>
              </a:spcBef>
              <a:defRPr/>
            </a:pPr>
            <a:r>
              <a:rPr lang="ru-RU" sz="3600" b="1" noProof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Файловая система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Дата 13"/>
          <p:cNvSpPr txBox="1">
            <a:spLocks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>
          <a:xfrm>
            <a:off x="642910" y="6357958"/>
            <a:ext cx="2133600" cy="365125"/>
          </a:xfrm>
        </p:spPr>
        <p:txBody>
          <a:bodyPr/>
          <a:lstStyle/>
          <a:p>
            <a:pPr>
              <a:defRPr/>
            </a:pPr>
            <a:fld id="{A36321AC-2BDF-4203-AF1F-5AA9795DFE6E}" type="datetime1"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02.11.2018</a:t>
            </a:fld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Box 4"/>
          <p:cNvSpPr txBox="1">
            <a:spLocks noChangeArrowheads="1"/>
          </p:cNvSpPr>
          <p:nvPr/>
        </p:nvSpPr>
        <p:spPr bwMode="auto">
          <a:xfrm>
            <a:off x="1079500" y="1571612"/>
            <a:ext cx="80645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457200"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Файл –  это …</a:t>
            </a:r>
          </a:p>
          <a:p>
            <a:pPr marL="452438" indent="-452438" algn="just">
              <a:buFont typeface="+mj-lt"/>
              <a:buAutoNum type="alphaL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информация, хранящаяся на внешнем носителе и объединенная общим именем;</a:t>
            </a:r>
          </a:p>
          <a:p>
            <a:pPr marL="452438" indent="-452438" algn="just">
              <a:buFont typeface="+mj-lt"/>
              <a:buAutoNum type="alphaL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информация, хранящаяся на внутреннем носителе и объединенная общим именем;</a:t>
            </a:r>
          </a:p>
          <a:p>
            <a:pPr marL="452438" indent="-452438" algn="just">
              <a:buFont typeface="+mj-lt"/>
              <a:buAutoNum type="alphaL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информация, хранящаяся в компьютере;</a:t>
            </a:r>
          </a:p>
          <a:p>
            <a:pPr marL="452438" indent="-452438" algn="just">
              <a:buFont typeface="+mj-lt"/>
              <a:buAutoNum type="alphaL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информация, объединенная общим именем.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571472" y="6357958"/>
            <a:ext cx="2133600" cy="365125"/>
          </a:xfrm>
        </p:spPr>
        <p:txBody>
          <a:bodyPr/>
          <a:lstStyle/>
          <a:p>
            <a:pPr>
              <a:defRPr/>
            </a:pPr>
            <a:fld id="{FEB84170-35F9-4210-BB43-093AABFC0B16}" type="datetime1"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02.11.2018</a:t>
            </a:fld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2143108" y="214290"/>
            <a:ext cx="6400800" cy="714380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  <a:p>
            <a:pPr lvl="0" algn="ctr">
              <a:spcBef>
                <a:spcPts val="0"/>
              </a:spcBef>
              <a:defRPr/>
            </a:pPr>
            <a:r>
              <a:rPr lang="ru-RU" sz="67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ВОПРОС 1</a:t>
            </a:r>
            <a:endParaRPr kumimoji="0" lang="ru-RU" sz="6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https://findicons.com/files/icons/977/rrze/720/move_waiting_down_alternativ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4149080"/>
            <a:ext cx="2331639" cy="233164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idx="1"/>
          </p:nvPr>
        </p:nvSpPr>
        <p:spPr>
          <a:xfrm>
            <a:off x="1071538" y="1500173"/>
            <a:ext cx="7929618" cy="4643451"/>
          </a:xfrm>
        </p:spPr>
        <p:txBody>
          <a:bodyPr>
            <a:noAutofit/>
          </a:bodyPr>
          <a:lstStyle/>
          <a:p>
            <a:pPr marL="0" indent="452438" algn="just">
              <a:spcBef>
                <a:spcPts val="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Выберите из предложенных утверждений наиболее точное:</a:t>
            </a:r>
          </a:p>
          <a:p>
            <a:pPr marL="452438" indent="-452438" algn="just">
              <a:spcBef>
                <a:spcPts val="0"/>
              </a:spcBef>
              <a:buFont typeface="+mj-lt"/>
              <a:buAutoNum type="alphaL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имя файла состоит из двух частей, разделенных точкой: собственно имя файла (до 255 символов) и расширения;</a:t>
            </a:r>
          </a:p>
          <a:p>
            <a:pPr marL="452438" indent="-452438" algn="just">
              <a:spcBef>
                <a:spcPts val="0"/>
              </a:spcBef>
              <a:buFont typeface="+mj-lt"/>
              <a:buAutoNum type="alphaL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имя файла состоит из двух частей;</a:t>
            </a:r>
          </a:p>
          <a:p>
            <a:pPr marL="452438" indent="-452438" algn="just">
              <a:spcBef>
                <a:spcPts val="0"/>
              </a:spcBef>
              <a:buFont typeface="+mj-lt"/>
              <a:buAutoNum type="alphaL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имя файла состоит из двух частей, разделенных точкой: собственно имя файла (до 8 символов) и расширения;</a:t>
            </a:r>
          </a:p>
          <a:p>
            <a:pPr marL="452438" indent="-452438" algn="just">
              <a:spcBef>
                <a:spcPts val="0"/>
              </a:spcBef>
              <a:buFont typeface="+mj-lt"/>
              <a:buAutoNum type="alphaL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имя файла состоит из двух частей, разделенных двоеточием: собственно имя файла (до 25 символов) и расширения.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2438" algn="just">
              <a:spcBef>
                <a:spcPts val="0"/>
              </a:spcBef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algn="just" eaLnBrk="1" hangingPunct="1">
              <a:spcBef>
                <a:spcPts val="0"/>
              </a:spcBef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42910" y="6357958"/>
            <a:ext cx="2133600" cy="365125"/>
          </a:xfrm>
        </p:spPr>
        <p:txBody>
          <a:bodyPr/>
          <a:lstStyle/>
          <a:p>
            <a:pPr>
              <a:defRPr/>
            </a:pPr>
            <a:fld id="{A78AB373-B00C-444D-BFB1-41E0B2B03306}" type="datetime1"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02.11.2018</a:t>
            </a:fld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2143108" y="214290"/>
            <a:ext cx="6400800" cy="714380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  <a:p>
            <a:pPr lvl="0" algn="ctr">
              <a:spcBef>
                <a:spcPts val="0"/>
              </a:spcBef>
              <a:defRPr/>
            </a:pPr>
            <a:r>
              <a:rPr lang="ru-RU" sz="67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ВОПРОС 2</a:t>
            </a:r>
            <a:endParaRPr kumimoji="0" lang="ru-RU" sz="6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idx="1"/>
          </p:nvPr>
        </p:nvSpPr>
        <p:spPr>
          <a:xfrm>
            <a:off x="857224" y="1600200"/>
            <a:ext cx="8286776" cy="4525963"/>
          </a:xfrm>
        </p:spPr>
        <p:txBody>
          <a:bodyPr>
            <a:normAutofit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Даны имена файлов:</a:t>
            </a:r>
          </a:p>
          <a:p>
            <a:pPr marL="808038" indent="-452438" algn="just" eaLnBrk="0" hangingPunct="0">
              <a:buFont typeface="+mj-lt"/>
              <a:buAutoNum type="alphaLcPeriod"/>
              <a:tabLst>
                <a:tab pos="630238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проба.</a:t>
            </a:r>
            <a:r>
              <a:rPr lang="en-US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txt;</a:t>
            </a:r>
          </a:p>
          <a:p>
            <a:pPr marL="808038" indent="-452438" algn="just" eaLnBrk="0" hangingPunct="0">
              <a:buFont typeface="+mj-lt"/>
              <a:buAutoNum type="alphaLcPeriod"/>
              <a:tabLst>
                <a:tab pos="630238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«машина.</a:t>
            </a:r>
            <a:r>
              <a:rPr lang="en-US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jpg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808038" indent="-452438" algn="just" eaLnBrk="0" hangingPunct="0">
              <a:buFont typeface="+mj-lt"/>
              <a:buAutoNum type="alphaLcPeriod"/>
              <a:tabLst>
                <a:tab pos="630238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Ура!</a:t>
            </a:r>
            <a:r>
              <a:rPr lang="en-US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mp3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808038" indent="-452438" algn="just" eaLnBrk="0" hangingPunct="0">
              <a:buFont typeface="+mj-lt"/>
              <a:buAutoNum type="alphaLcPeriod"/>
              <a:tabLst>
                <a:tab pos="630238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анкета</a:t>
            </a:r>
            <a:r>
              <a:rPr lang="en-US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lang="en-US" sz="2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docx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808038" indent="-452438" algn="just" eaLnBrk="0" hangingPunct="0">
              <a:buFont typeface="+mj-lt"/>
              <a:buAutoNum type="alphaLcPeriod"/>
              <a:tabLst>
                <a:tab pos="630238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фильм</a:t>
            </a:r>
            <a:r>
              <a:rPr lang="en-US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lang="en-US" sz="2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avi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808038" indent="-452438" algn="just" eaLnBrk="0" hangingPunct="0">
              <a:buNone/>
              <a:tabLst>
                <a:tab pos="630238" algn="l"/>
              </a:tabLs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Выберите файлы, имена которых записаны верно.</a:t>
            </a:r>
          </a:p>
          <a:p>
            <a:pPr marL="0" indent="457200" algn="just" eaLnBrk="1" hangingPunct="1">
              <a:spcBef>
                <a:spcPts val="0"/>
              </a:spcBef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14218" y="6393296"/>
            <a:ext cx="2133600" cy="365125"/>
          </a:xfrm>
        </p:spPr>
        <p:txBody>
          <a:bodyPr/>
          <a:lstStyle/>
          <a:p>
            <a:pPr>
              <a:defRPr/>
            </a:pPr>
            <a:fld id="{CA436268-E484-4FAB-8F40-1715754B2CB0}" type="datetime1"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02.11.2018</a:t>
            </a:fld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2143108" y="214290"/>
            <a:ext cx="6400800" cy="714380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  <a:p>
            <a:pPr lvl="0" algn="ctr">
              <a:spcBef>
                <a:spcPts val="0"/>
              </a:spcBef>
              <a:defRPr/>
            </a:pPr>
            <a:r>
              <a:rPr lang="ru-RU" sz="67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ВОПРОС 3</a:t>
            </a:r>
            <a:endParaRPr kumimoji="0" lang="ru-RU" sz="6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https://openclipart.org/image/2400px/svg_to_png/97543/text-file-ic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4841776"/>
            <a:ext cx="2016224" cy="201622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idx="1"/>
          </p:nvPr>
        </p:nvSpPr>
        <p:spPr>
          <a:xfrm>
            <a:off x="1071538" y="1500173"/>
            <a:ext cx="7929618" cy="4643451"/>
          </a:xfrm>
        </p:spPr>
        <p:txBody>
          <a:bodyPr>
            <a:noAutofit/>
          </a:bodyPr>
          <a:lstStyle/>
          <a:p>
            <a:pPr marL="0" indent="447675" algn="just">
              <a:spcBef>
                <a:spcPts val="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Установите соответствие между типом файла и его расширением:</a:t>
            </a:r>
          </a:p>
          <a:p>
            <a:pPr marL="0" algn="just" eaLnBrk="1" hangingPunct="1">
              <a:spcBef>
                <a:spcPts val="0"/>
              </a:spcBef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42910" y="6357958"/>
            <a:ext cx="2133600" cy="365125"/>
          </a:xfrm>
        </p:spPr>
        <p:txBody>
          <a:bodyPr/>
          <a:lstStyle/>
          <a:p>
            <a:pPr>
              <a:defRPr/>
            </a:pPr>
            <a:fld id="{A78AB373-B00C-444D-BFB1-41E0B2B03306}" type="datetime1"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02.11.2018</a:t>
            </a:fld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2143108" y="214290"/>
            <a:ext cx="6400800" cy="714380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  <a:p>
            <a:pPr lvl="0" algn="ctr">
              <a:spcBef>
                <a:spcPts val="0"/>
              </a:spcBef>
              <a:defRPr/>
            </a:pPr>
            <a:r>
              <a:rPr lang="ru-RU" sz="67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ВОПРОС 4</a:t>
            </a:r>
            <a:endParaRPr kumimoji="0" lang="ru-RU" sz="6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755576" y="2636912"/>
          <a:ext cx="8286807" cy="3166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191"/>
                <a:gridCol w="3749544"/>
                <a:gridCol w="465295"/>
                <a:gridCol w="3714777"/>
              </a:tblGrid>
              <a:tr h="338543">
                <a:tc>
                  <a:txBody>
                    <a:bodyPr/>
                    <a:lstStyle/>
                    <a:p>
                      <a:pPr algn="ctr"/>
                      <a:endParaRPr lang="ru-RU" sz="18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Тип файла</a:t>
                      </a:r>
                      <a:endParaRPr lang="ru-RU" sz="18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Расширение</a:t>
                      </a:r>
                      <a:endParaRPr lang="ru-RU" sz="18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38543">
                <a:tc>
                  <a:txBody>
                    <a:bodyPr/>
                    <a:lstStyle/>
                    <a:p>
                      <a:pPr algn="ctr"/>
                      <a:r>
                        <a:rPr lang="ru-RU" sz="18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Исполняемые программы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18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txt, rtf, 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docx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38543">
                <a:tc>
                  <a:txBody>
                    <a:bodyPr/>
                    <a:lstStyle/>
                    <a:p>
                      <a:pPr algn="ctr"/>
                      <a:r>
                        <a:rPr lang="ru-RU" sz="18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Текстовые файлы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sz="18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avi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mpeg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/>
                </a:tc>
              </a:tr>
              <a:tr h="376102">
                <a:tc>
                  <a:txBody>
                    <a:bodyPr/>
                    <a:lstStyle/>
                    <a:p>
                      <a:pPr algn="ctr"/>
                      <a:r>
                        <a:rPr lang="ru-RU" sz="18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Графические файлы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18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bmp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gif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jpg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png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pds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/>
                </a:tc>
              </a:tr>
              <a:tr h="338543">
                <a:tc>
                  <a:txBody>
                    <a:bodyPr/>
                    <a:lstStyle/>
                    <a:p>
                      <a:pPr algn="ctr"/>
                      <a:r>
                        <a:rPr lang="ru-RU" sz="18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Звуковые файлы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18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arj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zip, 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rar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38543">
                <a:tc>
                  <a:txBody>
                    <a:bodyPr/>
                    <a:lstStyle/>
                    <a:p>
                      <a:pPr algn="ctr"/>
                      <a:r>
                        <a:rPr lang="ru-RU" sz="18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Видеофайлы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endParaRPr lang="ru-RU" sz="18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wav, mp3, midi, 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kar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ogg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/>
                </a:tc>
              </a:tr>
              <a:tr h="514922">
                <a:tc>
                  <a:txBody>
                    <a:bodyPr/>
                    <a:lstStyle/>
                    <a:p>
                      <a:pPr algn="ctr"/>
                      <a:r>
                        <a:rPr lang="ru-RU" sz="18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8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Архивные файлы</a:t>
                      </a:r>
                      <a:endParaRPr lang="ru-RU" sz="24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lang="ru-RU" sz="18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exe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com</a:t>
                      </a: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bat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idx="1"/>
          </p:nvPr>
        </p:nvSpPr>
        <p:spPr>
          <a:xfrm>
            <a:off x="1071538" y="1600200"/>
            <a:ext cx="7615262" cy="4525963"/>
          </a:xfrm>
        </p:spPr>
        <p:txBody>
          <a:bodyPr>
            <a:normAutofit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Папка – это…:</a:t>
            </a:r>
          </a:p>
          <a:p>
            <a:pPr marL="809625" indent="-447675" algn="just" eaLnBrk="0" hangingPunct="0">
              <a:buFont typeface="+mj-lt"/>
              <a:buAutoNum type="alphaLcPeriod"/>
              <a:tabLst>
                <a:tab pos="630238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объект </a:t>
            </a:r>
            <a:r>
              <a:rPr lang="ru-RU" sz="2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Windows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предназначенный для объединения файлов и других папок в группы;</a:t>
            </a:r>
          </a:p>
          <a:p>
            <a:pPr marL="809625" lvl="0" indent="-447675" algn="just" eaLnBrk="0" hangingPunct="0">
              <a:buFont typeface="+mj-lt"/>
              <a:buAutoNum type="alphaLcPeriod"/>
              <a:tabLst>
                <a:tab pos="630238" algn="l"/>
              </a:tabLs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информация, хранящаяся на внешнем носителе и объединенная общим именем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809625" lvl="0" indent="-447675" algn="just" eaLnBrk="0" hangingPunct="0">
              <a:buFont typeface="+mj-lt"/>
              <a:buAutoNum type="alphaLcPeriod"/>
              <a:tabLst>
                <a:tab pos="630238" algn="l"/>
              </a:tabLs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информация, хранящаяся на внутреннем носителе и объединенная общим именем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809625" lvl="0" indent="-447675" algn="just" eaLnBrk="0" hangingPunct="0">
              <a:buFont typeface="+mj-lt"/>
              <a:buAutoNum type="alphaLcPeriod"/>
              <a:tabLst>
                <a:tab pos="630238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объект </a:t>
            </a:r>
            <a:r>
              <a:rPr lang="ru-RU" sz="2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Windows</a:t>
            </a: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предназначенный для разделения файлов и других папок в группы.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14218" y="6393296"/>
            <a:ext cx="2133600" cy="365125"/>
          </a:xfrm>
        </p:spPr>
        <p:txBody>
          <a:bodyPr/>
          <a:lstStyle/>
          <a:p>
            <a:pPr>
              <a:defRPr/>
            </a:pPr>
            <a:fld id="{CA436268-E484-4FAB-8F40-1715754B2CB0}" type="datetime1"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02.11.2018</a:t>
            </a:fld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2143108" y="214290"/>
            <a:ext cx="6400800" cy="714380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  <a:p>
            <a:pPr lvl="0" algn="ctr">
              <a:spcBef>
                <a:spcPts val="0"/>
              </a:spcBef>
              <a:defRPr/>
            </a:pPr>
            <a:r>
              <a:rPr lang="ru-RU" sz="67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ВОПРОС 5</a:t>
            </a:r>
            <a:endParaRPr kumimoji="0" lang="ru-RU" sz="6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idx="1"/>
          </p:nvPr>
        </p:nvSpPr>
        <p:spPr>
          <a:xfrm>
            <a:off x="1071538" y="1600200"/>
            <a:ext cx="7615262" cy="3400435"/>
          </a:xfrm>
        </p:spPr>
        <p:txBody>
          <a:bodyPr>
            <a:normAutofit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Установите соответствие между видом файловой системы и её изображением:</a:t>
            </a:r>
          </a:p>
          <a:p>
            <a:pPr marL="722313" indent="-265113" algn="just">
              <a:spcBef>
                <a:spcPts val="0"/>
              </a:spcBef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 eaLnBrk="1" hangingPunct="1">
              <a:spcBef>
                <a:spcPts val="0"/>
              </a:spcBef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14218" y="6393296"/>
            <a:ext cx="2133600" cy="365125"/>
          </a:xfrm>
        </p:spPr>
        <p:txBody>
          <a:bodyPr/>
          <a:lstStyle/>
          <a:p>
            <a:pPr>
              <a:defRPr/>
            </a:pPr>
            <a:fld id="{CA436268-E484-4FAB-8F40-1715754B2CB0}" type="datetime1"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02.11.2018</a:t>
            </a:fld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2143108" y="214290"/>
            <a:ext cx="6400800" cy="714380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  <a:p>
            <a:pPr lvl="0" algn="ctr">
              <a:spcBef>
                <a:spcPts val="0"/>
              </a:spcBef>
              <a:defRPr/>
            </a:pPr>
            <a:r>
              <a:rPr lang="ru-RU" sz="67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ВОПРОС 6</a:t>
            </a:r>
            <a:endParaRPr kumimoji="0" lang="ru-RU" sz="6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259632" y="2708920"/>
          <a:ext cx="7416824" cy="3358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0881"/>
                <a:gridCol w="3007531"/>
                <a:gridCol w="584478"/>
                <a:gridCol w="3123934"/>
              </a:tblGrid>
              <a:tr h="432048"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Вид файловой системы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Изображение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8651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Одноуровневая файловая система</a:t>
                      </a:r>
                    </a:p>
                    <a:p>
                      <a:pPr algn="ctr"/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8651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Многоуровневая файловая система</a:t>
                      </a:r>
                    </a:p>
                    <a:p>
                      <a:pPr algn="ctr"/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4" descr="одноуровневая файловая систем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3212976"/>
            <a:ext cx="2304256" cy="969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Без-имени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4725144"/>
            <a:ext cx="2016224" cy="1274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idx="1"/>
          </p:nvPr>
        </p:nvSpPr>
        <p:spPr>
          <a:xfrm>
            <a:off x="857224" y="1600200"/>
            <a:ext cx="8286776" cy="4525963"/>
          </a:xfrm>
        </p:spPr>
        <p:txBody>
          <a:bodyPr>
            <a:normAutofit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Даны полные имена файлов:</a:t>
            </a:r>
          </a:p>
          <a:p>
            <a:pPr marL="808038" indent="-452438" algn="just" eaLnBrk="0" hangingPunct="0">
              <a:buFont typeface="+mj-lt"/>
              <a:buAutoNum type="alphaLcPeriod"/>
              <a:tabLst>
                <a:tab pos="630238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C:\Рефераты\Физика\Оптические </a:t>
            </a:r>
            <a:r>
              <a:rPr lang="ru-RU" sz="2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явления.doc</a:t>
            </a:r>
            <a:endParaRPr lang="ru-RU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808038" indent="-452438" algn="just" eaLnBrk="0" hangingPunct="0">
              <a:buFont typeface="+mj-lt"/>
              <a:buAutoNum type="alphaLcPeriod"/>
              <a:tabLst>
                <a:tab pos="630238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C:/Рефераты\Информатика\Интернет.doc</a:t>
            </a:r>
          </a:p>
          <a:p>
            <a:pPr marL="808038" indent="-452438" algn="just" eaLnBrk="0" hangingPunct="0">
              <a:buFont typeface="+mj-lt"/>
              <a:buAutoNum type="alphaLcPeriod"/>
              <a:tabLst>
                <a:tab pos="630238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C:/Рефераты/Информатика/Компьютерные </a:t>
            </a:r>
            <a:r>
              <a:rPr lang="ru-RU" sz="2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вирусы.doc</a:t>
            </a:r>
            <a:endParaRPr lang="ru-RU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808038" indent="-452438" algn="just" eaLnBrk="0" hangingPunct="0">
              <a:buFont typeface="+mj-lt"/>
              <a:buAutoNum type="alphaLcPeriod"/>
              <a:tabLst>
                <a:tab pos="630238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C:\Рисунки\Закат.jpg</a:t>
            </a:r>
          </a:p>
          <a:p>
            <a:pPr marL="808038" indent="-452438" algn="just" eaLnBrk="0" hangingPunct="0">
              <a:buFont typeface="+mj-lt"/>
              <a:buAutoNum type="alphaLcPeriod"/>
              <a:tabLst>
                <a:tab pos="630238" algn="l"/>
              </a:tabLs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C:\\Рисунки\ </a:t>
            </a:r>
            <a:r>
              <a:rPr lang="ru-RU" sz="24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Зима.jpg\</a:t>
            </a:r>
            <a:endParaRPr lang="ru-RU" sz="2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808038" indent="-452438" algn="just" eaLnBrk="0" hangingPunct="0">
              <a:buNone/>
              <a:tabLst>
                <a:tab pos="630238" algn="l"/>
              </a:tabLs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Выберите файлы, имена которых записаны верно.</a:t>
            </a:r>
          </a:p>
          <a:p>
            <a:pPr marL="0" indent="457200" algn="just" eaLnBrk="1" hangingPunct="1">
              <a:spcBef>
                <a:spcPts val="0"/>
              </a:spcBef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14218" y="6393296"/>
            <a:ext cx="2133600" cy="365125"/>
          </a:xfrm>
        </p:spPr>
        <p:txBody>
          <a:bodyPr/>
          <a:lstStyle/>
          <a:p>
            <a:pPr>
              <a:defRPr/>
            </a:pPr>
            <a:fld id="{CA436268-E484-4FAB-8F40-1715754B2CB0}" type="datetime1"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02.11.2018</a:t>
            </a:fld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2143108" y="214290"/>
            <a:ext cx="6400800" cy="714380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  <a:p>
            <a:pPr lvl="0" algn="ctr">
              <a:spcBef>
                <a:spcPts val="0"/>
              </a:spcBef>
              <a:defRPr/>
            </a:pPr>
            <a:r>
              <a:rPr lang="ru-RU" sz="67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ВОПРОС 7</a:t>
            </a:r>
            <a:endParaRPr kumimoji="0" lang="ru-RU" sz="6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https://openclipart.org/image/2400px/svg_to_png/97543/text-file-ic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4841776"/>
            <a:ext cx="2016224" cy="201622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idx="1"/>
          </p:nvPr>
        </p:nvSpPr>
        <p:spPr>
          <a:xfrm>
            <a:off x="1071538" y="1500173"/>
            <a:ext cx="7929618" cy="4643451"/>
          </a:xfrm>
        </p:spPr>
        <p:txBody>
          <a:bodyPr>
            <a:noAutofit/>
          </a:bodyPr>
          <a:lstStyle/>
          <a:p>
            <a:pPr marL="0" indent="447675" algn="just">
              <a:spcBef>
                <a:spcPts val="0"/>
              </a:spcBef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Установите соответствие между операцией с файлом или папкой и её описанием:</a:t>
            </a:r>
          </a:p>
          <a:p>
            <a:pPr marL="0" algn="just" eaLnBrk="1" hangingPunct="1">
              <a:spcBef>
                <a:spcPts val="0"/>
              </a:spcBef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42910" y="6357958"/>
            <a:ext cx="2133600" cy="365125"/>
          </a:xfrm>
        </p:spPr>
        <p:txBody>
          <a:bodyPr/>
          <a:lstStyle/>
          <a:p>
            <a:pPr>
              <a:defRPr/>
            </a:pPr>
            <a:fld id="{A78AB373-B00C-444D-BFB1-41E0B2B03306}" type="datetime1"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02.11.2018</a:t>
            </a:fld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2143108" y="214290"/>
            <a:ext cx="6400800" cy="714380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  <a:p>
            <a:pPr lvl="0" algn="ctr">
              <a:spcBef>
                <a:spcPts val="0"/>
              </a:spcBef>
              <a:defRPr/>
            </a:pPr>
            <a:r>
              <a:rPr lang="ru-RU" sz="67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ВОПРОС </a:t>
            </a:r>
            <a:r>
              <a:rPr lang="en-US" sz="6700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kumimoji="0" lang="ru-RU" sz="6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755576" y="2636912"/>
          <a:ext cx="8286807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191"/>
                <a:gridCol w="2955177"/>
                <a:gridCol w="720080"/>
                <a:gridCol w="4254359"/>
              </a:tblGrid>
              <a:tr h="338543">
                <a:tc>
                  <a:txBody>
                    <a:bodyPr/>
                    <a:lstStyle/>
                    <a:p>
                      <a:pPr algn="ctr"/>
                      <a:endParaRPr lang="ru-RU" sz="24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Операция </a:t>
                      </a:r>
                      <a:r>
                        <a:rPr lang="ru-RU" sz="2400" i="0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 файлом или папкой</a:t>
                      </a:r>
                      <a:endParaRPr lang="ru-RU" sz="24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Описание</a:t>
                      </a:r>
                      <a:endParaRPr lang="ru-RU" sz="24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38543">
                <a:tc>
                  <a:txBody>
                    <a:bodyPr/>
                    <a:lstStyle/>
                    <a:p>
                      <a:pPr algn="ctr"/>
                      <a:r>
                        <a:rPr lang="ru-RU" sz="24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24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Копирование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24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Изменяется имя файла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38543">
                <a:tc>
                  <a:txBody>
                    <a:bodyPr/>
                    <a:lstStyle/>
                    <a:p>
                      <a:pPr algn="ctr"/>
                      <a:r>
                        <a:rPr lang="ru-RU" sz="24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24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Перемещение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lang="ru-RU" sz="24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Копия файла помещается в другой каталог</a:t>
                      </a:r>
                    </a:p>
                  </a:txBody>
                  <a:tcPr/>
                </a:tc>
              </a:tr>
              <a:tr h="376102">
                <a:tc>
                  <a:txBody>
                    <a:bodyPr/>
                    <a:lstStyle/>
                    <a:p>
                      <a:pPr algn="ctr"/>
                      <a:r>
                        <a:rPr lang="ru-RU" sz="24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4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Переименование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lang="ru-RU" sz="24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Запись о файле удаляется из каталога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38543">
                <a:tc>
                  <a:txBody>
                    <a:bodyPr/>
                    <a:lstStyle/>
                    <a:p>
                      <a:pPr algn="ctr"/>
                      <a:r>
                        <a:rPr lang="ru-RU" sz="24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4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69900" marR="0" lvl="0" indent="-469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Удаление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i="0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2400" i="0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Сам файл перемещается в другой каталог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idx="1"/>
          </p:nvPr>
        </p:nvSpPr>
        <p:spPr>
          <a:xfrm>
            <a:off x="1763688" y="1556792"/>
            <a:ext cx="5544616" cy="4525963"/>
          </a:xfrm>
        </p:spPr>
        <p:txBody>
          <a:bodyPr>
            <a:normAutofit fontScale="85000" lnSpcReduction="20000"/>
          </a:bodyPr>
          <a:lstStyle/>
          <a:p>
            <a:pPr marL="0" indent="457200" algn="just">
              <a:spcBef>
                <a:spcPts val="0"/>
              </a:spcBef>
              <a:buFont typeface="+mj-lt"/>
              <a:buAutoNum type="arabicPeriod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 eaLnBrk="1" hangingPunct="1">
              <a:spcBef>
                <a:spcPts val="0"/>
              </a:spcBef>
              <a:buFont typeface="+mj-lt"/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</a:t>
            </a:r>
          </a:p>
          <a:p>
            <a:pPr marL="0" indent="457200" algn="just" eaLnBrk="1" hangingPunct="1">
              <a:spcBef>
                <a:spcPts val="0"/>
              </a:spcBef>
              <a:buFont typeface="+mj-lt"/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</a:t>
            </a:r>
          </a:p>
          <a:p>
            <a:pPr marL="0" indent="457200" algn="just" eaLnBrk="1" hangingPunct="1">
              <a:spcBef>
                <a:spcPts val="0"/>
              </a:spcBef>
              <a:buFont typeface="+mj-lt"/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a, d, e</a:t>
            </a:r>
          </a:p>
          <a:p>
            <a:pPr marL="0" indent="457200" algn="just" eaLnBrk="1" hangingPunct="1">
              <a:spcBef>
                <a:spcPts val="0"/>
              </a:spcBef>
              <a:buFont typeface="+mj-lt"/>
              <a:buAutoNum type="arabicPeriod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 –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 eaLnBrk="1" hangingPunct="1">
              <a:spcBef>
                <a:spcPts val="0"/>
              </a:spcBef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 –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 eaLnBrk="1" hangingPunct="1">
              <a:spcBef>
                <a:spcPts val="0"/>
              </a:spcBef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 –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 eaLnBrk="1" hangingPunct="1">
              <a:spcBef>
                <a:spcPts val="0"/>
              </a:spcBef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 –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 eaLnBrk="1" hangingPunct="1">
              <a:spcBef>
                <a:spcPts val="0"/>
              </a:spcBef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5 –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 eaLnBrk="1" hangingPunct="1">
              <a:spcBef>
                <a:spcPts val="0"/>
              </a:spcBef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6 –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 eaLnBrk="1" hangingPunct="1">
              <a:spcBef>
                <a:spcPts val="0"/>
              </a:spcBef>
              <a:buFont typeface="+mj-lt"/>
              <a:buAutoNum type="arabicPeriod" startAt="5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</a:t>
            </a:r>
          </a:p>
          <a:p>
            <a:pPr marL="0" indent="457200" algn="just" eaLnBrk="1" hangingPunct="1">
              <a:spcBef>
                <a:spcPts val="0"/>
              </a:spcBef>
              <a:buFont typeface="+mj-lt"/>
              <a:buAutoNum type="arabicPeriod" startAt="5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 –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 –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 eaLnBrk="1" hangingPunct="1">
              <a:spcBef>
                <a:spcPts val="0"/>
              </a:spcBef>
              <a:buFont typeface="+mj-lt"/>
              <a:buAutoNum type="arabicPeriod" startAt="7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a, d</a:t>
            </a:r>
          </a:p>
          <a:p>
            <a:pPr marL="0" indent="457200" algn="just" eaLnBrk="1" hangingPunct="1">
              <a:spcBef>
                <a:spcPts val="0"/>
              </a:spcBef>
              <a:buFont typeface="+mj-lt"/>
              <a:buAutoNum type="arabicPeriod" startAt="7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 –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 –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 –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spcBef>
                <a:spcPts val="0"/>
              </a:spcBef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 –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 eaLnBrk="1" hangingPunct="1">
              <a:spcBef>
                <a:spcPts val="0"/>
              </a:spcBef>
              <a:buFont typeface="+mj-lt"/>
              <a:buAutoNum type="arabicPeriod" startAt="7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14218" y="6393296"/>
            <a:ext cx="2133600" cy="365125"/>
          </a:xfrm>
        </p:spPr>
        <p:txBody>
          <a:bodyPr/>
          <a:lstStyle/>
          <a:p>
            <a:pPr>
              <a:defRPr/>
            </a:pPr>
            <a:fld id="{CA436268-E484-4FAB-8F40-1715754B2CB0}" type="datetime1"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02.11.2018</a:t>
            </a:fld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2143108" y="214290"/>
            <a:ext cx="6400800" cy="714380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ОТВЕТЫ</a:t>
            </a:r>
            <a:endParaRPr kumimoji="0" lang="ru-RU" sz="6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https://openclipart.org/image/2400px/svg_to_png/97543/text-file-ic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4841776"/>
            <a:ext cx="2016224" cy="201622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85852" y="1500174"/>
            <a:ext cx="75724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hangingPunct="0">
              <a:tabLst>
                <a:tab pos="630238" algn="l"/>
              </a:tabLst>
            </a:pPr>
            <a:endParaRPr lang="ru-RU" sz="24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42910" y="6357958"/>
            <a:ext cx="2133600" cy="365125"/>
          </a:xfrm>
        </p:spPr>
        <p:txBody>
          <a:bodyPr/>
          <a:lstStyle/>
          <a:p>
            <a:pPr>
              <a:defRPr/>
            </a:pPr>
            <a:fld id="{9AF78EFF-8971-4894-8F0D-4BFA6F70167F}" type="datetime1"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02.11.2018</a:t>
            </a:fld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2143108" y="214290"/>
            <a:ext cx="6400800" cy="714380"/>
          </a:xfrm>
          <a:prstGeom prst="rect">
            <a:avLst/>
          </a:prstGeom>
        </p:spPr>
        <p:txBody>
          <a:bodyPr>
            <a:normAutofit fontScale="3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7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  <a:p>
            <a:pPr lvl="0" algn="ctr">
              <a:spcBef>
                <a:spcPts val="0"/>
              </a:spcBef>
              <a:defRPr/>
            </a:pPr>
            <a:r>
              <a:rPr lang="ru-RU" sz="67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Критерии оценивания</a:t>
            </a:r>
            <a:endParaRPr kumimoji="0" lang="ru-RU" sz="67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142977" y="2143116"/>
          <a:ext cx="7500989" cy="3429024"/>
        </p:xfrm>
        <a:graphic>
          <a:graphicData uri="http://schemas.openxmlformats.org/drawingml/2006/table">
            <a:tbl>
              <a:tblPr/>
              <a:tblGrid>
                <a:gridCol w="1785005"/>
                <a:gridCol w="1929077"/>
                <a:gridCol w="1602153"/>
                <a:gridCol w="2184754"/>
              </a:tblGrid>
              <a:tr h="85725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Количество баллов за тест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Процент результативности (правильных ответов)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Качественная оценка индивидуальных образовательных достижений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15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балл (отметка)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вербальный аналог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smtClean="0">
                          <a:latin typeface="Times New Roman"/>
                          <a:ea typeface="Times New Roman"/>
                          <a:cs typeface="Times New Roman"/>
                        </a:rPr>
                        <a:t>19-20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баллов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90 ÷ 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отлично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15-18 баллов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70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÷ 89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хорошо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10-14 </a:t>
                      </a:r>
                      <a:r>
                        <a:rPr lang="ru-RU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баллов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50 ÷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69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удовлетворительно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72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Менее</a:t>
                      </a:r>
                      <a:r>
                        <a:rPr lang="ru-RU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10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баллов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менее 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не удовлетворительно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285852" y="1643050"/>
            <a:ext cx="75724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hangingPunct="0">
              <a:tabLst>
                <a:tab pos="630238" algn="l"/>
              </a:tabLst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Максимальное количество баллов за тест – 20 баллов</a:t>
            </a:r>
            <a:endParaRPr lang="ru-RU" sz="2400" dirty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2910" y="1500174"/>
            <a:ext cx="850109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  <a:cs typeface="+mn-cs"/>
              </a:rPr>
              <a:t>Спасибо за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  <a:cs typeface="+mn-cs"/>
              </a:rPr>
              <a:t>внимание</a:t>
            </a:r>
            <a:endParaRPr lang="ru-RU" sz="8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anose="03010101010201010101" pitchFamily="66" charset="0"/>
              <a:cs typeface="+mn-cs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808</TotalTime>
  <Words>519</Words>
  <Application>Microsoft Office PowerPoint</Application>
  <PresentationFormat>Экран (4:3)</PresentationFormat>
  <Paragraphs>163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Тема1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32_00</cp:lastModifiedBy>
  <cp:revision>96</cp:revision>
  <dcterms:modified xsi:type="dcterms:W3CDTF">2018-11-02T08:57:06Z</dcterms:modified>
</cp:coreProperties>
</file>