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63" r:id="rId2"/>
    <p:sldId id="276" r:id="rId3"/>
    <p:sldId id="257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2D372A33-C0B2-447F-9BCA-881E3ED90536}">
          <p14:sldIdLst>
            <p14:sldId id="263"/>
            <p14:sldId id="276"/>
            <p14:sldId id="257"/>
            <p14:sldId id="259"/>
            <p14:sldId id="260"/>
            <p14:sldId id="261"/>
            <p14:sldId id="262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C8B751-562C-4B05-9AF8-675B41D927EB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1722E-63E3-4227-852C-C20F97E63F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18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6400" cy="276999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496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524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321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16C2-A1CF-4BFE-959E-6AB037D1078E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DA3D-3679-41D9-804D-5BD9A6411E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16C2-A1CF-4BFE-959E-6AB037D1078E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DA3D-3679-41D9-804D-5BD9A6411EC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16C2-A1CF-4BFE-959E-6AB037D1078E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DA3D-3679-41D9-804D-5BD9A6411E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16C2-A1CF-4BFE-959E-6AB037D1078E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DA3D-3679-41D9-804D-5BD9A6411EC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16C2-A1CF-4BFE-959E-6AB037D1078E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DA3D-3679-41D9-804D-5BD9A6411E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16C2-A1CF-4BFE-959E-6AB037D1078E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DA3D-3679-41D9-804D-5BD9A6411E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16C2-A1CF-4BFE-959E-6AB037D1078E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DA3D-3679-41D9-804D-5BD9A6411E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16C2-A1CF-4BFE-959E-6AB037D1078E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DA3D-3679-41D9-804D-5BD9A6411EC2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16C2-A1CF-4BFE-959E-6AB037D1078E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DA3D-3679-41D9-804D-5BD9A6411EC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16C2-A1CF-4BFE-959E-6AB037D1078E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DA3D-3679-41D9-804D-5BD9A6411E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616C2-A1CF-4BFE-959E-6AB037D1078E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6DA3D-3679-41D9-804D-5BD9A6411EC2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80616C2-A1CF-4BFE-959E-6AB037D1078E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A06DA3D-3679-41D9-804D-5BD9A6411EC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../../wiki/&#1055;&#1083;&#1072;&#1074;&#1072;&#1085;&#1080;&#1077;" TargetMode="External"/><Relationship Id="rId13" Type="http://schemas.openxmlformats.org/officeDocument/2006/relationships/image" Target="../media/image41.jpeg"/><Relationship Id="rId3" Type="http://schemas.openxmlformats.org/officeDocument/2006/relationships/hyperlink" Target="../../wiki/&#1044;&#1088;&#1077;&#1074;&#1085;&#1077;&#1075;&#1088;&#1077;&#1095;&#1077;&#1089;&#1082;&#1080;&#1081;_&#1103;&#1079;&#1099;&#1082;" TargetMode="External"/><Relationship Id="rId7" Type="http://schemas.openxmlformats.org/officeDocument/2006/relationships/hyperlink" Target="../../wiki/&#1041;&#1077;&#1075;" TargetMode="External"/><Relationship Id="rId12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../../wiki/&#1057;&#1090;&#1088;&#1077;&#1083;&#1100;&#1073;&#1072;_&#1087;&#1091;&#1083;&#1077;&#1074;&#1072;&#1103;" TargetMode="External"/><Relationship Id="rId11" Type="http://schemas.openxmlformats.org/officeDocument/2006/relationships/image" Target="../media/image39.jpeg"/><Relationship Id="rId5" Type="http://schemas.openxmlformats.org/officeDocument/2006/relationships/hyperlink" Target="../../wiki/&#1060;&#1077;&#1093;&#1090;&#1086;&#1074;&#1072;&#1085;&#1080;&#1077;" TargetMode="External"/><Relationship Id="rId10" Type="http://schemas.openxmlformats.org/officeDocument/2006/relationships/image" Target="../media/image38.jpeg"/><Relationship Id="rId4" Type="http://schemas.openxmlformats.org/officeDocument/2006/relationships/hyperlink" Target="../../wiki/&#1050;&#1086;&#1085;&#1082;&#1091;&#1088;" TargetMode="External"/><Relationship Id="rId9" Type="http://schemas.openxmlformats.org/officeDocument/2006/relationships/hyperlink" Target="../../wiki/&#1052;&#1085;&#1086;&#1075;&#1086;&#1073;&#1086;&#1088;&#1100;&#1077;%22%20/l%20%22.D0.90.D0.BD.D1.82.D0.B8.D1.87.D0.BD.D1.8B.D0.B9_.D0.BF.D0.B5.D0.BD.D1.82.D0.B0.D1.82.D0.BB.D0.BE.D0.BD" TargetMode="External"/><Relationship Id="rId1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../../wiki/&#1055;&#1083;&#1072;&#1074;&#1072;&#1085;&#1080;&#1077;_(&#1089;&#1087;&#1086;&#1088;&#1090;)" TargetMode="External"/><Relationship Id="rId13" Type="http://schemas.openxmlformats.org/officeDocument/2006/relationships/hyperlink" Target="../../wiki/&#1060;&#1088;&#1072;&#1085;&#1094;&#1091;&#1079;&#1089;&#1082;&#1080;&#1081;_&#1103;&#1079;&#1099;&#1082;" TargetMode="External"/><Relationship Id="rId3" Type="http://schemas.openxmlformats.org/officeDocument/2006/relationships/hyperlink" Target="../../wiki/&#1055;&#1077;&#1085;&#1090;&#1072;&#1090;&#1083;&#1086;&#1085;" TargetMode="External"/><Relationship Id="rId7" Type="http://schemas.openxmlformats.org/officeDocument/2006/relationships/hyperlink" Target="../../wiki/&#1057;&#1090;&#1088;&#1077;&#1083;&#1100;&#1073;&#1072;" TargetMode="External"/><Relationship Id="rId12" Type="http://schemas.openxmlformats.org/officeDocument/2006/relationships/hyperlink" Target="../../wiki/1948_&#1075;&#1086;&#1076;_&#1074;_&#1089;&#1087;&#1086;&#1088;&#1090;&#1077;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../../wiki/&#1060;&#1077;&#1093;&#1090;&#1086;&#1074;&#1072;&#1085;&#1080;&#1077;" TargetMode="External"/><Relationship Id="rId11" Type="http://schemas.openxmlformats.org/officeDocument/2006/relationships/hyperlink" Target="../../wiki/&#1055;&#1100;&#1077;&#1088;_&#1076;&#1077;_&#1050;&#1091;&#1073;&#1077;&#1088;&#1090;&#1077;&#1085;" TargetMode="External"/><Relationship Id="rId5" Type="http://schemas.openxmlformats.org/officeDocument/2006/relationships/hyperlink" Target="../../wiki/&#1050;&#1086;&#1085;&#1082;&#1091;&#1088;" TargetMode="External"/><Relationship Id="rId10" Type="http://schemas.openxmlformats.org/officeDocument/2006/relationships/hyperlink" Target="../../wiki/1912_&#1075;&#1086;&#1076;_&#1074;_&#1089;&#1087;&#1086;&#1088;&#1090;&#1077;" TargetMode="External"/><Relationship Id="rId4" Type="http://schemas.openxmlformats.org/officeDocument/2006/relationships/hyperlink" Target="../../wiki/&#1064;&#1074;&#1077;&#1094;&#1080;&#1103;" TargetMode="External"/><Relationship Id="rId9" Type="http://schemas.openxmlformats.org/officeDocument/2006/relationships/hyperlink" Target="../../wiki/&#1041;&#1077;&#1075;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260648"/>
            <a:ext cx="842493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Классный час:</a:t>
            </a:r>
          </a:p>
          <a:p>
            <a:pPr algn="r"/>
            <a:endParaRPr lang="ru-RU" sz="10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2" name="Picture 8" descr="http://yakimanka.caoinform.ru/wp-content/uploads/sites/11/2016/07/file6ms3z55iz0m1m2dyg9mp-768x5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711" y="2854942"/>
            <a:ext cx="2884538" cy="192302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n-news.ru/upload/iblock/eb8/eb8d4e30988a123874ac28a637a1528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359" y="1612513"/>
            <a:ext cx="2632171" cy="173091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uorgomelski.ru/images/basketbol_14_04_20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16632"/>
            <a:ext cx="2506166" cy="17543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0-tub-ru.yandex.net/i?id=cff230f8177d34216a711a199f5b23b4&amp;n=33&amp;h=215&amp;w=36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37879"/>
            <a:ext cx="2743812" cy="163412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92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260648"/>
            <a:ext cx="8424936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Классный час:</a:t>
            </a:r>
          </a:p>
          <a:p>
            <a:pPr algn="r"/>
            <a:endParaRPr lang="ru-RU" sz="10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ru-RU" sz="10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</a:t>
            </a: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мой вид спорта</a:t>
            </a:r>
            <a:endParaRPr lang="ru-RU" sz="8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2" name="Picture 8" descr="http://yakimanka.caoinform.ru/wp-content/uploads/sites/11/2016/07/file6ms3z55iz0m1m2dyg9mp-768x5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711" y="2854942"/>
            <a:ext cx="2884538" cy="192302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n-news.ru/upload/iblock/eb8/eb8d4e30988a123874ac28a637a1528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359" y="1612513"/>
            <a:ext cx="2632171" cy="173091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uorgomelski.ru/images/basketbol_14_04_20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16632"/>
            <a:ext cx="2506166" cy="175431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0-tub-ru.yandex.net/i?id=cff230f8177d34216a711a199f5b23b4&amp;n=33&amp;h=215&amp;w=36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37879"/>
            <a:ext cx="2743812" cy="163412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7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79512" y="2204864"/>
            <a:ext cx="5256584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Баскетбол-</a:t>
            </a:r>
            <a:r>
              <a:rPr lang="ru-RU" dirty="0" smtClean="0"/>
              <a:t> спортивная командная игра( по 12 человек в каждой команде) с мячом, который забрасывают руками в кольцо с сеткой (т.е. корзину) укреплённое на щите на высоте 3,05м; мяч можно передавать, бросать, отбивать, катить или вести руками в любом направлении.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CC"/>
                </a:solidFill>
              </a:rPr>
              <a:t>Что такое баскетбол?</a:t>
            </a:r>
            <a:endParaRPr lang="ru-RU" dirty="0">
              <a:solidFill>
                <a:srgbClr val="0000CC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666461"/>
            <a:ext cx="339090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3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5400600" cy="4925144"/>
          </a:xfrm>
        </p:spPr>
        <p:txBody>
          <a:bodyPr>
            <a:noAutofit/>
          </a:bodyPr>
          <a:lstStyle/>
          <a:p>
            <a:r>
              <a:rPr lang="ru-RU" sz="3200" dirty="0" smtClean="0"/>
              <a:t>Баскетбол придумал Джеймс </a:t>
            </a:r>
            <a:r>
              <a:rPr lang="ru-RU" sz="3200" dirty="0" err="1" smtClean="0"/>
              <a:t>Нейсмит</a:t>
            </a:r>
            <a:r>
              <a:rPr lang="ru-RU" sz="3200" dirty="0" smtClean="0"/>
              <a:t> в 1891 году. Идея этой игры </a:t>
            </a:r>
            <a:r>
              <a:rPr lang="ru-RU" sz="3200" dirty="0" err="1" smtClean="0"/>
              <a:t>заложилась</a:t>
            </a:r>
            <a:r>
              <a:rPr lang="ru-RU" sz="3200" dirty="0" smtClean="0"/>
              <a:t>  у него еще в детстве, но воплотить ее в жизнь он смог только работая профессором физкультуры в Массачусетском университете.  </a:t>
            </a:r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CC"/>
                </a:solidFill>
              </a:rPr>
              <a:t>Из истории баскетбола…</a:t>
            </a:r>
            <a:endParaRPr lang="ru-RU" dirty="0">
              <a:solidFill>
                <a:srgbClr val="0000CC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628800"/>
            <a:ext cx="3354568" cy="426764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6173553" y="590863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Джеймс </a:t>
            </a:r>
            <a:r>
              <a:rPr lang="ru-RU" dirty="0" err="1" smtClean="0"/>
              <a:t>Нейсмит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359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8712968" cy="54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err="1" smtClean="0"/>
              <a:t>Д.Нейсмит</a:t>
            </a:r>
            <a:r>
              <a:rPr lang="ru-RU" sz="2800" b="1" dirty="0" smtClean="0"/>
              <a:t>  </a:t>
            </a:r>
            <a:r>
              <a:rPr lang="ru-RU" sz="2800" b="1" dirty="0"/>
              <a:t>прикрепил к перилам балкона две фруктовые корзины без дна</a:t>
            </a:r>
            <a:r>
              <a:rPr lang="ru-RU" sz="2800" b="1" dirty="0" smtClean="0"/>
              <a:t>,</a:t>
            </a:r>
            <a:r>
              <a:rPr lang="en-US" sz="2800" b="1" dirty="0" smtClean="0"/>
              <a:t> </a:t>
            </a:r>
            <a:r>
              <a:rPr lang="ru-RU" sz="2800" b="1" dirty="0" smtClean="0"/>
              <a:t>в </a:t>
            </a:r>
            <a:r>
              <a:rPr lang="ru-RU" sz="2800" b="1" dirty="0"/>
              <a:t>которые нужно было забрасывать футбольный мяч (</a:t>
            </a:r>
            <a:r>
              <a:rPr lang="ru-RU" sz="2800" b="1" dirty="0" err="1"/>
              <a:t>basket</a:t>
            </a:r>
            <a:r>
              <a:rPr lang="ru-RU" sz="2800" b="1" dirty="0"/>
              <a:t> - корзина, </a:t>
            </a:r>
            <a:r>
              <a:rPr lang="ru-RU" sz="2800" b="1" dirty="0" smtClean="0"/>
              <a:t>b</a:t>
            </a:r>
            <a:r>
              <a:rPr lang="en-US" sz="2800" b="1" dirty="0" smtClean="0"/>
              <a:t>a</a:t>
            </a:r>
            <a:r>
              <a:rPr lang="ru-RU" sz="2800" b="1" dirty="0" err="1" smtClean="0"/>
              <a:t>ll</a:t>
            </a:r>
            <a:r>
              <a:rPr lang="ru-RU" sz="2800" b="1" dirty="0" smtClean="0"/>
              <a:t> </a:t>
            </a:r>
            <a:r>
              <a:rPr lang="ru-RU" sz="2800" b="1" dirty="0"/>
              <a:t>- мяч). </a:t>
            </a:r>
            <a:endParaRPr lang="ru-RU" sz="2800" b="1" dirty="0" smtClean="0"/>
          </a:p>
          <a:p>
            <a:pPr marL="0" indent="0">
              <a:buNone/>
            </a:pPr>
            <a:endParaRPr lang="ru-RU" sz="2800" b="1" dirty="0"/>
          </a:p>
          <a:p>
            <a:pPr marL="0" indent="0">
              <a:buNone/>
            </a:pPr>
            <a:r>
              <a:rPr lang="ru-RU" sz="2800" b="1" dirty="0" smtClean="0"/>
              <a:t>Через год</a:t>
            </a:r>
            <a:r>
              <a:rPr lang="en-US" sz="2800" b="1" dirty="0" smtClean="0"/>
              <a:t> </a:t>
            </a:r>
            <a:r>
              <a:rPr lang="ru-RU" sz="2800" b="1" dirty="0" smtClean="0"/>
              <a:t>он разработал </a:t>
            </a:r>
            <a:r>
              <a:rPr lang="ru-RU" sz="2800" b="1" dirty="0"/>
              <a:t>первые 13 пунктов баскетбольных правил. Почти первые же матчи </a:t>
            </a:r>
            <a:r>
              <a:rPr lang="ru-RU" sz="2800" b="1" dirty="0" smtClean="0"/>
              <a:t>по</a:t>
            </a:r>
            <a:r>
              <a:rPr lang="en-US" sz="2800" b="1" dirty="0" smtClean="0"/>
              <a:t> </a:t>
            </a:r>
            <a:r>
              <a:rPr lang="ru-RU" sz="2800" b="1" dirty="0" smtClean="0"/>
              <a:t>этим </a:t>
            </a:r>
            <a:r>
              <a:rPr lang="ru-RU" sz="2800" b="1" dirty="0"/>
              <a:t>правилам вызвали и первые их изменения. Болельщики на балконах ловили улетавшие </a:t>
            </a:r>
            <a:r>
              <a:rPr lang="ru-RU" sz="2800" b="1" dirty="0" smtClean="0"/>
              <a:t>мячи</a:t>
            </a:r>
            <a:r>
              <a:rPr lang="en-US" sz="2800" b="1" dirty="0" smtClean="0"/>
              <a:t> </a:t>
            </a:r>
            <a:r>
              <a:rPr lang="ru-RU" sz="2800" b="1" dirty="0" smtClean="0"/>
              <a:t>и </a:t>
            </a:r>
            <a:r>
              <a:rPr lang="ru-RU" sz="2800" b="1" dirty="0"/>
              <a:t>пытались их забросить в корзину противника, поэтому появляются щиты, которые </a:t>
            </a:r>
            <a:r>
              <a:rPr lang="ru-RU" sz="2800" b="1" dirty="0" smtClean="0"/>
              <a:t>стали</a:t>
            </a:r>
            <a:r>
              <a:rPr lang="en-US" sz="2800" b="1" dirty="0" smtClean="0"/>
              <a:t> </a:t>
            </a:r>
            <a:r>
              <a:rPr lang="ru-RU" sz="2800" b="1" dirty="0" smtClean="0"/>
              <a:t>защитой </a:t>
            </a:r>
            <a:r>
              <a:rPr lang="ru-RU" sz="2800" b="1" dirty="0"/>
              <a:t>корзины. Уже в 1893г. появляются железные кольца с сеткой. </a:t>
            </a:r>
          </a:p>
        </p:txBody>
      </p:sp>
    </p:spTree>
    <p:extLst>
      <p:ext uri="{BB962C8B-B14F-4D97-AF65-F5344CB8AC3E}">
        <p14:creationId xmlns:p14="http://schemas.microsoft.com/office/powerpoint/2010/main" val="195066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8160" y="190381"/>
            <a:ext cx="820769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i="1" cap="none" spc="50" dirty="0" smtClean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Знаменитые баскетболисты СССР</a:t>
            </a:r>
            <a:endParaRPr lang="ru-RU" sz="3600" b="1" i="1" cap="none" spc="50" dirty="0">
              <a:ln w="11430"/>
              <a:solidFill>
                <a:srgbClr val="0000CC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64" y="1249045"/>
            <a:ext cx="1912025" cy="1912025"/>
          </a:xfrm>
          <a:prstGeom prst="rect">
            <a:avLst/>
          </a:prstGeom>
          <a:solidFill>
            <a:srgbClr val="FFFFFF">
              <a:shade val="85000"/>
            </a:srgbClr>
          </a:solidFill>
          <a:ln w="1524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 rot="21297917">
            <a:off x="276474" y="3250215"/>
            <a:ext cx="316606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Сергей Тараканов и Владимир Ткаченко</a:t>
            </a:r>
            <a:endParaRPr lang="ru-RU" sz="20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43733" y="2876154"/>
            <a:ext cx="266102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Арвидас</a:t>
            </a: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Сабонис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221047">
            <a:off x="6631383" y="4324886"/>
            <a:ext cx="247567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Александр Белов</a:t>
            </a:r>
            <a:endParaRPr lang="ru-RU" sz="2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161" y="1072296"/>
            <a:ext cx="2278175" cy="1708632"/>
          </a:xfrm>
          <a:prstGeom prst="rect">
            <a:avLst/>
          </a:prstGeom>
          <a:ln w="127000" cap="rnd">
            <a:solidFill>
              <a:schemeClr val="accent2">
                <a:lumMod val="75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8675">
            <a:off x="7070289" y="1786180"/>
            <a:ext cx="1611432" cy="2544366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593">
            <a:off x="1327284" y="4199198"/>
            <a:ext cx="2425013" cy="1828087"/>
          </a:xfrm>
          <a:prstGeom prst="rect">
            <a:avLst/>
          </a:prstGeom>
          <a:solidFill>
            <a:srgbClr val="FFFFFF">
              <a:shade val="85000"/>
            </a:srgbClr>
          </a:solidFill>
          <a:ln w="1397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 rot="21356348">
            <a:off x="1309220" y="6158172"/>
            <a:ext cx="252133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Ульяна </a:t>
            </a:r>
            <a:r>
              <a:rPr lang="ru-RU" sz="2400" b="1" i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Семёнова</a:t>
            </a:r>
            <a:endParaRPr lang="ru-RU" sz="2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399287">
            <a:off x="4621632" y="3925841"/>
            <a:ext cx="1738312" cy="2370425"/>
          </a:xfrm>
          <a:prstGeom prst="rect">
            <a:avLst/>
          </a:prstGeom>
          <a:solidFill>
            <a:srgbClr val="FFFFFF">
              <a:shade val="85000"/>
            </a:srgbClr>
          </a:solidFill>
          <a:ln w="136525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4245060" y="6273225"/>
            <a:ext cx="259603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Татьяна Овечкина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599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029" y="67271"/>
            <a:ext cx="856195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Современные баскетболисты</a:t>
            </a:r>
            <a:endParaRPr lang="ru-RU" sz="4400" b="1" dirty="0">
              <a:ln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43" y="909764"/>
            <a:ext cx="1688739" cy="26634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391794" y="3590935"/>
            <a:ext cx="256672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Андрей Мозгов</a:t>
            </a:r>
            <a:endParaRPr lang="ru-RU" sz="2400" b="1" cap="none" spc="0" dirty="0">
              <a:ln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2182" y="764704"/>
            <a:ext cx="2001256" cy="25776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5868144" y="3342381"/>
            <a:ext cx="321434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Андрей Кириленко</a:t>
            </a:r>
            <a:endParaRPr lang="ru-RU" sz="2400" b="1" cap="none" spc="0" dirty="0">
              <a:ln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69112" y="5957424"/>
            <a:ext cx="309411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Антон </a:t>
            </a:r>
            <a:r>
              <a:rPr lang="ru-RU" sz="2400" b="1" cap="none" spc="0" dirty="0" err="1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Понкрашов</a:t>
            </a:r>
            <a:endParaRPr lang="ru-RU" sz="2400" b="1" cap="none" spc="0" dirty="0">
              <a:ln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429" y="3086730"/>
            <a:ext cx="2315692" cy="28706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490" y="3844572"/>
            <a:ext cx="2066678" cy="2506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5583291" y="6390439"/>
            <a:ext cx="360707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Светлана Абросимова</a:t>
            </a:r>
            <a:endParaRPr lang="ru-RU" sz="2400" b="1" cap="none" spc="0" dirty="0">
              <a:ln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89" y="4052600"/>
            <a:ext cx="2571645" cy="2199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319160" y="6317457"/>
            <a:ext cx="261001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Анна Архипова</a:t>
            </a:r>
            <a:endParaRPr lang="ru-RU" sz="2400" b="1" cap="none" spc="0" dirty="0">
              <a:ln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69033" y="2537621"/>
            <a:ext cx="3005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Илона </a:t>
            </a:r>
            <a:r>
              <a:rPr lang="ru-RU" sz="2800" b="1" cap="none" spc="0" dirty="0" err="1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Корстин</a:t>
            </a:r>
            <a:endParaRPr lang="ru-RU" sz="2800" b="1" cap="none" spc="0" dirty="0">
              <a:ln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057" y="1025619"/>
            <a:ext cx="2622547" cy="15247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8808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132856"/>
            <a:ext cx="8363272" cy="4637112"/>
          </a:xfrm>
        </p:spPr>
        <p:txBody>
          <a:bodyPr numCol="1"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00CC"/>
                </a:solidFill>
              </a:rPr>
              <a:t>Л</a:t>
            </a:r>
            <a:r>
              <a:rPr lang="ru-RU" dirty="0" smtClean="0">
                <a:solidFill>
                  <a:srgbClr val="0000CC"/>
                </a:solidFill>
              </a:rPr>
              <a:t>юди в Древнем Египте, Ассирии, Финикии и во многих других странах умели плавать за несколько тысячелетий до нашей эры, и известные им способы плавания напоминали современные кроль и брасс. В Древней Греции плавание стало использоваться как важное средство физического воспитания. Первые соревнования по плаванию относятся к рубежу XV—XVI веков (в 1515 году прошли состязания пловцов в Венеции). Рост популярности спортивного плавания в конце XIX века связан с началом строительства искусственных бассейнов. В 1889 году в Вене прошли крупные международные соревнования с участием спортсменов из нескольких европейских стран; далее они стали проводиться регулярно и носили название «первенство Европы». В 1896 году плавание вошло в программу первых Олимпийских игр, и с тех пор неизменно входит в олимпийскую программу.</a:t>
            </a:r>
            <a:endParaRPr lang="ru-RU" dirty="0">
              <a:solidFill>
                <a:srgbClr val="0000CC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14705" y="146178"/>
            <a:ext cx="54793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Из истории плавания…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51520" y="854064"/>
            <a:ext cx="8640960" cy="8467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tx1"/>
                </a:solidFill>
              </a:rPr>
              <a:t>Плавание – </a:t>
            </a:r>
            <a:r>
              <a:rPr lang="ru-RU" dirty="0" smtClean="0">
                <a:solidFill>
                  <a:schemeClr val="tx1"/>
                </a:solidFill>
              </a:rPr>
              <a:t>это вид спорта, который заключается в преодолении вплавь за наименьшее количество времени различных дистанций.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82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Виды плавания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1981235"/>
            <a:ext cx="4023379" cy="1980257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83665" y="3995772"/>
            <a:ext cx="1692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Вольный стиль</a:t>
            </a:r>
            <a:endParaRPr lang="ru-RU" b="1" dirty="0">
              <a:solidFill>
                <a:srgbClr val="0000CC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90363"/>
            <a:ext cx="3384375" cy="199371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70736" y="3995772"/>
            <a:ext cx="1087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На спине</a:t>
            </a:r>
            <a:endParaRPr lang="ru-RU" b="1" dirty="0">
              <a:solidFill>
                <a:srgbClr val="0000CC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35" y="4202562"/>
            <a:ext cx="4023378" cy="208380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39782" y="6289737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Брасс</a:t>
            </a:r>
            <a:endParaRPr lang="ru-RU" b="1" dirty="0">
              <a:solidFill>
                <a:srgbClr val="0000CC"/>
              </a:solidFill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6" y="4202562"/>
            <a:ext cx="3384375" cy="208380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34417" y="6289737"/>
            <a:ext cx="141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Баттерфляй</a:t>
            </a:r>
            <a:endParaRPr lang="ru-RU" b="1" dirty="0">
              <a:solidFill>
                <a:srgbClr val="0000CC"/>
              </a:solidFill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34" y="4202562"/>
            <a:ext cx="4023378" cy="208380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039781" y="6289737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Брасс</a:t>
            </a:r>
            <a:endParaRPr lang="ru-RU" b="1" dirty="0">
              <a:solidFill>
                <a:srgbClr val="0000CC"/>
              </a:solidFill>
            </a:endParaRPr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5" y="4202562"/>
            <a:ext cx="3384375" cy="208380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034416" y="6289737"/>
            <a:ext cx="141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Баттерфляй</a:t>
            </a:r>
            <a:endParaRPr lang="ru-RU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65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4136" y="1888232"/>
            <a:ext cx="4114800" cy="2908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00CC"/>
                </a:solidFill>
              </a:rPr>
              <a:t>Комплексное плавание — </a:t>
            </a:r>
            <a:r>
              <a:rPr lang="ru-RU" dirty="0" smtClean="0">
                <a:solidFill>
                  <a:srgbClr val="0000CC"/>
                </a:solidFill>
              </a:rPr>
              <a:t>дисциплина, в которой пловец равные части дистанции преодолевает баттерфляем, на спине, брассом и вольным стилем. </a:t>
            </a:r>
            <a:endParaRPr lang="ru-RU" dirty="0">
              <a:solidFill>
                <a:srgbClr val="0000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1916832"/>
            <a:ext cx="43924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Комбинированная эстафета — </a:t>
            </a:r>
            <a:r>
              <a:rPr lang="ru-RU" sz="2400" dirty="0" smtClean="0">
                <a:solidFill>
                  <a:srgbClr val="0000CC"/>
                </a:solidFill>
              </a:rPr>
              <a:t>эстафета, в которой участники преодолевают свои этапы разными стилями: на спине, брассом, баттерфляем, вольным стилем.</a:t>
            </a:r>
            <a:endParaRPr lang="ru-RU" sz="2400" dirty="0">
              <a:solidFill>
                <a:srgbClr val="0000C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509120"/>
            <a:ext cx="3157171" cy="187220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509120"/>
            <a:ext cx="2595600" cy="19467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1450" y="404664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Комплексное плавание, </a:t>
            </a:r>
            <a:b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комбинированная эстафета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330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3594"/>
            <a:ext cx="2850927" cy="417646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26136" y="6006399"/>
            <a:ext cx="1501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Майкл </a:t>
            </a:r>
            <a:r>
              <a:rPr lang="ru-RU" dirty="0" err="1" smtClean="0"/>
              <a:t>Фелпс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639551"/>
            <a:ext cx="2706132" cy="417646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56741" y="6006399"/>
            <a:ext cx="944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Ян </a:t>
            </a:r>
            <a:r>
              <a:rPr lang="ru-RU" dirty="0" err="1" smtClean="0"/>
              <a:t>Торп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656252"/>
            <a:ext cx="2771113" cy="417646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396258" y="6006399"/>
            <a:ext cx="2290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Владимир Сальников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83244" y="332656"/>
            <a:ext cx="58913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Известные пловцы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488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86859"/>
            <a:ext cx="3505200" cy="45720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53876" y="6063721"/>
            <a:ext cx="1908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Александр Попов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86859"/>
            <a:ext cx="3056037" cy="459602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16580" y="6063721"/>
            <a:ext cx="1663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Юлия Ефимова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072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6864" cy="100811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Из истории фигурного катания…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28800"/>
            <a:ext cx="8424936" cy="5040560"/>
          </a:xfrm>
        </p:spPr>
        <p:txBody>
          <a:bodyPr>
            <a:noAutofit/>
          </a:bodyPr>
          <a:lstStyle/>
          <a:p>
            <a:r>
              <a:rPr lang="ru-RU" sz="1500" dirty="0"/>
              <a:t>Рождение фигурного катания как вида спорта связывают с моментом, когда коньки начали изготавливать из железа, а не из кости. По данным исследований, впервые это произошло в Голландии, в XII—XIV веке. Первоначально фигурное катание представляло собой состязание по мастерству вычерчивать на льду разнообразные фигуры, сохраняя при этом красивую позу.</a:t>
            </a:r>
          </a:p>
          <a:p>
            <a:endParaRPr lang="ru-RU" sz="1500" dirty="0"/>
          </a:p>
          <a:p>
            <a:r>
              <a:rPr lang="ru-RU" sz="1500" dirty="0"/>
              <a:t>Первые клубы любителей фигурного катания появились в XVIII веке в Британской империи в Эдинбурге (1742 г.). Там же был разработан и перечень обязательных для исполнения в соревнованиях фигур, и первые официальные правила соревнований. Лейтенант артиллерии Роберт Джоунз издал «Трактат о катании на коньках» (1772 г.), в котором описал все основные фигуры, которые были тогда </a:t>
            </a:r>
            <a:r>
              <a:rPr lang="ru-RU" sz="1500" dirty="0" smtClean="0"/>
              <a:t>известны.</a:t>
            </a:r>
            <a:endParaRPr lang="ru-RU" sz="1500" dirty="0"/>
          </a:p>
          <a:p>
            <a:endParaRPr lang="ru-RU" sz="1500" dirty="0"/>
          </a:p>
          <a:p>
            <a:r>
              <a:rPr lang="ru-RU" sz="1500" dirty="0"/>
              <a:t>Из Европы фигурное катание попало в США и Канаду, где получило огромное развитие. Здесь были созданы многочисленные клубы фигуристов, разрабатывались новые модели коньков, создавалась своя школа техники. К середине XIX века в фигурном катании уже были известны практически все современные обязательные фигуры и основные технические приемы для их исполнения, о чем свидетельствуют книги «Искусство катания на коньках» Д. Андерсона, президента клуба конькобежцев города Глазго, и труд X. </a:t>
            </a:r>
            <a:r>
              <a:rPr lang="ru-RU" sz="1500" dirty="0" err="1"/>
              <a:t>Вандервела</a:t>
            </a:r>
            <a:r>
              <a:rPr lang="ru-RU" sz="1500" dirty="0"/>
              <a:t> и Т. Максвелла </a:t>
            </a:r>
            <a:r>
              <a:rPr lang="ru-RU" sz="1500" dirty="0" err="1"/>
              <a:t>Уитмана</a:t>
            </a:r>
            <a:r>
              <a:rPr lang="ru-RU" sz="1500" dirty="0"/>
              <a:t> из Лондона. Эти книги содержат описания всех восьмёрок, троек, крюков и других простейших манёвров фигурного катания.</a:t>
            </a:r>
          </a:p>
        </p:txBody>
      </p:sp>
    </p:spTree>
    <p:extLst>
      <p:ext uri="{BB962C8B-B14F-4D97-AF65-F5344CB8AC3E}">
        <p14:creationId xmlns:p14="http://schemas.microsoft.com/office/powerpoint/2010/main" val="114204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solidFill>
                  <a:srgbClr val="FFFF00"/>
                </a:solidFill>
              </a:rPr>
              <a:t>Виды: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Одиночное катание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Спортивные танцы на льду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Парное катание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Синхронное катание на коньках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8390">
            <a:off x="4028462" y="357193"/>
            <a:ext cx="2542655" cy="1926717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73951">
            <a:off x="6382279" y="1731746"/>
            <a:ext cx="2589812" cy="206861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9938">
            <a:off x="4112732" y="2952752"/>
            <a:ext cx="3249168" cy="182088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70947">
            <a:off x="6124728" y="4685263"/>
            <a:ext cx="2773280" cy="184769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564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1008113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ИЗВЕСТНЫЕ РОССИЙСКИЕ СПОРТСМЕНЫ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068604"/>
            <a:ext cx="8712968" cy="3008468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Аделина</a:t>
            </a:r>
            <a:r>
              <a:rPr lang="ru-RU" b="1" dirty="0" smtClean="0"/>
              <a:t> Сотникова </a:t>
            </a:r>
            <a:r>
              <a:rPr lang="ru-RU" dirty="0" smtClean="0"/>
              <a:t>– олимпийская чемпионка 2014 года в Сочи</a:t>
            </a:r>
          </a:p>
          <a:p>
            <a:r>
              <a:rPr lang="ru-RU" b="1" dirty="0" smtClean="0"/>
              <a:t>Евгений Плющенко </a:t>
            </a:r>
            <a:r>
              <a:rPr lang="ru-RU" dirty="0" smtClean="0"/>
              <a:t>– многократный олимпийский чемпион</a:t>
            </a:r>
            <a:endParaRPr lang="ru-RU" dirty="0"/>
          </a:p>
          <a:p>
            <a:r>
              <a:rPr lang="ru-RU" b="1" dirty="0" smtClean="0"/>
              <a:t>Татьяна </a:t>
            </a:r>
            <a:r>
              <a:rPr lang="ru-RU" b="1" dirty="0" err="1" smtClean="0"/>
              <a:t>Волосожар</a:t>
            </a:r>
            <a:r>
              <a:rPr lang="ru-RU" b="1" dirty="0" smtClean="0"/>
              <a:t>-Максим </a:t>
            </a:r>
            <a:r>
              <a:rPr lang="ru-RU" b="1" dirty="0" err="1" smtClean="0"/>
              <a:t>Траньков</a:t>
            </a:r>
            <a:r>
              <a:rPr lang="ru-RU" b="1" dirty="0" smtClean="0"/>
              <a:t>- </a:t>
            </a:r>
            <a:r>
              <a:rPr lang="ru-RU" dirty="0" smtClean="0"/>
              <a:t>спортивная пара завоевавшая золота на олимпийский играх2014 года в Сочи</a:t>
            </a:r>
          </a:p>
          <a:p>
            <a:r>
              <a:rPr lang="ru-RU" b="1" dirty="0" smtClean="0"/>
              <a:t>Екатерина Боброва-Дмитрий Соловьев-первая </a:t>
            </a:r>
            <a:r>
              <a:rPr lang="ru-RU" dirty="0" smtClean="0"/>
              <a:t>пара Сборной России, многократные чемпиона Европы и Мира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990847"/>
            <a:ext cx="3096344" cy="18002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427" y="5041064"/>
            <a:ext cx="3001454" cy="169172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4851">
            <a:off x="6566058" y="3965472"/>
            <a:ext cx="2493851" cy="162473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01125">
            <a:off x="362241" y="4015954"/>
            <a:ext cx="2368502" cy="1549001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27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0" y="579438"/>
            <a:ext cx="8229600" cy="769937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b="1" dirty="0">
                <a:solidFill>
                  <a:srgbClr val="0000CC"/>
                </a:solidFill>
              </a:rPr>
              <a:t>Современное Пятиборье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>
          <a:xfrm>
            <a:off x="0" y="3068638"/>
            <a:ext cx="7408863" cy="1939925"/>
          </a:xfrm>
        </p:spPr>
        <p:txBody>
          <a:bodyPr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>
              <a:buNone/>
            </a:pPr>
            <a:r>
              <a:rPr lang="ru-RU" sz="2000" b="1" dirty="0"/>
              <a:t>Современное </a:t>
            </a:r>
            <a:r>
              <a:rPr lang="ru-RU" sz="2000" b="1" dirty="0" err="1"/>
              <a:t>пятибо́рье</a:t>
            </a:r>
            <a:r>
              <a:rPr lang="ru-RU" sz="2000" dirty="0"/>
              <a:t>, </a:t>
            </a:r>
            <a:r>
              <a:rPr lang="ru-RU" sz="2000" b="1" dirty="0" err="1"/>
              <a:t>пентатло́н</a:t>
            </a:r>
            <a:r>
              <a:rPr lang="ru-RU" sz="2000" dirty="0"/>
              <a:t> (</a:t>
            </a:r>
            <a:r>
              <a:rPr lang="ru-RU" sz="2000" dirty="0">
                <a:hlinkClick r:id="rId3" action="ppaction://hlinkfile"/>
              </a:rPr>
              <a:t>др.-греч.</a:t>
            </a:r>
            <a:r>
              <a:rPr lang="ru-RU" sz="2000" dirty="0"/>
              <a:t> π</a:t>
            </a:r>
            <a:r>
              <a:rPr lang="ru-RU" sz="2000" dirty="0" err="1"/>
              <a:t>έντ</a:t>
            </a:r>
            <a:r>
              <a:rPr lang="ru-RU" sz="2000" dirty="0"/>
              <a:t>α — пять + αθλο — состязание) — вид спорта из класса спортивных многоборий, в котором участники соревнуются в пяти дисциплинах: </a:t>
            </a:r>
            <a:r>
              <a:rPr lang="ru-RU" sz="2000" dirty="0">
                <a:hlinkClick r:id="rId4" action="ppaction://hlinkfile"/>
              </a:rPr>
              <a:t>конкур</a:t>
            </a:r>
            <a:r>
              <a:rPr lang="ru-RU" sz="2000" dirty="0"/>
              <a:t>, </a:t>
            </a:r>
            <a:r>
              <a:rPr lang="ru-RU" sz="2000" dirty="0">
                <a:hlinkClick r:id="rId5" action="ppaction://hlinkfile"/>
              </a:rPr>
              <a:t>фехтование</a:t>
            </a:r>
            <a:r>
              <a:rPr lang="ru-RU" sz="2000" dirty="0"/>
              <a:t>, </a:t>
            </a:r>
            <a:r>
              <a:rPr lang="ru-RU" sz="2000" dirty="0">
                <a:hlinkClick r:id="rId6" action="ppaction://hlinkfile"/>
              </a:rPr>
              <a:t>стрельба</a:t>
            </a:r>
            <a:r>
              <a:rPr lang="ru-RU" sz="2000" dirty="0"/>
              <a:t>, </a:t>
            </a:r>
            <a:r>
              <a:rPr lang="ru-RU" sz="2000" dirty="0">
                <a:hlinkClick r:id="rId7" action="ppaction://hlinkfile"/>
              </a:rPr>
              <a:t>бег</a:t>
            </a:r>
            <a:r>
              <a:rPr lang="ru-RU" sz="2000" dirty="0"/>
              <a:t>, </a:t>
            </a:r>
            <a:r>
              <a:rPr lang="ru-RU" sz="2000" dirty="0">
                <a:hlinkClick r:id="rId8" action="ppaction://hlinkfile"/>
              </a:rPr>
              <a:t>плавание</a:t>
            </a:r>
            <a:r>
              <a:rPr lang="ru-RU" sz="2000" dirty="0"/>
              <a:t>. Разделяется на мужское и женское пятиборье, и разделяется по возрасту. Современным называется для отличия от </a:t>
            </a:r>
            <a:r>
              <a:rPr lang="ru-RU" sz="2000" dirty="0">
                <a:hlinkClick r:id="rId9" action="ppaction://hlinkfile"/>
              </a:rPr>
              <a:t>античного</a:t>
            </a:r>
            <a:r>
              <a:rPr lang="ru-RU" sz="2000" dirty="0"/>
              <a:t>.</a:t>
            </a:r>
          </a:p>
        </p:txBody>
      </p:sp>
      <p:pic>
        <p:nvPicPr>
          <p:cNvPr id="2050" name="Picture 2" descr="https://im0-tub-ru.yandex.net/i?id=564cd69acc124918dadcb036a58d0749&amp;n=33&amp;h=215&amp;w=32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19" y="1437987"/>
            <a:ext cx="2253023" cy="149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фехтование на шпагах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412776"/>
            <a:ext cx="2574467" cy="149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https://pp.vk.me/c630824/v630824347/3c4d1/0AtmXyFN2l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 descr="https://pp.vk.me/c630824/v630824347/3c4d1/0AtmXyFN2lk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5" r="8565"/>
          <a:stretch/>
        </p:blipFill>
        <p:spPr bwMode="auto">
          <a:xfrm>
            <a:off x="6444208" y="1412776"/>
            <a:ext cx="2237188" cy="152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im0-tub-ru.yandex.net/i?id=402c293e8b859ddd9d758d414762b11b&amp;n=33&amp;h=215&amp;w=28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154906"/>
            <a:ext cx="2232248" cy="167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2" descr="http://sports-gorod.ru/wp-content/uploads/2016/07/1mini-saturday1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2" name="Picture 14" descr="http://sports-gorod.ru/wp-content/uploads/2016/07/1mini-saturday14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167" y="5125056"/>
            <a:ext cx="2545185" cy="1702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im0-tub-ru.yandex.net/i?id=564cd69acc124918dadcb036a58d0749&amp;n=33&amp;h=215&amp;w=32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07" y="1408137"/>
            <a:ext cx="2253023" cy="149969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фехтование на шпагах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844" y="1382926"/>
            <a:ext cx="2574467" cy="149969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https://pp.vk.me/c630824/v630824347/3c4d1/0AtmXyFN2lk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5" r="8565"/>
          <a:stretch/>
        </p:blipFill>
        <p:spPr bwMode="auto">
          <a:xfrm>
            <a:off x="6496196" y="1382926"/>
            <a:ext cx="2237188" cy="152832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https://im0-tub-ru.yandex.net/i?id=402c293e8b859ddd9d758d414762b11b&amp;n=33&amp;h=215&amp;w=28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676" y="5125056"/>
            <a:ext cx="2232248" cy="167224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http://sports-gorod.ru/wp-content/uploads/2016/07/1mini-saturday14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155" y="5095206"/>
            <a:ext cx="2545185" cy="170209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14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b="1" dirty="0" smtClean="0">
                <a:solidFill>
                  <a:srgbClr val="0000CC"/>
                </a:solidFill>
              </a:rPr>
              <a:t>Из истории пятиборья…</a:t>
            </a:r>
            <a:endParaRPr lang="ru-RU" b="1" dirty="0">
              <a:solidFill>
                <a:srgbClr val="0000CC"/>
              </a:solidFill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57171" y="1604841"/>
            <a:ext cx="8228763" cy="4824647"/>
          </a:xfrm>
        </p:spPr>
        <p:txBody>
          <a:bodyPr>
            <a:normAutofit fontScale="92500" lnSpcReduction="10000"/>
          </a:bodyPr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lvl9pPr>
          </a:lstStyle>
          <a:p>
            <a:pPr lvl="0">
              <a:buNone/>
            </a:pPr>
            <a:r>
              <a:rPr lang="ru-RU" sz="1800"/>
              <a:t>Комплексные состязания по спортивно-прикладным умениям и навыкам, необходимым воину, известны с древнейших времён (например, </a:t>
            </a:r>
            <a:r>
              <a:rPr lang="ru-RU" sz="1800">
                <a:hlinkClick r:id="rId3" action="ppaction://hlinkfile"/>
              </a:rPr>
              <a:t>пентатлон в программе древнегреческих Олимпийских игр</a:t>
            </a:r>
            <a:r>
              <a:rPr lang="ru-RU" sz="1800"/>
              <a:t>).</a:t>
            </a:r>
          </a:p>
          <a:p>
            <a:pPr lvl="0">
              <a:buNone/>
            </a:pPr>
            <a:r>
              <a:rPr lang="ru-RU" sz="1800"/>
              <a:t>Впервые соревнования по современному пятиборью начали проводиться во 2-й половине XIX века в </a:t>
            </a:r>
            <a:r>
              <a:rPr lang="ru-RU" sz="1800">
                <a:hlinkClick r:id="rId4" action="ppaction://hlinkfile"/>
              </a:rPr>
              <a:t>Швеции</a:t>
            </a:r>
            <a:r>
              <a:rPr lang="ru-RU" sz="1800"/>
              <a:t>. Затем и в других странах стали проводиться соревнования по офицерскому пятиборью — спортивному комплексу, состоящему из нескольких спортивных дисциплин, отражавших сущность боевой подготовки офицера того времени (</a:t>
            </a:r>
            <a:r>
              <a:rPr lang="ru-RU" sz="1800">
                <a:hlinkClick r:id="rId5" action="ppaction://hlinkfile"/>
              </a:rPr>
              <a:t>верховая езда</a:t>
            </a:r>
            <a:r>
              <a:rPr lang="ru-RU" sz="1800"/>
              <a:t>, </a:t>
            </a:r>
            <a:r>
              <a:rPr lang="ru-RU" sz="1800">
                <a:hlinkClick r:id="rId6" action="ppaction://hlinkfile"/>
              </a:rPr>
              <a:t>фехтование</a:t>
            </a:r>
            <a:r>
              <a:rPr lang="ru-RU" sz="1800"/>
              <a:t>, </a:t>
            </a:r>
            <a:r>
              <a:rPr lang="ru-RU" sz="1800">
                <a:hlinkClick r:id="rId7" action="ppaction://hlinkfile"/>
              </a:rPr>
              <a:t>стрельба</a:t>
            </a:r>
            <a:r>
              <a:rPr lang="ru-RU" sz="1800"/>
              <a:t>, </a:t>
            </a:r>
            <a:r>
              <a:rPr lang="ru-RU" sz="1800">
                <a:hlinkClick r:id="rId8" action="ppaction://hlinkfile"/>
              </a:rPr>
              <a:t>плавание</a:t>
            </a:r>
            <a:r>
              <a:rPr lang="ru-RU" sz="1800"/>
              <a:t>, </a:t>
            </a:r>
            <a:r>
              <a:rPr lang="ru-RU" sz="1800">
                <a:hlinkClick r:id="rId9" action="ppaction://hlinkfile"/>
              </a:rPr>
              <a:t>бег</a:t>
            </a:r>
            <a:r>
              <a:rPr lang="ru-RU" sz="1800"/>
              <a:t>). С </a:t>
            </a:r>
            <a:r>
              <a:rPr lang="ru-RU" sz="1800">
                <a:hlinkClick r:id="rId10" action="ppaction://hlinkfile"/>
              </a:rPr>
              <a:t>1912</a:t>
            </a:r>
            <a:r>
              <a:rPr lang="ru-RU" sz="1800"/>
              <a:t> по инициативе </a:t>
            </a:r>
            <a:r>
              <a:rPr lang="ru-RU" sz="1800">
                <a:hlinkClick r:id="rId11" action="ppaction://hlinkfile"/>
              </a:rPr>
              <a:t>П. де Кубертена</a:t>
            </a:r>
            <a:r>
              <a:rPr lang="ru-RU" sz="1800"/>
              <a:t> разработанный им комплекс офицерского пятиборья включен в программу Олимпийских игр. Он писал, что подобное испытание, как никакое другое, «станет достойной проверкой моральных качеств человека, его физических возможностей и навыков, и таким образом даст нам идеального, разностороннего атлета». До </a:t>
            </a:r>
            <a:r>
              <a:rPr lang="ru-RU" sz="1800">
                <a:hlinkClick r:id="rId12" action="ppaction://hlinkfile"/>
              </a:rPr>
              <a:t>1948 года</a:t>
            </a:r>
            <a:r>
              <a:rPr lang="ru-RU" sz="1800"/>
              <a:t> к соревнованиям допускались только спортсмены-офицеры. Своё современное название комплекс получил в 1948 году, когда в Лондоне был основан Международный союз современного пятиборья и биатлона (</a:t>
            </a:r>
            <a:r>
              <a:rPr lang="ru-RU" sz="1800">
                <a:hlinkClick r:id="rId13" action="ppaction://hlinkfile"/>
              </a:rPr>
              <a:t>фр.</a:t>
            </a:r>
            <a:r>
              <a:rPr lang="ru-RU" sz="1800"/>
              <a:t> </a:t>
            </a:r>
            <a:r>
              <a:rPr lang="ru-RU" sz="1800" i="1"/>
              <a:t>Union de Pentathlon Moderne et Biathlon, </a:t>
            </a:r>
            <a:r>
              <a:rPr lang="ru-RU" sz="1800" b="1" i="1"/>
              <a:t>UIPMB</a:t>
            </a:r>
            <a:r>
              <a:rPr lang="ru-RU" sz="180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8828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l">
              <a:buNone/>
            </a:pPr>
            <a:r>
              <a:rPr lang="ru-RU" b="1" dirty="0">
                <a:solidFill>
                  <a:srgbClr val="0000CC"/>
                </a:solidFill>
              </a:rPr>
              <a:t>Российские пятиборцы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57171" y="1604841"/>
            <a:ext cx="8228763" cy="4792968"/>
          </a:xfrm>
        </p:spPr>
        <p:txBody>
          <a:bodyPr>
            <a:normAutofit lnSpcReduction="10000"/>
          </a:bodyPr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ru-RU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ru-RU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defRPr>
            </a:lvl9pPr>
          </a:lstStyle>
          <a:p>
            <a:pPr lvl="0">
              <a:buNone/>
            </a:pPr>
            <a:r>
              <a:rPr lang="ru-RU" sz="1800" dirty="0"/>
              <a:t>1 Константин Сальников</a:t>
            </a:r>
          </a:p>
          <a:p>
            <a:pPr lvl="0">
              <a:buNone/>
            </a:pPr>
            <a:r>
              <a:rPr lang="ru-RU" sz="1800" dirty="0"/>
              <a:t>2 Игорь Новиков</a:t>
            </a:r>
          </a:p>
          <a:p>
            <a:pPr lvl="0">
              <a:buNone/>
            </a:pPr>
            <a:r>
              <a:rPr lang="ru-RU" sz="1800" dirty="0"/>
              <a:t>3 Эдуард Сдобников</a:t>
            </a:r>
          </a:p>
          <a:p>
            <a:pPr lvl="0">
              <a:buNone/>
            </a:pPr>
            <a:r>
              <a:rPr lang="ru-RU" sz="1800" dirty="0"/>
              <a:t>4 Борис Онищенко</a:t>
            </a:r>
          </a:p>
          <a:p>
            <a:pPr lvl="0">
              <a:buNone/>
            </a:pPr>
            <a:r>
              <a:rPr lang="ru-RU" sz="1800" dirty="0"/>
              <a:t>5 Павел </a:t>
            </a:r>
            <a:r>
              <a:rPr lang="ru-RU" sz="1800" dirty="0" err="1"/>
              <a:t>Леднев</a:t>
            </a:r>
            <a:endParaRPr lang="ru-RU" sz="1800" dirty="0"/>
          </a:p>
          <a:p>
            <a:pPr lvl="0">
              <a:buNone/>
            </a:pPr>
            <a:r>
              <a:rPr lang="ru-RU" sz="1800" dirty="0"/>
              <a:t>6 Анатолий Старостин</a:t>
            </a:r>
          </a:p>
          <a:p>
            <a:pPr lvl="0">
              <a:buNone/>
            </a:pPr>
            <a:r>
              <a:rPr lang="ru-RU" sz="1800" dirty="0"/>
              <a:t>7 Дмитрий </a:t>
            </a:r>
            <a:r>
              <a:rPr lang="ru-RU" sz="1800" dirty="0" err="1"/>
              <a:t>Сватковский</a:t>
            </a:r>
            <a:endParaRPr lang="ru-RU" sz="1800" dirty="0"/>
          </a:p>
          <a:p>
            <a:pPr lvl="0">
              <a:buNone/>
            </a:pPr>
            <a:r>
              <a:rPr lang="ru-RU" sz="1800" dirty="0"/>
              <a:t>8 Илья Фролов</a:t>
            </a:r>
          </a:p>
          <a:p>
            <a:pPr lvl="0">
              <a:buNone/>
            </a:pPr>
            <a:r>
              <a:rPr lang="ru-RU" sz="1800" dirty="0"/>
              <a:t>9 Сергей Карякин</a:t>
            </a:r>
          </a:p>
          <a:p>
            <a:pPr lvl="0">
              <a:buNone/>
            </a:pPr>
            <a:r>
              <a:rPr lang="ru-RU" sz="1800" dirty="0"/>
              <a:t>10 Андрей Моисеев</a:t>
            </a:r>
          </a:p>
          <a:p>
            <a:pPr lvl="0">
              <a:buNone/>
            </a:pPr>
            <a:r>
              <a:rPr lang="ru-RU" sz="1800" dirty="0"/>
              <a:t>11 Александр </a:t>
            </a:r>
            <a:r>
              <a:rPr lang="ru-RU" sz="1800" dirty="0" err="1"/>
              <a:t>Лесун</a:t>
            </a:r>
            <a:endParaRPr lang="ru-RU" sz="1800" dirty="0"/>
          </a:p>
          <a:p>
            <a:pPr lvl="0">
              <a:buNone/>
            </a:pPr>
            <a:endParaRPr lang="ru-RU" sz="11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265512" y="1446446"/>
            <a:ext cx="1373474" cy="1727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767647" y="1386682"/>
            <a:ext cx="1502135" cy="1847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792265" y="1110390"/>
            <a:ext cx="1818236" cy="1763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200201" y="3234176"/>
            <a:ext cx="1381965" cy="1468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4677846" y="3330845"/>
            <a:ext cx="1396006" cy="1437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6335092" y="2939270"/>
            <a:ext cx="1399598" cy="1842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>
            <a:off x="3004270" y="4791335"/>
            <a:ext cx="1295755" cy="1805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lum/>
            <a:alphaModFix/>
          </a:blip>
          <a:srcRect/>
          <a:stretch>
            <a:fillRect/>
          </a:stretch>
        </p:blipFill>
        <p:spPr>
          <a:xfrm>
            <a:off x="4375786" y="4912171"/>
            <a:ext cx="1266039" cy="1684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>
            <a:lum/>
            <a:alphaModFix/>
          </a:blip>
          <a:srcRect/>
          <a:stretch>
            <a:fillRect/>
          </a:stretch>
        </p:blipFill>
        <p:spPr>
          <a:xfrm>
            <a:off x="5747301" y="4964099"/>
            <a:ext cx="1260488" cy="1632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>
            <a:lum/>
            <a:alphaModFix/>
          </a:blip>
          <a:srcRect/>
          <a:stretch>
            <a:fillRect/>
          </a:stretch>
        </p:blipFill>
        <p:spPr>
          <a:xfrm>
            <a:off x="7184126" y="4898456"/>
            <a:ext cx="1429315" cy="189452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7837229" y="2938943"/>
            <a:ext cx="1240894" cy="176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292614" y="1446446"/>
            <a:ext cx="1373474" cy="172796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794749" y="1386682"/>
            <a:ext cx="1502135" cy="1847493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819367" y="1110390"/>
            <a:ext cx="1818236" cy="176356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227303" y="3234176"/>
            <a:ext cx="1381965" cy="146865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4704948" y="3330845"/>
            <a:ext cx="1396006" cy="1437303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6362194" y="2939270"/>
            <a:ext cx="1399598" cy="184259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>
            <a:off x="3031372" y="4791335"/>
            <a:ext cx="1295755" cy="180569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0">
            <a:lum/>
            <a:alphaModFix/>
          </a:blip>
          <a:srcRect/>
          <a:stretch>
            <a:fillRect/>
          </a:stretch>
        </p:blipFill>
        <p:spPr>
          <a:xfrm>
            <a:off x="4402888" y="4912171"/>
            <a:ext cx="1266039" cy="168485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1">
            <a:lum/>
            <a:alphaModFix/>
          </a:blip>
          <a:srcRect/>
          <a:stretch>
            <a:fillRect/>
          </a:stretch>
        </p:blipFill>
        <p:spPr>
          <a:xfrm>
            <a:off x="5774403" y="4964099"/>
            <a:ext cx="1260488" cy="1632927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7864331" y="2938943"/>
            <a:ext cx="1240894" cy="176388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50254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164</TotalTime>
  <Words>1003</Words>
  <Application>Microsoft Office PowerPoint</Application>
  <PresentationFormat>Экран (4:3)</PresentationFormat>
  <Paragraphs>95</Paragraphs>
  <Slides>18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Microsoft YaHei</vt:lpstr>
      <vt:lpstr>Arial</vt:lpstr>
      <vt:lpstr>Calibri</vt:lpstr>
      <vt:lpstr>Candara</vt:lpstr>
      <vt:lpstr>Lucida Sans</vt:lpstr>
      <vt:lpstr>StarSymbol</vt:lpstr>
      <vt:lpstr>Symbol</vt:lpstr>
      <vt:lpstr>Волна</vt:lpstr>
      <vt:lpstr>Презентация PowerPoint</vt:lpstr>
      <vt:lpstr>Презентация PowerPoint</vt:lpstr>
      <vt:lpstr>Что такое баскетбол?</vt:lpstr>
      <vt:lpstr>Из истории баскетбола…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плавания</vt:lpstr>
      <vt:lpstr>Презентация PowerPoint</vt:lpstr>
      <vt:lpstr>Презентация PowerPoint</vt:lpstr>
      <vt:lpstr>Презентация PowerPoint</vt:lpstr>
      <vt:lpstr>Из истории фигурного катания…</vt:lpstr>
      <vt:lpstr>Виды:</vt:lpstr>
      <vt:lpstr>ИЗВЕСТНЫЕ РОССИЙСКИЕ СПОРТСМЕНЫ</vt:lpstr>
      <vt:lpstr>Современное Пятиборье</vt:lpstr>
      <vt:lpstr>Из истории пятиборья…</vt:lpstr>
      <vt:lpstr>Российские пятиборцы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Ученик</dc:creator>
  <cp:lastModifiedBy>UOR4</cp:lastModifiedBy>
  <cp:revision>18</cp:revision>
  <dcterms:created xsi:type="dcterms:W3CDTF">2017-05-10T11:06:55Z</dcterms:created>
  <dcterms:modified xsi:type="dcterms:W3CDTF">2017-05-15T10:03:30Z</dcterms:modified>
</cp:coreProperties>
</file>