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1" r:id="rId4"/>
    <p:sldId id="262" r:id="rId5"/>
    <p:sldId id="256" r:id="rId6"/>
    <p:sldId id="263" r:id="rId7"/>
    <p:sldId id="264" r:id="rId8"/>
    <p:sldId id="266" r:id="rId9"/>
    <p:sldId id="257" r:id="rId10"/>
    <p:sldId id="265" r:id="rId11"/>
    <p:sldId id="267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071679"/>
            <a:ext cx="7458100" cy="17859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43174" y="4071942"/>
            <a:ext cx="5129226" cy="2257444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289D5-2250-45C5-966D-4ECA23435BB9}" type="datetimeFigureOut">
              <a:rPr lang="ru-RU"/>
              <a:pPr>
                <a:defRPr/>
              </a:pPr>
              <a:t>23.02.2014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DAC55-6C80-4962-B7A3-D8662345F9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61E80-6B4D-4CAD-8A8D-E7CAD63B1A78}" type="datetimeFigureOut">
              <a:rPr lang="ru-RU"/>
              <a:pPr>
                <a:defRPr/>
              </a:pPr>
              <a:t>23.02.2014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FB0DF-9070-4AAA-AB3C-1416BEF87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D2FC5-6C9D-4421-AF0E-EACC54B3A721}" type="datetimeFigureOut">
              <a:rPr lang="ru-RU"/>
              <a:pPr>
                <a:defRPr/>
              </a:pPr>
              <a:t>23.02.2014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3BC5B-65F3-4310-9E56-67123C6EFC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963DE-43C8-499F-9C42-461EE329ADCD}" type="datetimeFigureOut">
              <a:rPr lang="ru-RU"/>
              <a:pPr>
                <a:defRPr/>
              </a:pPr>
              <a:t>23.02.2014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F4FDB-7EA6-4D60-9CF4-87BF761E9D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A3B99-A088-4D8D-85FD-6C083377023F}" type="datetimeFigureOut">
              <a:rPr lang="ru-RU"/>
              <a:pPr>
                <a:defRPr/>
              </a:pPr>
              <a:t>23.02.2014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B610A-D9CC-45CF-A0F7-D0C793498A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A495B-A21C-4D52-A3DB-71F57F4EBADC}" type="datetimeFigureOut">
              <a:rPr lang="ru-RU"/>
              <a:pPr>
                <a:defRPr/>
              </a:pPr>
              <a:t>23.02.2014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D30A1-A81A-4081-9ED5-20C33C9154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ABC18-C219-430B-AD69-75DF279222B5}" type="datetimeFigureOut">
              <a:rPr lang="ru-RU"/>
              <a:pPr>
                <a:defRPr/>
              </a:pPr>
              <a:t>23.02.2014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233D2-67FA-4725-9F7B-C98DBED6B8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2B19D-CA2C-4FCE-8EDC-FA20878B8C1E}" type="datetimeFigureOut">
              <a:rPr lang="ru-RU"/>
              <a:pPr>
                <a:defRPr/>
              </a:pPr>
              <a:t>23.02.2014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9200D-FF56-4EFC-923A-AF190B9FE0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19308-CA68-4250-933E-BE0B91D8E61B}" type="datetimeFigureOut">
              <a:rPr lang="ru-RU"/>
              <a:pPr>
                <a:defRPr/>
              </a:pPr>
              <a:t>23.02.2014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0997B-E77C-42B6-9626-CA1EE0C21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260DD-D0A8-4911-B7D6-65B61342FC1F}" type="datetimeFigureOut">
              <a:rPr lang="ru-RU"/>
              <a:pPr>
                <a:defRPr/>
              </a:pPr>
              <a:t>23.02.2014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D41F5-2FE0-41D0-B874-48D9D94672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D90E3-89B5-4427-9330-DF598907CDD5}" type="datetimeFigureOut">
              <a:rPr lang="ru-RU"/>
              <a:pPr>
                <a:defRPr/>
              </a:pPr>
              <a:t>23.02.2014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64B95-24B5-4FE8-A84D-C46044292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3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714375" y="1357313"/>
            <a:ext cx="8286750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5A63F1-029B-4623-BE5F-0B19FADFAE00}" type="datetimeFigureOut">
              <a:rPr lang="ru-RU"/>
              <a:pPr>
                <a:defRPr/>
              </a:pPr>
              <a:t>23.02.2014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0D47B7-7429-44EE-8E18-570E570EF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ln w="17780" cmpd="sng">
            <a:solidFill>
              <a:srgbClr val="FFFFFF"/>
            </a:solidFill>
            <a:prstDash val="solid"/>
            <a:miter lim="800000"/>
          </a:ln>
          <a:solidFill>
            <a:srgbClr val="002060"/>
          </a:solidFill>
          <a:effectLst>
            <a:outerShdw blurRad="50800" algn="tl" rotWithShape="0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206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5736" y="188640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Организационный этап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2492896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«Не для школы, а для жизни мы учимся!»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80112" y="4509120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Ж.Ж. Руссо.</a:t>
            </a:r>
            <a:endParaRPr lang="ru-RU" sz="4400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268760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u="sng" dirty="0" smtClean="0">
                <a:latin typeface="Times New Roman" pitchFamily="18" charset="0"/>
                <a:cs typeface="Times New Roman" pitchFamily="18" charset="0"/>
              </a:rPr>
              <a:t>Установка:</a:t>
            </a:r>
            <a:endParaRPr lang="ru-RU" sz="48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2132856"/>
            <a:ext cx="70567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Я хороший,</a:t>
            </a:r>
          </a:p>
          <a:p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все знаю, 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Я все умею,</a:t>
            </a:r>
          </a:p>
          <a:p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буду стараться, 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У меня все получится.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188640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Организационный этап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5736" y="188640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Актуализация знаний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2060848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15;    - 2;      17;      - 9</a:t>
            </a:r>
          </a:p>
          <a:p>
            <a:r>
              <a:rPr lang="ru-RU" sz="6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8;   - 16;   - 26;      28</a:t>
            </a:r>
          </a:p>
          <a:p>
            <a:r>
              <a:rPr lang="ru-RU" sz="60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6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,2</a:t>
            </a: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   -1,9;   -3,2;        0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5736" y="188640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Актуализация знаний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124744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Устная работа: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170080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1. Вычислить: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2204864"/>
            <a:ext cx="8136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- 15 + (- 23);               - 41 + (-32)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2924944"/>
            <a:ext cx="8136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- 2,6 + (- 8,7);               0 + (-12,3)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3789040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С помощью координатной прямой: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293096"/>
            <a:ext cx="820891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83568" y="5013176"/>
            <a:ext cx="83529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Char char="-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6 + 8;     10 + (- 14);     - 8 + 11;  </a:t>
            </a:r>
          </a:p>
          <a:p>
            <a:pPr algn="ctr"/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- 456 + 287</a:t>
            </a:r>
            <a:endParaRPr lang="ru-RU" sz="4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7624" y="1844824"/>
            <a:ext cx="74168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Сложение чисел </a:t>
            </a:r>
          </a:p>
          <a:p>
            <a:pPr algn="ctr"/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разными знаками</a:t>
            </a:r>
            <a:endParaRPr lang="ru-RU" sz="6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188640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Изучение нового материала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340768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Лабораторно-практическая работа в парах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1560" y="2708920"/>
          <a:ext cx="8352929" cy="2560320"/>
        </p:xfrm>
        <a:graphic>
          <a:graphicData uri="http://schemas.openxmlformats.org/drawingml/2006/table">
            <a:tbl>
              <a:tblPr/>
              <a:tblGrid>
                <a:gridCol w="2088056"/>
                <a:gridCol w="2088056"/>
                <a:gridCol w="2088056"/>
                <a:gridCol w="2088761"/>
              </a:tblGrid>
              <a:tr h="148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MS Mincho"/>
                          <a:cs typeface="Times New Roman"/>
                        </a:rPr>
                        <a:t>Пример</a:t>
                      </a: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MS Mincho"/>
                          <a:cs typeface="Times New Roman"/>
                        </a:rPr>
                        <a:t>Сравнить</a:t>
                      </a: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MS Mincho"/>
                          <a:cs typeface="Times New Roman"/>
                        </a:rPr>
                        <a:t>Знак суммы</a:t>
                      </a: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MS Mincho"/>
                          <a:cs typeface="Times New Roman"/>
                        </a:rPr>
                        <a:t>Ответ</a:t>
                      </a: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MS Mincho"/>
                          <a:cs typeface="Times New Roman"/>
                        </a:rPr>
                        <a:t>-5 + 3=</a:t>
                      </a: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MS Mincho"/>
                          <a:cs typeface="Times New Roman"/>
                        </a:rPr>
                        <a:t>|-5|       |3|</a:t>
                      </a: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MS Mincho"/>
                          <a:cs typeface="Times New Roman"/>
                        </a:rPr>
                        <a:t>7 + ( -3 )=</a:t>
                      </a: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MS Mincho"/>
                          <a:cs typeface="Times New Roman"/>
                        </a:rPr>
                        <a:t>|7|         |-3|</a:t>
                      </a: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MS Mincho"/>
                          <a:cs typeface="Times New Roman"/>
                        </a:rPr>
                        <a:t>-4 + 6 =</a:t>
                      </a: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MS Mincho"/>
                          <a:cs typeface="Times New Roman"/>
                        </a:rPr>
                        <a:t>|-4|        |6|</a:t>
                      </a: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MS Mincho"/>
                          <a:cs typeface="Times New Roman"/>
                        </a:rPr>
                        <a:t>-9 +10=</a:t>
                      </a: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MS Mincho"/>
                          <a:cs typeface="Times New Roman"/>
                        </a:rPr>
                        <a:t>|-9|        |10|</a:t>
                      </a:r>
                      <a:endParaRPr lang="ru-RU" sz="2800" b="1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MS Mincho"/>
                          <a:cs typeface="Times New Roman"/>
                        </a:rPr>
                        <a:t>-8 + 3=</a:t>
                      </a: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MS Mincho"/>
                          <a:cs typeface="Times New Roman"/>
                        </a:rPr>
                        <a:t>|-8|        |3|</a:t>
                      </a:r>
                      <a:endParaRPr lang="ru-RU" sz="2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55657" marR="55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412776"/>
            <a:ext cx="28083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36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+ (- 33)= …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- 92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+ 12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= …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15 +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(- 18)= …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- 44 + 56= …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0"/>
            <a:ext cx="8028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Первичное осмысление и </a:t>
            </a:r>
          </a:p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закрепление знаний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4005064"/>
            <a:ext cx="7128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- 456 + 287</a:t>
            </a:r>
            <a:endParaRPr lang="ru-RU" sz="9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2564904"/>
          <a:ext cx="6408712" cy="328295"/>
        </p:xfrm>
        <a:graphic>
          <a:graphicData uri="http://schemas.openxmlformats.org/drawingml/2006/table">
            <a:tbl>
              <a:tblPr/>
              <a:tblGrid>
                <a:gridCol w="6408712"/>
              </a:tblGrid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1. Определите знак суммы: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3568" y="2286744"/>
            <a:ext cx="828092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lang="ru-RU" altLang="ja-JP" sz="2000" b="1" dirty="0" smtClean="0">
              <a:solidFill>
                <a:srgbClr val="000000"/>
              </a:solidFill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а) (-12) + (-7);     в) (+15) + (-8);    </a:t>
            </a:r>
            <a:r>
              <a:rPr kumimoji="0" lang="ru-RU" altLang="ja-JP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д</a:t>
            </a: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) (-24) + (+19);</a:t>
            </a:r>
            <a:r>
              <a:rPr kumimoji="0" lang="ru-RU" altLang="ja-JP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    </a:t>
            </a: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ж) (+3,7) + (-8,4);</a:t>
            </a:r>
            <a:endParaRPr kumimoji="0" lang="ru-RU" altLang="ja-JP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б)(-8) + (+3);       г) (-6)+ (-11);       е) (+53) + (-35);	    </a:t>
            </a:r>
            <a:r>
              <a:rPr kumimoji="0" lang="ru-RU" altLang="ja-JP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з</a:t>
            </a: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) (-245) + (+300).</a:t>
            </a:r>
            <a:endParaRPr kumimoji="0" lang="ru-RU" altLang="ja-JP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altLang="ja-JP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Ответы: а) –; б) –; в) +; г) –; </a:t>
            </a:r>
            <a:r>
              <a:rPr kumimoji="0" lang="ru-RU" altLang="ja-JP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д</a:t>
            </a:r>
            <a:r>
              <a:rPr kumimoji="0" lang="ru-RU" altLang="ja-JP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) –; е) +; ж) –; </a:t>
            </a:r>
            <a:r>
              <a:rPr kumimoji="0" lang="ru-RU" altLang="ja-JP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з</a:t>
            </a:r>
            <a:r>
              <a:rPr kumimoji="0" lang="ru-RU" altLang="ja-JP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) +.</a:t>
            </a:r>
            <a:endParaRPr kumimoji="0" lang="ru-RU" altLang="ja-JP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2. </a:t>
            </a: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Выполните действия:</a:t>
            </a: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                   </a:t>
            </a: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Ответы: </a:t>
            </a:r>
            <a:endParaRPr kumimoji="0" lang="ru-RU" altLang="ja-JP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sz="2000" b="1" dirty="0" smtClean="0"/>
              <a:t> а)-19 + 40                                        </a:t>
            </a:r>
            <a:r>
              <a:rPr lang="ru-RU" sz="2000" b="1" dirty="0" smtClean="0"/>
              <a:t> 1)59</a:t>
            </a:r>
            <a:r>
              <a:rPr lang="ru-RU" sz="2000" b="1" dirty="0" smtClean="0"/>
              <a:t>;   2)-59;   3)-21;  4)21.</a:t>
            </a:r>
          </a:p>
          <a:p>
            <a:pPr fontAlgn="t"/>
            <a:r>
              <a:rPr lang="ru-RU" sz="2000" b="1" dirty="0" smtClean="0"/>
              <a:t> б)-3,4 + 5,7                                       </a:t>
            </a:r>
            <a:r>
              <a:rPr lang="ru-RU" sz="2000" b="1" dirty="0" smtClean="0"/>
              <a:t>1)2,3</a:t>
            </a:r>
            <a:r>
              <a:rPr lang="ru-RU" sz="2000" b="1" dirty="0" smtClean="0"/>
              <a:t>;   2)-2,3;  3)9,1;  4)-9,1</a:t>
            </a:r>
            <a:r>
              <a:rPr lang="ru-RU" sz="2000" b="1" dirty="0" smtClean="0"/>
              <a:t>.</a:t>
            </a:r>
            <a:endParaRPr lang="ru-RU" altLang="ja-JP" sz="20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в)   -5,6 + (-3,5 + 5,6).	                      1)3,5;      2)2,5;    3)-3,5;   4)-2,5.</a:t>
            </a:r>
            <a:endParaRPr kumimoji="0" lang="ru-RU" altLang="ja-JP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3.Найдите сумму всех целых чисел, расположенных между   -5,6 и 3,5.</a:t>
            </a:r>
            <a:endParaRPr kumimoji="0" lang="ru-RU" altLang="ja-JP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                 1)3;        2)-11;    3)-9;       4)-15.</a:t>
            </a:r>
            <a:r>
              <a:rPr kumimoji="0" lang="ru-RU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616" y="188640"/>
            <a:ext cx="802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Закрепление полученных знаний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1124744"/>
            <a:ext cx="8532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1066 (</a:t>
            </a:r>
            <a:r>
              <a:rPr lang="ru-RU" sz="5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о, </a:t>
            </a:r>
            <a:r>
              <a:rPr lang="ru-RU" sz="5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5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182</a:t>
            </a:r>
            <a:endParaRPr lang="ru-RU" sz="5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1844824"/>
            <a:ext cx="691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Работа в группах: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802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Закрепление полученных знаний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412776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Творческая работа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83568" y="2708920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Выполнить действия: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683568" y="3645024"/>
          <a:ext cx="8280920" cy="648072"/>
        </p:xfrm>
        <a:graphic>
          <a:graphicData uri="http://schemas.openxmlformats.org/drawingml/2006/table">
            <a:tbl>
              <a:tblPr/>
              <a:tblGrid>
                <a:gridCol w="8280920"/>
              </a:tblGrid>
              <a:tr h="6480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- 4,8 +3,4 +2,6 -7 ⅔ - 3,4 + 4,8 + 2⅔ - 1⅖</a:t>
                      </a: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802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2492896"/>
            <a:ext cx="8321752" cy="64807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55576" y="3429000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Историческая справка об отрицательных числах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4221088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Заготовка модели термометра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802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27584" y="1412776"/>
            <a:ext cx="1296144" cy="129614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827584" y="2996952"/>
            <a:ext cx="1296144" cy="129614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899592" y="4581128"/>
            <a:ext cx="1296144" cy="129614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303240" y="1484784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хорошо усвоили тему урока, достигли цели </a:t>
            </a:r>
            <a:r>
              <a:rPr lang="ru-RU" sz="3600" b="1" dirty="0" smtClean="0"/>
              <a:t>урока </a:t>
            </a:r>
            <a:endParaRPr lang="ru-RU" sz="3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39752" y="2996952"/>
            <a:ext cx="6606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latin typeface="Arial" pitchFamily="34" charset="0"/>
                <a:cs typeface="Arial" pitchFamily="34" charset="0"/>
              </a:rPr>
              <a:t>остались непонятными какие-то моменты</a:t>
            </a:r>
            <a:endParaRPr lang="ru-RU" sz="36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4941168"/>
            <a:ext cx="58683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/>
              <a:t>вообще не усвоили тему</a:t>
            </a:r>
            <a:endParaRPr lang="ru-RU" sz="3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езентация ТЕМА УРО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ТЕМА УРОКА</Template>
  <TotalTime>188</TotalTime>
  <Words>384</Words>
  <Application>Microsoft Office PowerPoint</Application>
  <PresentationFormat>Экран (4:3)</PresentationFormat>
  <Paragraphs>73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Презентация ТЕМА УРОКА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Alex</cp:lastModifiedBy>
  <cp:revision>22</cp:revision>
  <dcterms:created xsi:type="dcterms:W3CDTF">2011-07-27T16:21:29Z</dcterms:created>
  <dcterms:modified xsi:type="dcterms:W3CDTF">2014-02-23T14:27:24Z</dcterms:modified>
</cp:coreProperties>
</file>