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8" r:id="rId20"/>
    <p:sldId id="279" r:id="rId21"/>
    <p:sldId id="280" r:id="rId22"/>
    <p:sldId id="281" r:id="rId23"/>
    <p:sldId id="2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39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03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48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39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82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8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34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83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7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10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116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417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792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435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156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052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36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90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167319-D89A-43C5-BD5C-7E94FD07E2C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2EF320-511A-4C8D-A2FA-7466CCC5B0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02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330749" y="0"/>
            <a:ext cx="10861251" cy="48768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ПРЯМОУГОЛЬНОЕ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ПРОЕЦИРОВАНИЕ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РАСПОЛОЖЕНИЕ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ВИДОВ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ЧЕРТЕЖЕ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675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828800" y="1556657"/>
            <a:ext cx="8229600" cy="4525963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ru-RU" sz="4500" b="1" dirty="0" smtClean="0"/>
              <a:t>1</a:t>
            </a:r>
            <a:r>
              <a:rPr lang="ru-RU" sz="4500" dirty="0" smtClean="0"/>
              <a:t>.Линия основная, сплошная, толстая предназначена для вычерчивания линий</a:t>
            </a:r>
          </a:p>
          <a:p>
            <a:pPr>
              <a:buFont typeface="Arial"/>
              <a:buNone/>
            </a:pPr>
            <a:r>
              <a:rPr lang="ru-RU" sz="4500" dirty="0" smtClean="0"/>
              <a:t>А- видимого контура       В- осевых линий</a:t>
            </a:r>
          </a:p>
          <a:p>
            <a:pPr>
              <a:buFont typeface="Arial"/>
              <a:buNone/>
            </a:pPr>
            <a:r>
              <a:rPr lang="ru-RU" sz="4500" dirty="0" smtClean="0"/>
              <a:t>Б- невидимого контура   Г- выносных линий.</a:t>
            </a:r>
          </a:p>
          <a:p>
            <a:pPr>
              <a:buFont typeface="Arial"/>
              <a:buNone/>
            </a:pPr>
            <a:endParaRPr lang="ru-RU" dirty="0" smtClean="0"/>
          </a:p>
          <a:p>
            <a:pPr>
              <a:buFont typeface="Arial"/>
              <a:buNone/>
            </a:pPr>
            <a:endParaRPr lang="ru-RU" dirty="0" smtClean="0"/>
          </a:p>
          <a:p>
            <a:pPr>
              <a:buFont typeface="Arial"/>
              <a:buNone/>
            </a:pPr>
            <a:r>
              <a:rPr lang="ru-RU" sz="4500" b="1" dirty="0" smtClean="0"/>
              <a:t>2</a:t>
            </a:r>
            <a:r>
              <a:rPr lang="ru-RU" sz="4500" dirty="0" smtClean="0"/>
              <a:t>.Штриховая тонкая линия предназначена для вычерчивания</a:t>
            </a:r>
          </a:p>
          <a:p>
            <a:pPr>
              <a:buFont typeface="Arial"/>
              <a:buNone/>
            </a:pPr>
            <a:r>
              <a:rPr lang="ru-RU" sz="4500" dirty="0" smtClean="0"/>
              <a:t>А- осей симметрии         В- выносных линий</a:t>
            </a:r>
          </a:p>
          <a:p>
            <a:pPr>
              <a:buFont typeface="Arial"/>
              <a:buNone/>
            </a:pPr>
            <a:r>
              <a:rPr lang="ru-RU" sz="4500" dirty="0" smtClean="0"/>
              <a:t>Б- невидимого контура  Г- видимого контура</a:t>
            </a:r>
          </a:p>
          <a:p>
            <a:pPr>
              <a:buFont typeface="Arial"/>
              <a:buNone/>
            </a:pPr>
            <a:endParaRPr lang="ru-RU" dirty="0" smtClean="0"/>
          </a:p>
          <a:p>
            <a:pPr>
              <a:buFont typeface="Arial"/>
              <a:buNone/>
            </a:pPr>
            <a:r>
              <a:rPr lang="ru-RU" dirty="0" smtClean="0"/>
              <a:t>	                                                                      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2621733" y="5693244"/>
            <a:ext cx="6643734" cy="0"/>
            <a:chOff x="714348" y="5715016"/>
            <a:chExt cx="6643734" cy="0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714348" y="5715016"/>
              <a:ext cx="57150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>
              <a:off x="1571604" y="5715016"/>
              <a:ext cx="57150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2357422" y="5715016"/>
              <a:ext cx="6429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3286116" y="5715016"/>
              <a:ext cx="78581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4286248" y="5715016"/>
              <a:ext cx="6429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5143504" y="5715016"/>
              <a:ext cx="6429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6000760" y="5715016"/>
              <a:ext cx="57150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6786578" y="5715016"/>
              <a:ext cx="57150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Прямая соединительная линия 11"/>
          <p:cNvCxnSpPr/>
          <p:nvPr/>
        </p:nvCxnSpPr>
        <p:spPr>
          <a:xfrm>
            <a:off x="2264543" y="3456896"/>
            <a:ext cx="700092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518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5"/>
          <p:cNvSpPr txBox="1">
            <a:spLocks/>
          </p:cNvSpPr>
          <p:nvPr/>
        </p:nvSpPr>
        <p:spPr>
          <a:xfrm>
            <a:off x="1871634" y="0"/>
            <a:ext cx="8329642" cy="614366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endParaRPr lang="ru-RU" dirty="0" smtClean="0"/>
          </a:p>
          <a:p>
            <a:pPr>
              <a:buFont typeface="Arial"/>
              <a:buNone/>
            </a:pPr>
            <a:r>
              <a:rPr lang="ru-RU" b="1" dirty="0" smtClean="0"/>
              <a:t>3</a:t>
            </a:r>
            <a:r>
              <a:rPr lang="ru-RU" dirty="0" smtClean="0"/>
              <a:t>.Штрихпунктирная, тонкая линия предназначена для вычерчивания</a:t>
            </a:r>
          </a:p>
          <a:p>
            <a:pPr>
              <a:buFont typeface="Arial"/>
              <a:buNone/>
            </a:pPr>
            <a:r>
              <a:rPr lang="ru-RU" dirty="0" smtClean="0"/>
              <a:t>А- осей симметрии         В- выносных линий</a:t>
            </a:r>
          </a:p>
          <a:p>
            <a:pPr>
              <a:buFont typeface="Arial"/>
              <a:buNone/>
            </a:pPr>
            <a:r>
              <a:rPr lang="ru-RU" dirty="0" smtClean="0"/>
              <a:t>Б- невидимого контура  Г- видимого контура</a:t>
            </a:r>
          </a:p>
          <a:p>
            <a:pPr>
              <a:buFont typeface="Arial"/>
              <a:buNone/>
            </a:pPr>
            <a:endParaRPr lang="ru-RU" dirty="0" smtClean="0"/>
          </a:p>
          <a:p>
            <a:pPr>
              <a:buFont typeface="Arial"/>
              <a:buNone/>
            </a:pPr>
            <a:r>
              <a:rPr lang="ru-RU" b="1" dirty="0" smtClean="0"/>
              <a:t>4</a:t>
            </a:r>
            <a:r>
              <a:rPr lang="ru-RU" dirty="0" smtClean="0"/>
              <a:t>. Буквой </a:t>
            </a:r>
            <a:r>
              <a:rPr lang="en-US" b="1" i="1" dirty="0" smtClean="0"/>
              <a:t>R</a:t>
            </a:r>
            <a:r>
              <a:rPr lang="ru-RU" dirty="0" smtClean="0"/>
              <a:t> на чертеже обозначается</a:t>
            </a:r>
          </a:p>
          <a:p>
            <a:pPr>
              <a:buFont typeface="Arial"/>
              <a:buNone/>
            </a:pPr>
            <a:r>
              <a:rPr lang="ru-RU" dirty="0" smtClean="0"/>
              <a:t>А- расстояние между любыми двумя точками</a:t>
            </a:r>
          </a:p>
          <a:p>
            <a:pPr>
              <a:buFont typeface="Arial"/>
              <a:buNone/>
            </a:pPr>
            <a:r>
              <a:rPr lang="ru-RU" dirty="0" smtClean="0"/>
              <a:t>Б- расстояние между  двумя наиболее удаленными противоположными точками окружности</a:t>
            </a:r>
          </a:p>
          <a:p>
            <a:pPr>
              <a:buFont typeface="Arial"/>
              <a:buNone/>
            </a:pPr>
            <a:r>
              <a:rPr lang="ru-RU" dirty="0" smtClean="0"/>
              <a:t>В- расстояние от центра окружности до точки на ней.     </a:t>
            </a:r>
          </a:p>
          <a:p>
            <a:pPr>
              <a:buFont typeface="Arial"/>
              <a:buNone/>
            </a:pPr>
            <a:r>
              <a:rPr lang="ru-RU" dirty="0" smtClean="0"/>
              <a:t>                          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058053" y="2680601"/>
            <a:ext cx="6929486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/>
          <p:cNvGrpSpPr/>
          <p:nvPr/>
        </p:nvGrpSpPr>
        <p:grpSpPr>
          <a:xfrm>
            <a:off x="7145782" y="5495957"/>
            <a:ext cx="1071570" cy="1071570"/>
            <a:chOff x="3357554" y="5357826"/>
            <a:chExt cx="1071570" cy="1071570"/>
          </a:xfrm>
        </p:grpSpPr>
        <p:sp>
          <p:nvSpPr>
            <p:cNvPr id="5" name="Овал 4"/>
            <p:cNvSpPr/>
            <p:nvPr/>
          </p:nvSpPr>
          <p:spPr>
            <a:xfrm>
              <a:off x="3357554" y="5357826"/>
              <a:ext cx="1071570" cy="107157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rot="10800000" flipH="1">
              <a:off x="3357554" y="5857892"/>
              <a:ext cx="107157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>
              <a:stCxn id="5" idx="0"/>
              <a:endCxn id="5" idx="4"/>
            </p:cNvCxnSpPr>
            <p:nvPr/>
          </p:nvCxnSpPr>
          <p:spPr>
            <a:xfrm rot="16200000" flipH="1">
              <a:off x="3357554" y="5893611"/>
              <a:ext cx="107157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063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981200" y="400709"/>
            <a:ext cx="8229600" cy="6072230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ru-RU" b="1" dirty="0" smtClean="0"/>
              <a:t>5.</a:t>
            </a:r>
            <a:r>
              <a:rPr lang="ru-RU" dirty="0" smtClean="0"/>
              <a:t> Сопряжением называется</a:t>
            </a:r>
          </a:p>
          <a:p>
            <a:pPr>
              <a:buFont typeface="Arial"/>
              <a:buNone/>
            </a:pPr>
            <a:r>
              <a:rPr lang="ru-RU" dirty="0" smtClean="0"/>
              <a:t>А- переход одной кривой линии в другую</a:t>
            </a:r>
          </a:p>
          <a:p>
            <a:pPr>
              <a:buFont typeface="Arial"/>
              <a:buNone/>
            </a:pPr>
            <a:r>
              <a:rPr lang="ru-RU" dirty="0" smtClean="0"/>
              <a:t>Б- переход одной линии в другую</a:t>
            </a:r>
          </a:p>
          <a:p>
            <a:pPr>
              <a:buFont typeface="Arial"/>
              <a:buNone/>
            </a:pPr>
            <a:r>
              <a:rPr lang="ru-RU" dirty="0" smtClean="0"/>
              <a:t>В- плавный переход одной линии в другую.</a:t>
            </a:r>
          </a:p>
          <a:p>
            <a:pPr>
              <a:buFont typeface="Arial"/>
              <a:buNone/>
            </a:pPr>
            <a:endParaRPr lang="ru-RU" dirty="0" smtClean="0"/>
          </a:p>
          <a:p>
            <a:pPr>
              <a:buFont typeface="Arial"/>
              <a:buNone/>
            </a:pPr>
            <a:r>
              <a:rPr lang="ru-RU" b="1" dirty="0" smtClean="0"/>
              <a:t>6.</a:t>
            </a:r>
            <a:r>
              <a:rPr lang="ru-RU" dirty="0" smtClean="0"/>
              <a:t> Масштабом называется</a:t>
            </a:r>
          </a:p>
          <a:p>
            <a:pPr>
              <a:buFont typeface="Arial"/>
              <a:buNone/>
            </a:pPr>
            <a:r>
              <a:rPr lang="ru-RU" dirty="0" smtClean="0"/>
              <a:t>А- расстояние между двумя точками на плоскости</a:t>
            </a:r>
          </a:p>
          <a:p>
            <a:pPr>
              <a:buFont typeface="Arial"/>
              <a:buNone/>
            </a:pPr>
            <a:r>
              <a:rPr lang="ru-RU" dirty="0" smtClean="0"/>
              <a:t>Б- пропорциональное уменьшение размеров на чертеже</a:t>
            </a:r>
          </a:p>
          <a:p>
            <a:pPr>
              <a:buFont typeface="Arial"/>
              <a:buNone/>
            </a:pPr>
            <a:r>
              <a:rPr lang="ru-RU" dirty="0" smtClean="0"/>
              <a:t>В- отношение линейных размеров изображения к действительным размерам детали.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806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2132892" y="714332"/>
            <a:ext cx="8229600" cy="6143668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ru-RU" b="1" smtClean="0"/>
              <a:t>7</a:t>
            </a:r>
            <a:r>
              <a:rPr lang="ru-RU" smtClean="0"/>
              <a:t>. Если на чертеже стоит обозначение масштаба изображения детали </a:t>
            </a:r>
            <a:r>
              <a:rPr lang="ru-RU" b="1" i="1" smtClean="0"/>
              <a:t>М 2:1</a:t>
            </a:r>
            <a:r>
              <a:rPr lang="ru-RU" smtClean="0"/>
              <a:t>, то это</a:t>
            </a:r>
          </a:p>
          <a:p>
            <a:pPr>
              <a:buFont typeface="Arial"/>
              <a:buNone/>
            </a:pPr>
            <a:r>
              <a:rPr lang="ru-RU" smtClean="0"/>
              <a:t>А- масштаб уменьшения, и при выполнении чертежа все действительные размеры детали уменьшали в 2 раза</a:t>
            </a:r>
          </a:p>
          <a:p>
            <a:pPr>
              <a:buFont typeface="Arial"/>
              <a:buNone/>
            </a:pPr>
            <a:r>
              <a:rPr lang="ru-RU" smtClean="0"/>
              <a:t>Б- изображение детали выполнено в натуральную величину</a:t>
            </a:r>
          </a:p>
          <a:p>
            <a:pPr>
              <a:buFont typeface="Arial"/>
              <a:buNone/>
            </a:pPr>
            <a:r>
              <a:rPr lang="ru-RU" smtClean="0"/>
              <a:t>В- масштаб увеличения, и при выполнении чертежа все действительные размеры детали увеличили в 2 раза.</a:t>
            </a:r>
          </a:p>
          <a:p>
            <a:pPr>
              <a:buFont typeface="Arial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088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756653" y="381661"/>
            <a:ext cx="8229600" cy="5697559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ru-RU" dirty="0" smtClean="0"/>
              <a:t>8. В каком масштабе выполнен чертеж, если линейная длина отрезка на чертеже равна </a:t>
            </a:r>
          </a:p>
          <a:p>
            <a:pPr>
              <a:buFont typeface="Arial"/>
              <a:buNone/>
            </a:pPr>
            <a:r>
              <a:rPr lang="ru-RU" dirty="0" smtClean="0"/>
              <a:t>    50 миллиметров, а действительная длина 5 миллиметров?</a:t>
            </a:r>
          </a:p>
          <a:p>
            <a:pPr>
              <a:buFont typeface="Arial"/>
              <a:buNone/>
            </a:pPr>
            <a:r>
              <a:rPr lang="ru-RU" dirty="0" smtClean="0"/>
              <a:t> </a:t>
            </a:r>
          </a:p>
          <a:p>
            <a:pPr>
              <a:buFont typeface="Arial"/>
              <a:buNone/>
            </a:pPr>
            <a:r>
              <a:rPr lang="ru-RU" dirty="0" smtClean="0"/>
              <a:t>                                                                                                           </a:t>
            </a:r>
          </a:p>
          <a:p>
            <a:pPr>
              <a:buFont typeface="Arial"/>
              <a:buNone/>
            </a:pPr>
            <a:r>
              <a:rPr lang="ru-RU" dirty="0" smtClean="0"/>
              <a:t>  А- масштаб М1:10</a:t>
            </a:r>
          </a:p>
          <a:p>
            <a:pPr>
              <a:buFont typeface="Arial"/>
              <a:buNone/>
            </a:pPr>
            <a:r>
              <a:rPr lang="ru-RU" dirty="0" smtClean="0"/>
              <a:t>  Б- масштаб М10:1</a:t>
            </a:r>
          </a:p>
          <a:p>
            <a:pPr>
              <a:buFont typeface="Arial"/>
              <a:buNone/>
            </a:pPr>
            <a:r>
              <a:rPr lang="ru-RU" dirty="0" smtClean="0"/>
              <a:t>   В- масштаб М1:1                                                   </a:t>
            </a:r>
          </a:p>
          <a:p>
            <a:pPr>
              <a:buFont typeface="Arial"/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4342" y="2337465"/>
            <a:ext cx="2891911" cy="1785950"/>
            <a:chOff x="2786050" y="2214554"/>
            <a:chExt cx="2891911" cy="1785950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2820441" y="3071810"/>
              <a:ext cx="278608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/>
            <p:cNvCxnSpPr/>
            <p:nvPr/>
          </p:nvCxnSpPr>
          <p:spPr>
            <a:xfrm rot="5400000">
              <a:off x="2356094" y="3536157"/>
              <a:ext cx="9286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rot="5400000">
              <a:off x="5177895" y="3500438"/>
              <a:ext cx="8572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>
              <a:off x="2820441" y="3571876"/>
              <a:ext cx="2786082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034887" y="3143248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i="1" dirty="0" smtClean="0"/>
                <a:t>5</a:t>
              </a:r>
              <a:endParaRPr lang="ru-RU" sz="2400" b="1" i="1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2786050" y="2714620"/>
              <a:ext cx="2891911" cy="403944"/>
            </a:xfrm>
            <a:custGeom>
              <a:avLst/>
              <a:gdLst>
                <a:gd name="connsiteX0" fmla="*/ 64394 w 2910625"/>
                <a:gd name="connsiteY0" fmla="*/ 433589 h 489398"/>
                <a:gd name="connsiteX1" fmla="*/ 77273 w 2910625"/>
                <a:gd name="connsiteY1" fmla="*/ 188890 h 489398"/>
                <a:gd name="connsiteX2" fmla="*/ 193183 w 2910625"/>
                <a:gd name="connsiteY2" fmla="*/ 176012 h 489398"/>
                <a:gd name="connsiteX3" fmla="*/ 1236372 w 2910625"/>
                <a:gd name="connsiteY3" fmla="*/ 188890 h 489398"/>
                <a:gd name="connsiteX4" fmla="*/ 1390918 w 2910625"/>
                <a:gd name="connsiteY4" fmla="*/ 8586 h 489398"/>
                <a:gd name="connsiteX5" fmla="*/ 1403797 w 2910625"/>
                <a:gd name="connsiteY5" fmla="*/ 137375 h 489398"/>
                <a:gd name="connsiteX6" fmla="*/ 1571222 w 2910625"/>
                <a:gd name="connsiteY6" fmla="*/ 188890 h 489398"/>
                <a:gd name="connsiteX7" fmla="*/ 2704563 w 2910625"/>
                <a:gd name="connsiteY7" fmla="*/ 201769 h 489398"/>
                <a:gd name="connsiteX8" fmla="*/ 2807594 w 2910625"/>
                <a:gd name="connsiteY8" fmla="*/ 279043 h 489398"/>
                <a:gd name="connsiteX9" fmla="*/ 2807594 w 2910625"/>
                <a:gd name="connsiteY9" fmla="*/ 459347 h 489398"/>
                <a:gd name="connsiteX10" fmla="*/ 2820473 w 2910625"/>
                <a:gd name="connsiteY10" fmla="*/ 459347 h 489398"/>
                <a:gd name="connsiteX11" fmla="*/ 2820473 w 2910625"/>
                <a:gd name="connsiteY11" fmla="*/ 459347 h 489398"/>
                <a:gd name="connsiteX12" fmla="*/ 2820473 w 2910625"/>
                <a:gd name="connsiteY12" fmla="*/ 433589 h 489398"/>
                <a:gd name="connsiteX13" fmla="*/ 2807594 w 2910625"/>
                <a:gd name="connsiteY13" fmla="*/ 459347 h 48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10625" h="489398">
                  <a:moveTo>
                    <a:pt x="64394" y="433589"/>
                  </a:moveTo>
                  <a:cubicBezTo>
                    <a:pt x="60101" y="332704"/>
                    <a:pt x="55808" y="231820"/>
                    <a:pt x="77273" y="188890"/>
                  </a:cubicBezTo>
                  <a:cubicBezTo>
                    <a:pt x="98738" y="145961"/>
                    <a:pt x="0" y="176012"/>
                    <a:pt x="193183" y="176012"/>
                  </a:cubicBezTo>
                  <a:cubicBezTo>
                    <a:pt x="386366" y="176012"/>
                    <a:pt x="1036750" y="216794"/>
                    <a:pt x="1236372" y="188890"/>
                  </a:cubicBezTo>
                  <a:cubicBezTo>
                    <a:pt x="1435994" y="160986"/>
                    <a:pt x="1363014" y="17172"/>
                    <a:pt x="1390918" y="8586"/>
                  </a:cubicBezTo>
                  <a:cubicBezTo>
                    <a:pt x="1418822" y="0"/>
                    <a:pt x="1373746" y="107324"/>
                    <a:pt x="1403797" y="137375"/>
                  </a:cubicBezTo>
                  <a:cubicBezTo>
                    <a:pt x="1433848" y="167426"/>
                    <a:pt x="1354428" y="178158"/>
                    <a:pt x="1571222" y="188890"/>
                  </a:cubicBezTo>
                  <a:cubicBezTo>
                    <a:pt x="1788016" y="199622"/>
                    <a:pt x="2498501" y="186744"/>
                    <a:pt x="2704563" y="201769"/>
                  </a:cubicBezTo>
                  <a:cubicBezTo>
                    <a:pt x="2910625" y="216795"/>
                    <a:pt x="2790422" y="236113"/>
                    <a:pt x="2807594" y="279043"/>
                  </a:cubicBezTo>
                  <a:cubicBezTo>
                    <a:pt x="2824766" y="321973"/>
                    <a:pt x="2805448" y="429296"/>
                    <a:pt x="2807594" y="459347"/>
                  </a:cubicBezTo>
                  <a:cubicBezTo>
                    <a:pt x="2809741" y="489398"/>
                    <a:pt x="2820473" y="459347"/>
                    <a:pt x="2820473" y="459347"/>
                  </a:cubicBezTo>
                  <a:lnTo>
                    <a:pt x="2820473" y="459347"/>
                  </a:lnTo>
                  <a:cubicBezTo>
                    <a:pt x="2820473" y="455054"/>
                    <a:pt x="2822619" y="433589"/>
                    <a:pt x="2820473" y="433589"/>
                  </a:cubicBezTo>
                  <a:cubicBezTo>
                    <a:pt x="2818327" y="433589"/>
                    <a:pt x="2809740" y="459347"/>
                    <a:pt x="2807594" y="459347"/>
                  </a:cubicBez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20573" y="2214554"/>
              <a:ext cx="7562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i="1" dirty="0" smtClean="0"/>
                <a:t>50</a:t>
              </a:r>
              <a:endParaRPr lang="ru-RU" sz="24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3566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8401" t="29738" r="23060" b="15625"/>
          <a:stretch/>
        </p:blipFill>
        <p:spPr>
          <a:xfrm>
            <a:off x="2762251" y="-1"/>
            <a:ext cx="9429750" cy="689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24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380" t="25504" r="19999" b="14012"/>
          <a:stretch/>
        </p:blipFill>
        <p:spPr>
          <a:xfrm>
            <a:off x="2757949" y="0"/>
            <a:ext cx="9434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98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8033" t="29450" r="23673" b="21356"/>
          <a:stretch/>
        </p:blipFill>
        <p:spPr>
          <a:xfrm>
            <a:off x="2696667" y="0"/>
            <a:ext cx="9495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53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607" t="26714" r="21133" b="20060"/>
          <a:stretch/>
        </p:blipFill>
        <p:spPr>
          <a:xfrm>
            <a:off x="2736273" y="0"/>
            <a:ext cx="9455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7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906" t="25504" r="22154" b="14012"/>
          <a:stretch/>
        </p:blipFill>
        <p:spPr>
          <a:xfrm>
            <a:off x="2781300" y="0"/>
            <a:ext cx="9410700" cy="691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53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680" t="27924" r="19206" b="14617"/>
          <a:stretch/>
        </p:blipFill>
        <p:spPr>
          <a:xfrm>
            <a:off x="2614863" y="0"/>
            <a:ext cx="9577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52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267" t="28730" r="20680" b="21068"/>
          <a:stretch/>
        </p:blipFill>
        <p:spPr>
          <a:xfrm>
            <a:off x="2686050" y="0"/>
            <a:ext cx="9505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06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6586" t="26511" r="19773" b="17440"/>
          <a:stretch/>
        </p:blipFill>
        <p:spPr>
          <a:xfrm>
            <a:off x="2694412" y="0"/>
            <a:ext cx="9497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97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6474" t="27117" r="19545" b="14819"/>
          <a:stretch/>
        </p:blipFill>
        <p:spPr>
          <a:xfrm>
            <a:off x="2952751" y="0"/>
            <a:ext cx="9239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30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494" t="24698" r="22153" b="13407"/>
          <a:stretch/>
        </p:blipFill>
        <p:spPr>
          <a:xfrm>
            <a:off x="2831691" y="-1"/>
            <a:ext cx="9360310" cy="686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40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6020" t="25907" r="19999" b="18246"/>
          <a:stretch/>
        </p:blipFill>
        <p:spPr>
          <a:xfrm>
            <a:off x="2585847" y="0"/>
            <a:ext cx="9606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73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:\сканирование\Scan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20" y="642918"/>
            <a:ext cx="8643998" cy="6215082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cxnSp>
        <p:nvCxnSpPr>
          <p:cNvPr id="6" name="Прямая соединительная линия 5"/>
          <p:cNvCxnSpPr>
            <a:stCxn id="30722" idx="1"/>
            <a:endCxn id="30722" idx="3"/>
          </p:cNvCxnSpPr>
          <p:nvPr/>
        </p:nvCxnSpPr>
        <p:spPr>
          <a:xfrm rot="10800000" flipH="1">
            <a:off x="1809720" y="3750459"/>
            <a:ext cx="8643998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30722" idx="0"/>
            <a:endCxn id="30722" idx="2"/>
          </p:cNvCxnSpPr>
          <p:nvPr/>
        </p:nvCxnSpPr>
        <p:spPr>
          <a:xfrm rot="16200000" flipH="1">
            <a:off x="3024178" y="3750459"/>
            <a:ext cx="621508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3" name="Picture 3" descr="F:\сканирование\сх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76" y="4000505"/>
            <a:ext cx="4286280" cy="264320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6910" y="0"/>
            <a:ext cx="7929618" cy="785818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Вариант 1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2662" y="642919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СПЕРЕДИ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4100" y="385762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СВЕРХУ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24826" y="642918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СЛЕВА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821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14290"/>
            <a:ext cx="8229600" cy="57150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Вариант 2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1746" name="Picture 2" descr="F:\сканирование\Scan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20" y="785794"/>
            <a:ext cx="8572560" cy="5786454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>
            <a:stCxn id="31746" idx="0"/>
            <a:endCxn id="31746" idx="2"/>
          </p:cNvCxnSpPr>
          <p:nvPr/>
        </p:nvCxnSpPr>
        <p:spPr>
          <a:xfrm rot="16200000" flipH="1">
            <a:off x="3202773" y="3679021"/>
            <a:ext cx="5786454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31746" idx="1"/>
            <a:endCxn id="31746" idx="3"/>
          </p:cNvCxnSpPr>
          <p:nvPr/>
        </p:nvCxnSpPr>
        <p:spPr>
          <a:xfrm rot="10800000" flipH="1">
            <a:off x="1809720" y="3679021"/>
            <a:ext cx="8572560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49" name="Picture 5" descr="F:\сканирование\схема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8876" y="3825876"/>
            <a:ext cx="4286280" cy="288927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09786" y="857233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СПЕРЕДИ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24100" y="385762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СВЕРХУ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0512" y="78579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СЛЕВА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8215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259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Вариант 3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2770" name="Picture 2" descr="F:\сканирование\Scan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1158" y="928670"/>
            <a:ext cx="8643998" cy="5715040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>
            <a:stCxn id="32770" idx="0"/>
            <a:endCxn id="32770" idx="2"/>
          </p:cNvCxnSpPr>
          <p:nvPr/>
        </p:nvCxnSpPr>
        <p:spPr>
          <a:xfrm rot="16200000" flipH="1">
            <a:off x="3345637" y="3786190"/>
            <a:ext cx="5715040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32770" idx="1"/>
            <a:endCxn id="32770" idx="3"/>
          </p:cNvCxnSpPr>
          <p:nvPr/>
        </p:nvCxnSpPr>
        <p:spPr>
          <a:xfrm rot="10800000" flipH="1">
            <a:off x="1881158" y="3786190"/>
            <a:ext cx="8643998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1" name="Picture 3" descr="F:\сканирование\схема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0314" y="3965578"/>
            <a:ext cx="4357686" cy="289242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81224" y="928671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СПЕРЕДИ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1224" y="3786190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СВЕРХУ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9074" y="92867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СЛЕВА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1939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5403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Вариант 4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3794" name="Picture 2" descr="F:\сканирование\Scan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20" y="1000108"/>
            <a:ext cx="8358246" cy="5857892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cxnSp>
        <p:nvCxnSpPr>
          <p:cNvPr id="6" name="Прямая соединительная линия 5"/>
          <p:cNvCxnSpPr>
            <a:stCxn id="33794" idx="0"/>
            <a:endCxn id="33794" idx="2"/>
          </p:cNvCxnSpPr>
          <p:nvPr/>
        </p:nvCxnSpPr>
        <p:spPr>
          <a:xfrm rot="16200000" flipH="1">
            <a:off x="3059897" y="3929054"/>
            <a:ext cx="5857892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33794" idx="1"/>
            <a:endCxn id="33794" idx="3"/>
          </p:cNvCxnSpPr>
          <p:nvPr/>
        </p:nvCxnSpPr>
        <p:spPr>
          <a:xfrm rot="10800000" flipH="1">
            <a:off x="1809720" y="3929054"/>
            <a:ext cx="8358246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5" name="Picture 3" descr="F:\сканирование\схема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4562" y="4071942"/>
            <a:ext cx="4143404" cy="278605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09786" y="1000109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СПЕРЕДИ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524100" y="3929067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СВЕРХУ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96198" y="100010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СЛЕВА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9002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259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Вариант 5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22" name="Picture 2" descr="F:\сканирование\Scan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4034" y="1000108"/>
            <a:ext cx="8143932" cy="5643602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>
            <a:stCxn id="30722" idx="0"/>
          </p:cNvCxnSpPr>
          <p:nvPr/>
        </p:nvCxnSpPr>
        <p:spPr>
          <a:xfrm rot="16200000" flipH="1">
            <a:off x="3238480" y="3857628"/>
            <a:ext cx="571504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30722" idx="1"/>
            <a:endCxn id="30722" idx="3"/>
          </p:cNvCxnSpPr>
          <p:nvPr/>
        </p:nvCxnSpPr>
        <p:spPr>
          <a:xfrm rot="10800000" flipH="1">
            <a:off x="2024034" y="3821909"/>
            <a:ext cx="8143932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4" name="Picture 4" descr="F:\сканирование\схема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7438" y="4071942"/>
            <a:ext cx="4357718" cy="264320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595538" y="928671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СПЕРЕДИ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5538" y="3857629"/>
            <a:ext cx="1428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СВЕРХУ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810512" y="85723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ВИД СЛЕВА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03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0000FF"/>
                </a:solidFill>
              </a:rPr>
              <a:t>ЗАДАНИЕ</a:t>
            </a:r>
            <a:r>
              <a:rPr lang="ru-RU" dirty="0" smtClean="0"/>
              <a:t>.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Дополнить чертеж недостающими линиями.</a:t>
            </a:r>
            <a:endParaRPr lang="ru-RU" dirty="0"/>
          </a:p>
        </p:txBody>
      </p:sp>
      <p:pic>
        <p:nvPicPr>
          <p:cNvPr id="25602" name="Picture 2" descr="F:\сканирование\черчение (3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bright="-20000" contrast="40000"/>
          </a:blip>
          <a:srcRect r="1645"/>
          <a:stretch>
            <a:fillRect/>
          </a:stretch>
        </p:blipFill>
        <p:spPr bwMode="auto">
          <a:xfrm>
            <a:off x="2855640" y="1628801"/>
            <a:ext cx="6048672" cy="500062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11981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28</TotalTime>
  <Words>291</Words>
  <Application>Microsoft Office PowerPoint</Application>
  <PresentationFormat>Широкоэкранный</PresentationFormat>
  <Paragraphs>65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Corbel</vt:lpstr>
      <vt:lpstr>Параллакс</vt:lpstr>
      <vt:lpstr>ПРЯМОУГОЛЬНОЕ ПРОЕЦИРОВАНИЕ  РАСПОЛОЖЕНИЕ  ВИДОВ НА ЧЕРТЕЖЕ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Вариант 1</vt:lpstr>
      <vt:lpstr>Вариант 2</vt:lpstr>
      <vt:lpstr>Вариант 3</vt:lpstr>
      <vt:lpstr>Вариант 4</vt:lpstr>
      <vt:lpstr>Вариант 5</vt:lpstr>
      <vt:lpstr>ЗАДАНИЕ. Дополнить чертеж недостающими линиями.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ПРЯМОУГОЛЬНОЕ ПРОЕЦИРОВАНИЕ. РАСПОЛОЖЕНИЕ ВИДОВ НА ЧЕРТЕЖЕ.</dc:title>
  <dc:creator>Татьяна Агапитова</dc:creator>
  <cp:lastModifiedBy>Татьяна Агапитова</cp:lastModifiedBy>
  <cp:revision>5</cp:revision>
  <dcterms:created xsi:type="dcterms:W3CDTF">2018-10-22T13:07:22Z</dcterms:created>
  <dcterms:modified xsi:type="dcterms:W3CDTF">2018-10-22T13:35:43Z</dcterms:modified>
</cp:coreProperties>
</file>