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1" r:id="rId4"/>
    <p:sldId id="262" r:id="rId5"/>
    <p:sldId id="263" r:id="rId6"/>
    <p:sldId id="260" r:id="rId7"/>
    <p:sldId id="259" r:id="rId8"/>
    <p:sldId id="266" r:id="rId9"/>
    <p:sldId id="265" r:id="rId10"/>
    <p:sldId id="264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custDataLst>
    <p:tags r:id="rId16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2" d="100"/>
          <a:sy n="72" d="100"/>
        </p:scale>
        <p:origin x="-1326" y="-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60213-F2C2-402E-AB9F-C703EB97B01D}" type="datetimeFigureOut">
              <a:rPr lang="ru-RU" smtClean="0"/>
              <a:pPr/>
              <a:t>08.11.2018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F692A-E730-4E79-BE38-38520B8DEDA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60213-F2C2-402E-AB9F-C703EB97B01D}" type="datetimeFigureOut">
              <a:rPr lang="ru-RU" smtClean="0"/>
              <a:pPr/>
              <a:t>08.11.2018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F692A-E730-4E79-BE38-38520B8DEDA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60213-F2C2-402E-AB9F-C703EB97B01D}" type="datetimeFigureOut">
              <a:rPr lang="ru-RU" smtClean="0"/>
              <a:pPr/>
              <a:t>08.11.2018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F692A-E730-4E79-BE38-38520B8DEDA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60213-F2C2-402E-AB9F-C703EB97B01D}" type="datetimeFigureOut">
              <a:rPr lang="ru-RU" smtClean="0"/>
              <a:pPr/>
              <a:t>08.11.2018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F692A-E730-4E79-BE38-38520B8DEDA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60213-F2C2-402E-AB9F-C703EB97B01D}" type="datetimeFigureOut">
              <a:rPr lang="ru-RU" smtClean="0"/>
              <a:pPr/>
              <a:t>08.11.2018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F692A-E730-4E79-BE38-38520B8DEDA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60213-F2C2-402E-AB9F-C703EB97B01D}" type="datetimeFigureOut">
              <a:rPr lang="ru-RU" smtClean="0"/>
              <a:pPr/>
              <a:t>08.11.2018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F692A-E730-4E79-BE38-38520B8DEDA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60213-F2C2-402E-AB9F-C703EB97B01D}" type="datetimeFigureOut">
              <a:rPr lang="ru-RU" smtClean="0"/>
              <a:pPr/>
              <a:t>08.11.2018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F692A-E730-4E79-BE38-38520B8DEDA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60213-F2C2-402E-AB9F-C703EB97B01D}" type="datetimeFigureOut">
              <a:rPr lang="ru-RU" smtClean="0"/>
              <a:pPr/>
              <a:t>08.11.2018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F692A-E730-4E79-BE38-38520B8DEDA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60213-F2C2-402E-AB9F-C703EB97B01D}" type="datetimeFigureOut">
              <a:rPr lang="ru-RU" smtClean="0"/>
              <a:pPr/>
              <a:t>08.11.2018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F692A-E730-4E79-BE38-38520B8DEDA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60213-F2C2-402E-AB9F-C703EB97B01D}" type="datetimeFigureOut">
              <a:rPr lang="ru-RU" smtClean="0"/>
              <a:pPr/>
              <a:t>08.11.2018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F692A-E730-4E79-BE38-38520B8DEDA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60213-F2C2-402E-AB9F-C703EB97B01D}" type="datetimeFigureOut">
              <a:rPr lang="ru-RU" smtClean="0"/>
              <a:pPr/>
              <a:t>08.11.2018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F692A-E730-4E79-BE38-38520B8DEDA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E60213-F2C2-402E-AB9F-C703EB97B01D}" type="datetimeFigureOut">
              <a:rPr lang="ru-RU" smtClean="0"/>
              <a:pPr/>
              <a:t>08.11.2018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4F692A-E730-4E79-BE38-38520B8DEDA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wheel spokes="8"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57158" y="2714620"/>
            <a:ext cx="842968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sz="6000" b="1" dirty="0">
              <a:ln w="19050">
                <a:solidFill>
                  <a:prstClr val="white"/>
                </a:solidFill>
                <a:prstDash val="solid"/>
              </a:ln>
              <a:solidFill>
                <a:srgbClr val="C00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57159" y="5072074"/>
            <a:ext cx="478634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Подготовила: Замятина Ксения Витальевна,</a:t>
            </a:r>
          </a:p>
          <a:p>
            <a:pPr algn="ctr">
              <a:defRPr/>
            </a:pP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классный руководитель 5 «Г» класса,</a:t>
            </a:r>
          </a:p>
          <a:p>
            <a:pPr algn="ctr">
              <a:defRPr/>
            </a:pP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МБОУ ООШ №1,г.Слюдянка</a:t>
            </a:r>
          </a:p>
          <a:p>
            <a:pPr algn="ctr">
              <a:defRPr/>
            </a:pP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2018 год</a:t>
            </a:r>
            <a:endParaRPr lang="ru-RU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642910" y="1000108"/>
            <a:ext cx="7358114" cy="3847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54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ranklin Gothic Medium Cond" pitchFamily="34" charset="0"/>
                <a:ea typeface="Times New Roman" pitchFamily="18" charset="0"/>
                <a:cs typeface="Times New Roman" pitchFamily="18" charset="0"/>
              </a:rPr>
              <a:t>Программа развития классного коллектива </a:t>
            </a:r>
            <a:endParaRPr kumimoji="0" lang="ru-RU" sz="54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Franklin Gothic Medium Cond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5400" b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Franklin Gothic Medium Cond" pitchFamily="34" charset="0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5400" b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Franklin Gothic Medium Cond" pitchFamily="34" charset="0"/>
                <a:ea typeface="Times New Roman" pitchFamily="18" charset="0"/>
                <a:cs typeface="Times New Roman" pitchFamily="18" charset="0"/>
              </a:rPr>
              <a:t>Социокультурное</a:t>
            </a:r>
            <a:r>
              <a:rPr kumimoji="0" lang="ru-RU" sz="5400" b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Franklin Gothic Medium Cond" pitchFamily="34" charset="0"/>
                <a:ea typeface="Times New Roman" pitchFamily="18" charset="0"/>
                <a:cs typeface="Times New Roman" pitchFamily="18" charset="0"/>
              </a:rPr>
              <a:t> развитие  личности»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Franklin Gothic Medium Cond" pitchFamily="34" charset="0"/>
              </a:rPr>
              <a:t>Характеристика класса</a:t>
            </a:r>
            <a:endParaRPr lang="ru-RU" dirty="0">
              <a:latin typeface="Franklin Gothic Medium Cond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911741"/>
          </a:xfrm>
        </p:spPr>
        <p:txBody>
          <a:bodyPr>
            <a:norm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Учащиеся данного коллектива обучаются по специальной (коррекционной) программе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VIII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вида.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Количественный состав обучающихся в 5 «г» класса:  5 девочек и 4 мальчика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Класс по количественному составу является небольшим, однако в нём присутствуют группировки по интересам, но в целом учащиеся относятся друг к другу положительно, готовы прийти на выручку.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Школьники переживают удачи и неудачи своего класса, болеют за свой коллектив. При проведении общественных мероприятий стараются держаться вместе.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 классе имеется структура с распределением и выполнением обязанностей, а так же сформирован актив, который занимается решением проблемных вопросов и организационными моментами, вовлекая в эту деятельность остальных членов класса. </a:t>
            </a:r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3" descr="C:\Users\home\Desktop\Кл.рук\ак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3429000"/>
            <a:ext cx="5357850" cy="2928958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285728"/>
            <a:ext cx="8229600" cy="4714908"/>
          </a:xfrm>
        </p:spPr>
        <p:txBody>
          <a:bodyPr>
            <a:normAutofit lnSpcReduction="10000"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Учащиеся в силу индивидуальных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особенностей  не умеют терпеливо и внимательно выслушивать друг друга на классных собраниях, на перемене, при выполнении различных дел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Однако распоряжениям уполномоченных лиц подчиняются. 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 классе отсутствует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ярко выраженный лидер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Любой из учеников в определённой ситуации может им стать и повести за собой остальных. Большинство учеников класса открыты и легки в общении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, но есть закрытые, тревожные и недоверчивые дети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За небольшим исключением класс неконфликтен, дети легко идут на контакт с педагогами и одноклассниками, вовлекаются в различные виды деятельности.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Отрицательным качеством для большинства детей является неусидчивость, которая мешает учебной работе.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В классе начинают формироваться обычаи и традиции, которые скрепляют классный коллектив, развивают положительные качества всего коллектива и отдельного ребёнка в нём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Отношение к труду у детей разное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Есть ученики очень активные и добросовестные, которые с удовольствием выполняют поручения.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У других ребят не воспитано трудолюбие. Они работают без желания, стараются увильнуть от просьбы, поручения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endParaRPr lang="ru-RU" dirty="0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1296974"/>
          </a:xfrm>
        </p:spPr>
        <p:txBody>
          <a:bodyPr>
            <a:normAutofit fontScale="90000"/>
          </a:bodyPr>
          <a:lstStyle/>
          <a:p>
            <a:pPr algn="l"/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     Цель </a:t>
            </a: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программы: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       Создание 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условий для становления 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образованной, </a:t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        социально 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- адаптированной  личности.</a:t>
            </a:r>
            <a:r>
              <a:rPr lang="ru-RU" sz="2700" dirty="0" smtClean="0"/>
              <a:t/>
            </a:r>
            <a:br>
              <a:rPr lang="ru-RU" sz="2700" dirty="0" smtClean="0"/>
            </a:br>
            <a:endParaRPr lang="ru-RU" sz="27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Задачи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программы: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развитие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культурных навыков общения, поведения, умственного труда, приобретения знаний.</a:t>
            </a:r>
          </a:p>
          <a:p>
            <a:pPr lvl="1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расширение познавательного и культурного кругозора класса.</a:t>
            </a:r>
          </a:p>
          <a:p>
            <a:pPr lvl="1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оказание педагогической поддержки ребёнку в решении проблем в области здоровья, учения, досуга, общения, семьи.</a:t>
            </a:r>
          </a:p>
          <a:p>
            <a:pPr lvl="1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помощь в осознании ребёнком своих творческих потенциальных возможностей, пробуждение в нём гражданственности.</a:t>
            </a:r>
          </a:p>
          <a:p>
            <a:pPr lvl="1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формирование системы самоуправления в классе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5911873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М. Горькому принадлежат слова о том, что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«в душе каждого ребенка есть невидимые струны, если тронуть их умелой рукой, они красиво зазвучат». </a:t>
            </a:r>
            <a:endParaRPr lang="ru-RU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Вот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эти струны нужно найти нам, учителям. Современному обществу нужны личности воспитанные, интеллектуально развитые, быстро ориентирующиеся в водовороте событий. Такую личность необходимо развивать именно в школьном возрасте.      Жизнь любого школьника делится на две части: уроки и всё, что после них. Взрослым очень хочется, чтобы первая часть была самой важной. Однако в сознании большинства подростков учёба, являясь главным видом деятельности, одновременно не становится их основной потребностью. </a:t>
            </a:r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Но отрицательное отношение к урокам вовсе не говорит об убогости их умственных сил, ведь познавательный интерес у ребят этого возраста очень высок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Этот интерес далеко не всегда направлен на школьную программу, и это особенно вызывает досаду у взрослых. И именно здесь нужна помощь педагога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 Подростковый возраст не зря называется временем действий. Общение и деятельность - вот что выдвигает на первый план природа этого возраста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..</a:t>
            </a:r>
          </a:p>
          <a:p>
            <a:endParaRPr lang="ru-RU" dirty="0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500042"/>
            <a:ext cx="8229600" cy="1643066"/>
          </a:xfrm>
        </p:spPr>
        <p:txBody>
          <a:bodyPr>
            <a:normAutofit fontScale="90000"/>
          </a:bodyPr>
          <a:lstStyle/>
          <a:p>
            <a:pPr algn="l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Условием реализации программы будет являться заинтересованность всех субъектов воспитания (детей, родителей и учителей) в результатах выполнения программы, адекватное восприятие ими целей деятельности и направленность на совместную работу.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6" name="Содержимое 5" descr="срок и реализ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720" y="1357298"/>
            <a:ext cx="5715040" cy="5000660"/>
          </a:xfrm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85720" y="285729"/>
            <a:ext cx="792961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Основная задача классного руководителя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-воспитание в каждом ученике порядочности, трудолюбия, милосердия, гражданственности, толерантности, активной жизненной позиции, бережного отношения к природе, охране культурного наследия – вот ведущие ценности, которыми я руководствуюсь в своей работе. Воспитание успешно, если оно системно. Поэтому в воспитательном процессе планирую реализацию следующих направлений программы:</a:t>
            </a:r>
            <a:r>
              <a:rPr lang="ru-RU" dirty="0" smtClean="0"/>
              <a:t> </a:t>
            </a:r>
          </a:p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Я-МЫ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2214554"/>
            <a:ext cx="5715040" cy="4214841"/>
          </a:xfrm>
          <a:prstGeom prst="rect">
            <a:avLst/>
          </a:prstGeom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57158" y="285728"/>
            <a:ext cx="7572396" cy="6278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«Я – мы – класс» (5 класс)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Цель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 создание сплоченного классного коллектива, как основы развития  индивидуальности каждого ребенка,  о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риентация каждого ребенка на развитие умения строить себя и свои отношения в классе, в обществе.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Задачи: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-формирование  у школьников  потребности в самообразовании, воспитании морально-волевых качеств, умений проявлять решительность и настойчивость  в преодолении трудностей;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-развитие навыков группового взаимодействия и работы творческого коллектива «класса»;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-воспитание умений действовать в нестандартных ситуациях;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-в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ыявление у учащихся общности интересов, нахождение деятельности, которая стала бы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коллективообразующей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-развитие организаторских способностей, включение учащихся в самоуправление.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-о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сознание учащимися своего места в классе, в обществе.</a:t>
            </a:r>
          </a:p>
          <a:p>
            <a:r>
              <a:rPr lang="ru-RU" dirty="0" smtClean="0"/>
              <a:t>   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Формы деятельности: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 беседы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часы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общения;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2.классные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мероприятия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3.коллективные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творческие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дела;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4.участие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классного коллектива в общешкольных мероприятиях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214282" y="214290"/>
            <a:ext cx="8143932" cy="6894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«Я и образовательная среда» (6 класс)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Цель: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формирование ценностного отношения к знаниям; воспитание сознательного отношения к учению, развитие познавательной активности и культуры умственного труда.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Задачи: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обеспечение сопровождения адаптации учащихся при переходе в среднее звено;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развитие познавательных способностей учащихся;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организация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мотивационно-познавательной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 просветительской деятельности для учащихся;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индивидуальная работа с одарёнными детьми;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координация помощи учителей – предметников и семьи в учебной деятельности.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Формы деятельности: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экскурсии;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встречи с интересными людьми;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библиотечные уроки;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посещение кинотеатров.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познавательные классные часы;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занятие в кружках, секциях.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214282" y="214290"/>
            <a:ext cx="8358246" cy="5816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«Я -  гражданин» (7</a:t>
            </a:r>
            <a:r>
              <a:rPr kumimoji="0" lang="ru-RU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класс)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Цели: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формирование правовой культуры учащихся;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формирование у ребёнка сознательного уважительного отношения к норам и правилам общественной жизни и морали, законам, правам и свободам человека, правам и ответственности гражданина;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формирование у детей  нравственных норм: доброты, любви к близким, терпимости к окружающим, сознание самосовершенствования.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Задачи: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приобщение воспитанников к общечеловеческим ценностям: гуманности, сознательной дисциплине и поведению;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Формы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деятельности: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уроки нравственности;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практикумы по культуре общения;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участие в общешкольных мероприятиях и акциях;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выпуск информационных листов, памяток, буклетов по следующей тематике: «Права ребенка»,         «Права и обязанности школьника»;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 игры, конкурсы, праздники.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357158" y="214290"/>
            <a:ext cx="8786842" cy="5570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"Я и моя семья«</a:t>
            </a:r>
            <a:r>
              <a:rPr kumimoji="0" lang="ru-RU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(8 класс)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Цели: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воспитание любви к родителям;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налаживание плодотворных связей между семьёй и школой.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Задачи: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- создание духовной близости, теплоты между детьми и родителями;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создание условий для взаимопониманий и совместной работы между учителем и родителями.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формирование представления о семье и обществе. 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Формы деятельности: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внеклассные мероприятия  с родителями (праздники, дни здоровья, классные часы);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проведение лекториев для родителей;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диагностика;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анкетирование;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индивидуальные беседы с родителями.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-организация дежурства по классу и школе;</a:t>
            </a:r>
          </a:p>
          <a:p>
            <a:pPr>
              <a:buFontTx/>
              <a:buChar char="-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организация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трудовых десантов;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оказание помощи престарелым людям).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214282" y="214290"/>
            <a:ext cx="8429684" cy="5570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49263" algn="l"/>
                <a:tab pos="457200" algn="l"/>
              </a:tabLs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«Я и моя безопасность» (9 класс)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l"/>
                <a:tab pos="457200" algn="l"/>
              </a:tabLst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l"/>
                <a:tab pos="457200" algn="l"/>
              </a:tabLst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Цель: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l"/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формирование культуры безопасного поведения.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l"/>
                <a:tab pos="4572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Задачи: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l"/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формировать у ребёнка положительные навыки и стереотипы, из которых складывается бытовая культура безопасности человека;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l"/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формирование навыков  правильного поведения на улице, дома, в общественных местах, на дороге;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l"/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знание правил оказания первой помощи, сигналов оповещения о ЧП, номеров телефонов экстренных служб.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49263" algn="l"/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Формы работы: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l"/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тематические классные часы, беседы, лекции;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l"/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просмотр видеофильмов;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l"/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участие в конкурсах, викторинах;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l"/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выпуск тематических  плакатов;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l"/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встречи с представителями ГИБДД и медицинскими работниками;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l"/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экскурсии.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57158" y="214289"/>
            <a:ext cx="8286808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Проектируемые результаты программы: 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1.Создание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единого максимально благоприятного образовательного пространства, способствующего творческому развитию детского коллектива через самоопределение, самореализацию каждого его члена.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Формирование детского коллектива, эмоционально насыщенного общественно-полезной деятельностью на пользу и радость людям, способного эффективно использовать формы проведения коллективных творческих дел  в конкретных условиях с конкретными детьми.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3. Привлечение активного и инициативного детского коллектива – организатора всех КТД, имеющего образовательную и воспитательную силу по формированию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ученическогосамоуправления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в своём коллективе.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4. Воспитание детского коллектива, каждый член которого считает себя достойным гражданином своего Отечества, края, бережно хранящий традиции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/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своего народа в контексте с его духовной культурой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Основные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принципы моей воспитательной системы: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-индивидуальный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подход в воспитании;</a:t>
            </a:r>
          </a:p>
          <a:p>
            <a:pPr lvl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-творческий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союз с родителями, учителями-предметниками, администрацией;</a:t>
            </a:r>
          </a:p>
          <a:p>
            <a:pPr lvl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-системность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работе.</a:t>
            </a:r>
          </a:p>
          <a:p>
            <a:r>
              <a:rPr lang="en-US" b="1" dirty="0" smtClean="0"/>
              <a:t> </a:t>
            </a:r>
            <a:endParaRPr lang="ru-RU" dirty="0" smtClean="0"/>
          </a:p>
          <a:p>
            <a:pPr marL="342900" indent="-342900">
              <a:buAutoNum type="arabicPeriod"/>
            </a:pPr>
            <a:endParaRPr lang="ru-RU" dirty="0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71670" y="285749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Рисунок 3" descr="спаси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44" y="214290"/>
            <a:ext cx="8858312" cy="6429420"/>
          </a:xfrm>
          <a:prstGeom prst="rect">
            <a:avLst/>
          </a:prstGeom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dc1b6025689fd76d5cfdae754d293318ddcb12"/>
</p:tagLst>
</file>

<file path=ppt/theme/theme1.xml><?xml version="1.0" encoding="utf-8"?>
<a:theme xmlns:a="http://schemas.openxmlformats.org/drawingml/2006/main" name="Тема Office">
  <a:themeElements>
    <a:clrScheme name="Другая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C00000"/>
      </a:hlink>
      <a:folHlink>
        <a:srgbClr val="953734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121</TotalTime>
  <Words>615</Words>
  <Application>Microsoft Office PowerPoint</Application>
  <PresentationFormat>Экран (4:3)</PresentationFormat>
  <Paragraphs>114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Слайд 1</vt:lpstr>
      <vt:lpstr>Характеристика класса</vt:lpstr>
      <vt:lpstr>Слайд 3</vt:lpstr>
      <vt:lpstr>     Цель программы:         Создание условий для становления образованной,           социально - адаптированной  личности. </vt:lpstr>
      <vt:lpstr>Слайд 5</vt:lpstr>
      <vt:lpstr>Условием реализации программы будет являться заинтересованность всех субъектов воспитания (детей, родителей и учителей) в результатах выполнения программы, адекватное восприятие ими целей деятельности и направленность на совместную работу.  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RePack by SPecialiST</cp:lastModifiedBy>
  <cp:revision>19</cp:revision>
  <dcterms:created xsi:type="dcterms:W3CDTF">2014-07-18T16:23:18Z</dcterms:created>
  <dcterms:modified xsi:type="dcterms:W3CDTF">2018-11-07T22:39:04Z</dcterms:modified>
</cp:coreProperties>
</file>