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1"/>
  </p:handoutMasterIdLst>
  <p:sldIdLst>
    <p:sldId id="284" r:id="rId2"/>
    <p:sldId id="318" r:id="rId3"/>
    <p:sldId id="312" r:id="rId4"/>
    <p:sldId id="315" r:id="rId5"/>
    <p:sldId id="316" r:id="rId6"/>
    <p:sldId id="306" r:id="rId7"/>
    <p:sldId id="305" r:id="rId8"/>
    <p:sldId id="311" r:id="rId9"/>
    <p:sldId id="310" r:id="rId10"/>
  </p:sldIdLst>
  <p:sldSz cx="9144000" cy="6858000" type="screen4x3"/>
  <p:notesSz cx="7102475" cy="89916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4A5CA"/>
    <a:srgbClr val="5F5F5F"/>
    <a:srgbClr val="AAC1DA"/>
    <a:srgbClr val="D1DBEB"/>
    <a:srgbClr val="808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449" autoAdjust="0"/>
    <p:restoredTop sz="93807" autoAdjust="0"/>
  </p:normalViewPr>
  <p:slideViewPr>
    <p:cSldViewPr>
      <p:cViewPr varScale="1">
        <p:scale>
          <a:sx n="104" d="100"/>
          <a:sy n="104" d="100"/>
        </p:scale>
        <p:origin x="-17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2725" y="0"/>
            <a:ext cx="3078163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540750"/>
            <a:ext cx="3078163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725" y="8540750"/>
            <a:ext cx="3078163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131A2CE-535E-4633-A972-1DFE34D6FA9C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01" name="Group 29"/>
          <p:cNvGrpSpPr>
            <a:grpSpLocks/>
          </p:cNvGrpSpPr>
          <p:nvPr/>
        </p:nvGrpSpPr>
        <p:grpSpPr bwMode="auto">
          <a:xfrm>
            <a:off x="1143000" y="628650"/>
            <a:ext cx="8012113" cy="2571750"/>
            <a:chOff x="720" y="396"/>
            <a:chExt cx="5047" cy="1620"/>
          </a:xfrm>
        </p:grpSpPr>
        <p:sp>
          <p:nvSpPr>
            <p:cNvPr id="3090" name="Rectangle 18"/>
            <p:cNvSpPr>
              <a:spLocks noChangeArrowheads="1"/>
            </p:cNvSpPr>
            <p:nvPr userDrawn="1"/>
          </p:nvSpPr>
          <p:spPr bwMode="gray">
            <a:xfrm>
              <a:off x="1081" y="396"/>
              <a:ext cx="4686" cy="159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100" name="Rectangle 28"/>
            <p:cNvSpPr>
              <a:spLocks noChangeArrowheads="1"/>
            </p:cNvSpPr>
            <p:nvPr userDrawn="1"/>
          </p:nvSpPr>
          <p:spPr bwMode="gray">
            <a:xfrm>
              <a:off x="720" y="1440"/>
              <a:ext cx="576" cy="57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089" name="Rectangle 17"/>
          <p:cNvSpPr>
            <a:spLocks noChangeArrowheads="1"/>
          </p:cNvSpPr>
          <p:nvPr/>
        </p:nvSpPr>
        <p:spPr bwMode="gray">
          <a:xfrm>
            <a:off x="1130300" y="3141663"/>
            <a:ext cx="8013700" cy="5746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gray">
          <a:xfrm>
            <a:off x="573088" y="2520950"/>
            <a:ext cx="576262" cy="64135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92" name="Rectangle 20"/>
          <p:cNvSpPr>
            <a:spLocks noChangeArrowheads="1"/>
          </p:cNvSpPr>
          <p:nvPr/>
        </p:nvSpPr>
        <p:spPr bwMode="gray">
          <a:xfrm>
            <a:off x="1716088" y="628650"/>
            <a:ext cx="566737" cy="636588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93" name="Rectangle 21"/>
          <p:cNvSpPr>
            <a:spLocks noChangeArrowheads="1"/>
          </p:cNvSpPr>
          <p:nvPr/>
        </p:nvSpPr>
        <p:spPr bwMode="gray">
          <a:xfrm>
            <a:off x="2278063" y="0"/>
            <a:ext cx="585787" cy="6350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94" name="Rectangle 22"/>
          <p:cNvSpPr>
            <a:spLocks noChangeArrowheads="1"/>
          </p:cNvSpPr>
          <p:nvPr/>
        </p:nvSpPr>
        <p:spPr bwMode="gray">
          <a:xfrm>
            <a:off x="2281238" y="628650"/>
            <a:ext cx="585787" cy="6318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95" name="Rectangle 23"/>
          <p:cNvSpPr>
            <a:spLocks noChangeArrowheads="1"/>
          </p:cNvSpPr>
          <p:nvPr/>
        </p:nvSpPr>
        <p:spPr bwMode="gray">
          <a:xfrm>
            <a:off x="1141413" y="1262063"/>
            <a:ext cx="574675" cy="62547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96" name="Rectangle 24"/>
          <p:cNvSpPr>
            <a:spLocks noChangeArrowheads="1"/>
          </p:cNvSpPr>
          <p:nvPr/>
        </p:nvSpPr>
        <p:spPr bwMode="gray">
          <a:xfrm>
            <a:off x="1716088" y="1263650"/>
            <a:ext cx="566737" cy="6223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97" name="Rectangle 25"/>
          <p:cNvSpPr>
            <a:spLocks noChangeArrowheads="1"/>
          </p:cNvSpPr>
          <p:nvPr/>
        </p:nvSpPr>
        <p:spPr bwMode="gray">
          <a:xfrm>
            <a:off x="573088" y="1885950"/>
            <a:ext cx="576262" cy="64452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98" name="Rectangle 26"/>
          <p:cNvSpPr>
            <a:spLocks noChangeArrowheads="1"/>
          </p:cNvSpPr>
          <p:nvPr/>
        </p:nvSpPr>
        <p:spPr bwMode="gray">
          <a:xfrm>
            <a:off x="1141413" y="1885950"/>
            <a:ext cx="576262" cy="6445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99" name="Rectangle 27"/>
          <p:cNvSpPr>
            <a:spLocks noChangeArrowheads="1"/>
          </p:cNvSpPr>
          <p:nvPr/>
        </p:nvSpPr>
        <p:spPr bwMode="gray">
          <a:xfrm>
            <a:off x="0" y="2528888"/>
            <a:ext cx="574675" cy="633412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1752600" y="1800225"/>
            <a:ext cx="6629400" cy="1012825"/>
          </a:xfrm>
        </p:spPr>
        <p:txBody>
          <a:bodyPr/>
          <a:lstStyle>
            <a:lvl1pPr algn="ctr">
              <a:defRPr sz="3600" i="1">
                <a:latin typeface="Verdana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600200" y="3276600"/>
            <a:ext cx="63246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grpSp>
        <p:nvGrpSpPr>
          <p:cNvPr id="3088" name="Group 16"/>
          <p:cNvGrpSpPr>
            <a:grpSpLocks/>
          </p:cNvGrpSpPr>
          <p:nvPr/>
        </p:nvGrpSpPr>
        <p:grpSpPr bwMode="auto">
          <a:xfrm>
            <a:off x="4191000" y="5410200"/>
            <a:ext cx="1295400" cy="695325"/>
            <a:chOff x="2680" y="3678"/>
            <a:chExt cx="680" cy="438"/>
          </a:xfrm>
        </p:grpSpPr>
        <p:sp>
          <p:nvSpPr>
            <p:cNvPr id="3086" name="Text Box 14"/>
            <p:cNvSpPr txBox="1">
              <a:spLocks noChangeArrowheads="1"/>
            </p:cNvSpPr>
            <p:nvPr userDrawn="1"/>
          </p:nvSpPr>
          <p:spPr bwMode="gray">
            <a:xfrm>
              <a:off x="2680" y="3789"/>
              <a:ext cx="680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/>
              <a:r>
                <a:rPr lang="en-US" sz="2800" b="1">
                  <a:solidFill>
                    <a:schemeClr val="tx2"/>
                  </a:solidFill>
                </a:rPr>
                <a:t>LOGO</a:t>
              </a:r>
            </a:p>
          </p:txBody>
        </p:sp>
        <p:sp>
          <p:nvSpPr>
            <p:cNvPr id="3087" name="AutoShape 15"/>
            <p:cNvSpPr>
              <a:spLocks noChangeArrowheads="1"/>
            </p:cNvSpPr>
            <p:nvPr userDrawn="1"/>
          </p:nvSpPr>
          <p:spPr bwMode="gray">
            <a:xfrm rot="5400000">
              <a:off x="2928" y="3493"/>
              <a:ext cx="172" cy="542"/>
            </a:xfrm>
            <a:prstGeom prst="moon">
              <a:avLst>
                <a:gd name="adj" fmla="val 21208"/>
              </a:avLst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name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AB7CA5C-4056-4029-91D3-7F0A2080CA4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name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41547F8-3F6A-4229-B685-326C7526285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287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287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name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672775B-FAF6-44D1-B883-89E889F9E75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name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5F6C07F-C2A1-4D1B-9A9F-B11DA8686DA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name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51ED549-B1B8-4850-95AF-BC922EA8BD8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name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5B500F-2D24-4B16-8FC7-CE27C84A781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name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2086AAC-7B5C-4114-96BF-1E10DF8139B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name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B27989A-9CE7-43F5-B4D7-7FF31E8EFFD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name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E1F2A98-8261-4429-9EC6-C46F16A1A02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6019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6019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name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7D3EF44-9AE4-402B-B226-5D59B17D11A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457200"/>
            <a:ext cx="7391400" cy="4873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228725"/>
            <a:ext cx="8229600" cy="5248275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>
          <a:xfrm>
            <a:off x="5943600" y="6537325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name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>
          <a:xfrm>
            <a:off x="2971800" y="653732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4C8F87A8-A7C5-4299-A830-03EF5CFA9F3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>
          <a:xfrm>
            <a:off x="5943600" y="68263"/>
            <a:ext cx="2590800" cy="236537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Rectangle 15"/>
          <p:cNvSpPr>
            <a:spLocks noChangeArrowheads="1"/>
          </p:cNvSpPr>
          <p:nvPr/>
        </p:nvSpPr>
        <p:spPr bwMode="gray">
          <a:xfrm>
            <a:off x="655638" y="360363"/>
            <a:ext cx="8497887" cy="719137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287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537325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+mn-lt"/>
              </a:defRPr>
            </a:lvl1pPr>
          </a:lstStyle>
          <a:p>
            <a:r>
              <a:rPr lang="en-US"/>
              <a:t>Company name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971800" y="653732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1FAE2B4-2BB8-47D5-A751-2A3DB6B55E9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1143000" y="457200"/>
            <a:ext cx="7391400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48" name="Rectangle 24"/>
          <p:cNvSpPr>
            <a:spLocks noChangeArrowheads="1"/>
          </p:cNvSpPr>
          <p:nvPr/>
        </p:nvSpPr>
        <p:spPr bwMode="gray">
          <a:xfrm>
            <a:off x="0" y="719138"/>
            <a:ext cx="328613" cy="36195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49" name="Rectangle 25"/>
          <p:cNvSpPr>
            <a:spLocks noChangeArrowheads="1"/>
          </p:cNvSpPr>
          <p:nvPr/>
        </p:nvSpPr>
        <p:spPr bwMode="gray">
          <a:xfrm>
            <a:off x="328613" y="357188"/>
            <a:ext cx="328612" cy="36195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0" name="Rectangle 26"/>
          <p:cNvSpPr>
            <a:spLocks noChangeArrowheads="1"/>
          </p:cNvSpPr>
          <p:nvPr/>
        </p:nvSpPr>
        <p:spPr bwMode="gray">
          <a:xfrm>
            <a:off x="657225" y="0"/>
            <a:ext cx="328613" cy="36195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2" name="Rectangle 28"/>
          <p:cNvSpPr>
            <a:spLocks noChangeArrowheads="1"/>
          </p:cNvSpPr>
          <p:nvPr/>
        </p:nvSpPr>
        <p:spPr bwMode="gray">
          <a:xfrm>
            <a:off x="657225" y="361950"/>
            <a:ext cx="328613" cy="36195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3" name="Rectangle 29"/>
          <p:cNvSpPr>
            <a:spLocks noChangeArrowheads="1"/>
          </p:cNvSpPr>
          <p:nvPr/>
        </p:nvSpPr>
        <p:spPr bwMode="gray">
          <a:xfrm>
            <a:off x="328613" y="719138"/>
            <a:ext cx="328612" cy="36195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4" name="Rectangle 3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943600" y="68263"/>
            <a:ext cx="2590800" cy="23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n-lt"/>
              </a:defRPr>
            </a:lvl1pPr>
          </a:lstStyle>
          <a:p>
            <a:r>
              <a:rPr lang="en-US"/>
              <a:t>www.themegallery.com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j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j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j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3688" y="1"/>
            <a:ext cx="6984776" cy="3861047"/>
          </a:xfrm>
        </p:spPr>
        <p:txBody>
          <a:bodyPr>
            <a:normAutofit/>
          </a:bodyPr>
          <a:lstStyle/>
          <a:p>
            <a:r>
              <a:rPr lang="ru-RU" cap="all" dirty="0" smtClean="0"/>
              <a:t>В КАКИХ СЛУЧАЯХ НУЖНО ОБРАЩАТЬСЯ ЗА ПОМОЩЬЮ К НЕВРОЛОГУ ИЛИ ПСИХИАТРУ?</a:t>
            </a:r>
            <a:endParaRPr lang="ru-RU" dirty="0"/>
          </a:p>
        </p:txBody>
      </p:sp>
      <p:grpSp>
        <p:nvGrpSpPr>
          <p:cNvPr id="3" name="Group 16"/>
          <p:cNvGrpSpPr>
            <a:grpSpLocks/>
          </p:cNvGrpSpPr>
          <p:nvPr/>
        </p:nvGrpSpPr>
        <p:grpSpPr bwMode="auto">
          <a:xfrm>
            <a:off x="2555776" y="4365104"/>
            <a:ext cx="5069061" cy="1768227"/>
            <a:chOff x="1514" y="1446"/>
            <a:chExt cx="3670" cy="2106"/>
          </a:xfrm>
        </p:grpSpPr>
        <p:sp>
          <p:nvSpPr>
            <p:cNvPr id="4" name="Freeform 17"/>
            <p:cNvSpPr>
              <a:spLocks/>
            </p:cNvSpPr>
            <p:nvPr/>
          </p:nvSpPr>
          <p:spPr bwMode="gray">
            <a:xfrm>
              <a:off x="4817" y="1446"/>
              <a:ext cx="363" cy="533"/>
            </a:xfrm>
            <a:custGeom>
              <a:avLst/>
              <a:gdLst/>
              <a:ahLst/>
              <a:cxnLst>
                <a:cxn ang="0">
                  <a:pos x="308" y="120"/>
                </a:cxn>
                <a:cxn ang="0">
                  <a:pos x="0" y="444"/>
                </a:cxn>
                <a:cxn ang="0">
                  <a:pos x="0" y="286"/>
                </a:cxn>
                <a:cxn ang="0">
                  <a:pos x="308" y="0"/>
                </a:cxn>
                <a:cxn ang="0">
                  <a:pos x="308" y="120"/>
                </a:cxn>
              </a:cxnLst>
              <a:rect l="0" t="0" r="r" b="b"/>
              <a:pathLst>
                <a:path w="308" h="444">
                  <a:moveTo>
                    <a:pt x="308" y="120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gray">
            <a:xfrm>
              <a:off x="3078" y="1446"/>
              <a:ext cx="2106" cy="341"/>
            </a:xfrm>
            <a:custGeom>
              <a:avLst/>
              <a:gdLst/>
              <a:ahLst/>
              <a:cxnLst>
                <a:cxn ang="0">
                  <a:pos x="1478" y="284"/>
                </a:cxn>
                <a:cxn ang="0">
                  <a:pos x="0" y="284"/>
                </a:cxn>
                <a:cxn ang="0">
                  <a:pos x="446" y="0"/>
                </a:cxn>
                <a:cxn ang="0">
                  <a:pos x="1786" y="0"/>
                </a:cxn>
                <a:cxn ang="0">
                  <a:pos x="1478" y="284"/>
                </a:cxn>
              </a:cxnLst>
              <a:rect l="0" t="0" r="r" b="b"/>
              <a:pathLst>
                <a:path w="1786" h="284">
                  <a:moveTo>
                    <a:pt x="1478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1786" y="0"/>
                  </a:lnTo>
                  <a:lnTo>
                    <a:pt x="1478" y="284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" name="Freeform 19"/>
            <p:cNvSpPr>
              <a:spLocks/>
            </p:cNvSpPr>
            <p:nvPr/>
          </p:nvSpPr>
          <p:spPr bwMode="gray">
            <a:xfrm>
              <a:off x="4452" y="1970"/>
              <a:ext cx="363" cy="530"/>
            </a:xfrm>
            <a:custGeom>
              <a:avLst/>
              <a:gdLst/>
              <a:ahLst/>
              <a:cxnLst>
                <a:cxn ang="0">
                  <a:pos x="308" y="120"/>
                </a:cxn>
                <a:cxn ang="0">
                  <a:pos x="0" y="442"/>
                </a:cxn>
                <a:cxn ang="0">
                  <a:pos x="0" y="286"/>
                </a:cxn>
                <a:cxn ang="0">
                  <a:pos x="308" y="0"/>
                </a:cxn>
                <a:cxn ang="0">
                  <a:pos x="308" y="120"/>
                </a:cxn>
              </a:cxnLst>
              <a:rect l="0" t="0" r="r" b="b"/>
              <a:pathLst>
                <a:path w="308" h="442">
                  <a:moveTo>
                    <a:pt x="308" y="120"/>
                  </a:moveTo>
                  <a:lnTo>
                    <a:pt x="0" y="442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Freeform 20"/>
            <p:cNvSpPr>
              <a:spLocks/>
            </p:cNvSpPr>
            <p:nvPr/>
          </p:nvSpPr>
          <p:spPr bwMode="gray">
            <a:xfrm>
              <a:off x="2555" y="1970"/>
              <a:ext cx="2264" cy="340"/>
            </a:xfrm>
            <a:custGeom>
              <a:avLst/>
              <a:gdLst/>
              <a:ahLst/>
              <a:cxnLst>
                <a:cxn ang="0">
                  <a:pos x="1612" y="284"/>
                </a:cxn>
                <a:cxn ang="0">
                  <a:pos x="0" y="284"/>
                </a:cxn>
                <a:cxn ang="0">
                  <a:pos x="446" y="0"/>
                </a:cxn>
                <a:cxn ang="0">
                  <a:pos x="1920" y="0"/>
                </a:cxn>
                <a:cxn ang="0">
                  <a:pos x="1612" y="284"/>
                </a:cxn>
              </a:cxnLst>
              <a:rect l="0" t="0" r="r" b="b"/>
              <a:pathLst>
                <a:path w="1920" h="284">
                  <a:moveTo>
                    <a:pt x="1612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1920" y="0"/>
                  </a:lnTo>
                  <a:lnTo>
                    <a:pt x="1612" y="284"/>
                  </a:lnTo>
                  <a:close/>
                </a:path>
              </a:pathLst>
            </a:custGeom>
            <a:solidFill>
              <a:schemeClr val="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21"/>
            <p:cNvSpPr>
              <a:spLocks/>
            </p:cNvSpPr>
            <p:nvPr/>
          </p:nvSpPr>
          <p:spPr bwMode="gray">
            <a:xfrm>
              <a:off x="4086" y="2494"/>
              <a:ext cx="361" cy="532"/>
            </a:xfrm>
            <a:custGeom>
              <a:avLst/>
              <a:gdLst/>
              <a:ahLst/>
              <a:cxnLst>
                <a:cxn ang="0">
                  <a:pos x="306" y="122"/>
                </a:cxn>
                <a:cxn ang="0">
                  <a:pos x="0" y="444"/>
                </a:cxn>
                <a:cxn ang="0">
                  <a:pos x="0" y="286"/>
                </a:cxn>
                <a:cxn ang="0">
                  <a:pos x="306" y="0"/>
                </a:cxn>
                <a:cxn ang="0">
                  <a:pos x="306" y="122"/>
                </a:cxn>
              </a:cxnLst>
              <a:rect l="0" t="0" r="r" b="b"/>
              <a:pathLst>
                <a:path w="306" h="444">
                  <a:moveTo>
                    <a:pt x="306" y="122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6" y="0"/>
                  </a:lnTo>
                  <a:lnTo>
                    <a:pt x="306" y="122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gray">
            <a:xfrm>
              <a:off x="3722" y="3019"/>
              <a:ext cx="364" cy="533"/>
            </a:xfrm>
            <a:custGeom>
              <a:avLst/>
              <a:gdLst/>
              <a:ahLst/>
              <a:cxnLst>
                <a:cxn ang="0">
                  <a:pos x="308" y="122"/>
                </a:cxn>
                <a:cxn ang="0">
                  <a:pos x="0" y="444"/>
                </a:cxn>
                <a:cxn ang="0">
                  <a:pos x="0" y="286"/>
                </a:cxn>
                <a:cxn ang="0">
                  <a:pos x="308" y="0"/>
                </a:cxn>
                <a:cxn ang="0">
                  <a:pos x="308" y="122"/>
                </a:cxn>
              </a:cxnLst>
              <a:rect l="0" t="0" r="r" b="b"/>
              <a:pathLst>
                <a:path w="308" h="444">
                  <a:moveTo>
                    <a:pt x="308" y="122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2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shade val="46275"/>
                    <a:invGamma/>
                  </a:schemeClr>
                </a:gs>
                <a:gs pos="50000">
                  <a:schemeClr val="bg2"/>
                </a:gs>
                <a:gs pos="100000">
                  <a:schemeClr val="bg2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" name="Freeform 23"/>
            <p:cNvSpPr>
              <a:spLocks/>
            </p:cNvSpPr>
            <p:nvPr/>
          </p:nvSpPr>
          <p:spPr bwMode="gray">
            <a:xfrm>
              <a:off x="1515" y="3022"/>
              <a:ext cx="2571" cy="340"/>
            </a:xfrm>
            <a:custGeom>
              <a:avLst/>
              <a:gdLst/>
              <a:ahLst/>
              <a:cxnLst>
                <a:cxn ang="0">
                  <a:pos x="1872" y="284"/>
                </a:cxn>
                <a:cxn ang="0">
                  <a:pos x="0" y="284"/>
                </a:cxn>
                <a:cxn ang="0">
                  <a:pos x="446" y="0"/>
                </a:cxn>
                <a:cxn ang="0">
                  <a:pos x="2180" y="0"/>
                </a:cxn>
                <a:cxn ang="0">
                  <a:pos x="1872" y="284"/>
                </a:cxn>
              </a:cxnLst>
              <a:rect l="0" t="0" r="r" b="b"/>
              <a:pathLst>
                <a:path w="2180" h="284">
                  <a:moveTo>
                    <a:pt x="1872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2180" y="0"/>
                  </a:lnTo>
                  <a:lnTo>
                    <a:pt x="1872" y="284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" name="Freeform 24"/>
            <p:cNvSpPr>
              <a:spLocks/>
            </p:cNvSpPr>
            <p:nvPr/>
          </p:nvSpPr>
          <p:spPr bwMode="gray">
            <a:xfrm>
              <a:off x="1888" y="1543"/>
              <a:ext cx="1158" cy="1715"/>
            </a:xfrm>
            <a:custGeom>
              <a:avLst/>
              <a:gdLst/>
              <a:ahLst/>
              <a:cxnLst>
                <a:cxn ang="0">
                  <a:pos x="12" y="2464"/>
                </a:cxn>
                <a:cxn ang="0">
                  <a:pos x="56" y="2120"/>
                </a:cxn>
                <a:cxn ang="0">
                  <a:pos x="124" y="1808"/>
                </a:cxn>
                <a:cxn ang="0">
                  <a:pos x="212" y="1524"/>
                </a:cxn>
                <a:cxn ang="0">
                  <a:pos x="316" y="1270"/>
                </a:cxn>
                <a:cxn ang="0">
                  <a:pos x="430" y="1044"/>
                </a:cxn>
                <a:cxn ang="0">
                  <a:pos x="550" y="846"/>
                </a:cxn>
                <a:cxn ang="0">
                  <a:pos x="672" y="674"/>
                </a:cxn>
                <a:cxn ang="0">
                  <a:pos x="792" y="528"/>
                </a:cxn>
                <a:cxn ang="0">
                  <a:pos x="906" y="408"/>
                </a:cxn>
                <a:cxn ang="0">
                  <a:pos x="1010" y="310"/>
                </a:cxn>
                <a:cxn ang="0">
                  <a:pos x="1096" y="236"/>
                </a:cxn>
                <a:cxn ang="0">
                  <a:pos x="1164" y="184"/>
                </a:cxn>
                <a:cxn ang="0">
                  <a:pos x="1208" y="154"/>
                </a:cxn>
                <a:cxn ang="0">
                  <a:pos x="1224" y="144"/>
                </a:cxn>
                <a:cxn ang="0">
                  <a:pos x="1728" y="56"/>
                </a:cxn>
                <a:cxn ang="0">
                  <a:pos x="1568" y="328"/>
                </a:cxn>
                <a:cxn ang="0">
                  <a:pos x="1554" y="332"/>
                </a:cxn>
                <a:cxn ang="0">
                  <a:pos x="1514" y="346"/>
                </a:cxn>
                <a:cxn ang="0">
                  <a:pos x="1452" y="370"/>
                </a:cxn>
                <a:cxn ang="0">
                  <a:pos x="1370" y="410"/>
                </a:cxn>
                <a:cxn ang="0">
                  <a:pos x="1270" y="466"/>
                </a:cxn>
                <a:cxn ang="0">
                  <a:pos x="1158" y="540"/>
                </a:cxn>
                <a:cxn ang="0">
                  <a:pos x="1034" y="636"/>
                </a:cxn>
                <a:cxn ang="0">
                  <a:pos x="904" y="756"/>
                </a:cxn>
                <a:cxn ang="0">
                  <a:pos x="770" y="900"/>
                </a:cxn>
                <a:cxn ang="0">
                  <a:pos x="632" y="1076"/>
                </a:cxn>
                <a:cxn ang="0">
                  <a:pos x="498" y="1280"/>
                </a:cxn>
                <a:cxn ang="0">
                  <a:pos x="370" y="1518"/>
                </a:cxn>
                <a:cxn ang="0">
                  <a:pos x="248" y="1792"/>
                </a:cxn>
                <a:cxn ang="0">
                  <a:pos x="138" y="2104"/>
                </a:cxn>
                <a:cxn ang="0">
                  <a:pos x="42" y="2456"/>
                </a:cxn>
              </a:cxnLst>
              <a:rect l="0" t="0" r="r" b="b"/>
              <a:pathLst>
                <a:path w="1824" h="2648">
                  <a:moveTo>
                    <a:pt x="0" y="2648"/>
                  </a:moveTo>
                  <a:lnTo>
                    <a:pt x="12" y="2464"/>
                  </a:lnTo>
                  <a:lnTo>
                    <a:pt x="32" y="2288"/>
                  </a:lnTo>
                  <a:lnTo>
                    <a:pt x="56" y="2120"/>
                  </a:lnTo>
                  <a:lnTo>
                    <a:pt x="88" y="1960"/>
                  </a:lnTo>
                  <a:lnTo>
                    <a:pt x="124" y="1808"/>
                  </a:lnTo>
                  <a:lnTo>
                    <a:pt x="166" y="1662"/>
                  </a:lnTo>
                  <a:lnTo>
                    <a:pt x="212" y="1524"/>
                  </a:lnTo>
                  <a:lnTo>
                    <a:pt x="262" y="1394"/>
                  </a:lnTo>
                  <a:lnTo>
                    <a:pt x="316" y="1270"/>
                  </a:lnTo>
                  <a:lnTo>
                    <a:pt x="372" y="1154"/>
                  </a:lnTo>
                  <a:lnTo>
                    <a:pt x="430" y="1044"/>
                  </a:lnTo>
                  <a:lnTo>
                    <a:pt x="490" y="942"/>
                  </a:lnTo>
                  <a:lnTo>
                    <a:pt x="550" y="846"/>
                  </a:lnTo>
                  <a:lnTo>
                    <a:pt x="612" y="758"/>
                  </a:lnTo>
                  <a:lnTo>
                    <a:pt x="672" y="674"/>
                  </a:lnTo>
                  <a:lnTo>
                    <a:pt x="734" y="598"/>
                  </a:lnTo>
                  <a:lnTo>
                    <a:pt x="792" y="528"/>
                  </a:lnTo>
                  <a:lnTo>
                    <a:pt x="850" y="464"/>
                  </a:lnTo>
                  <a:lnTo>
                    <a:pt x="906" y="408"/>
                  </a:lnTo>
                  <a:lnTo>
                    <a:pt x="960" y="356"/>
                  </a:lnTo>
                  <a:lnTo>
                    <a:pt x="1010" y="310"/>
                  </a:lnTo>
                  <a:lnTo>
                    <a:pt x="1056" y="270"/>
                  </a:lnTo>
                  <a:lnTo>
                    <a:pt x="1096" y="236"/>
                  </a:lnTo>
                  <a:lnTo>
                    <a:pt x="1134" y="208"/>
                  </a:lnTo>
                  <a:lnTo>
                    <a:pt x="1164" y="184"/>
                  </a:lnTo>
                  <a:lnTo>
                    <a:pt x="1190" y="166"/>
                  </a:lnTo>
                  <a:lnTo>
                    <a:pt x="1208" y="154"/>
                  </a:lnTo>
                  <a:lnTo>
                    <a:pt x="1220" y="146"/>
                  </a:lnTo>
                  <a:lnTo>
                    <a:pt x="1224" y="144"/>
                  </a:lnTo>
                  <a:lnTo>
                    <a:pt x="848" y="0"/>
                  </a:lnTo>
                  <a:lnTo>
                    <a:pt x="1728" y="56"/>
                  </a:lnTo>
                  <a:lnTo>
                    <a:pt x="1824" y="480"/>
                  </a:lnTo>
                  <a:lnTo>
                    <a:pt x="1568" y="328"/>
                  </a:lnTo>
                  <a:lnTo>
                    <a:pt x="1564" y="328"/>
                  </a:lnTo>
                  <a:lnTo>
                    <a:pt x="1554" y="332"/>
                  </a:lnTo>
                  <a:lnTo>
                    <a:pt x="1538" y="338"/>
                  </a:lnTo>
                  <a:lnTo>
                    <a:pt x="1514" y="346"/>
                  </a:lnTo>
                  <a:lnTo>
                    <a:pt x="1486" y="356"/>
                  </a:lnTo>
                  <a:lnTo>
                    <a:pt x="1452" y="370"/>
                  </a:lnTo>
                  <a:lnTo>
                    <a:pt x="1412" y="388"/>
                  </a:lnTo>
                  <a:lnTo>
                    <a:pt x="1370" y="410"/>
                  </a:lnTo>
                  <a:lnTo>
                    <a:pt x="1322" y="436"/>
                  </a:lnTo>
                  <a:lnTo>
                    <a:pt x="1270" y="466"/>
                  </a:lnTo>
                  <a:lnTo>
                    <a:pt x="1216" y="500"/>
                  </a:lnTo>
                  <a:lnTo>
                    <a:pt x="1158" y="540"/>
                  </a:lnTo>
                  <a:lnTo>
                    <a:pt x="1098" y="584"/>
                  </a:lnTo>
                  <a:lnTo>
                    <a:pt x="1034" y="636"/>
                  </a:lnTo>
                  <a:lnTo>
                    <a:pt x="970" y="692"/>
                  </a:lnTo>
                  <a:lnTo>
                    <a:pt x="904" y="756"/>
                  </a:lnTo>
                  <a:lnTo>
                    <a:pt x="836" y="824"/>
                  </a:lnTo>
                  <a:lnTo>
                    <a:pt x="770" y="900"/>
                  </a:lnTo>
                  <a:lnTo>
                    <a:pt x="700" y="984"/>
                  </a:lnTo>
                  <a:lnTo>
                    <a:pt x="632" y="1076"/>
                  </a:lnTo>
                  <a:lnTo>
                    <a:pt x="566" y="1174"/>
                  </a:lnTo>
                  <a:lnTo>
                    <a:pt x="498" y="1280"/>
                  </a:lnTo>
                  <a:lnTo>
                    <a:pt x="434" y="1394"/>
                  </a:lnTo>
                  <a:lnTo>
                    <a:pt x="370" y="1518"/>
                  </a:lnTo>
                  <a:lnTo>
                    <a:pt x="308" y="1650"/>
                  </a:lnTo>
                  <a:lnTo>
                    <a:pt x="248" y="1792"/>
                  </a:lnTo>
                  <a:lnTo>
                    <a:pt x="192" y="1944"/>
                  </a:lnTo>
                  <a:lnTo>
                    <a:pt x="138" y="2104"/>
                  </a:lnTo>
                  <a:lnTo>
                    <a:pt x="88" y="2274"/>
                  </a:lnTo>
                  <a:lnTo>
                    <a:pt x="42" y="2456"/>
                  </a:lnTo>
                  <a:lnTo>
                    <a:pt x="0" y="2648"/>
                  </a:lnTo>
                  <a:close/>
                </a:path>
              </a:pathLst>
            </a:custGeom>
            <a:gradFill rotWithShape="1">
              <a:gsLst>
                <a:gs pos="0">
                  <a:srgbClr val="D11364"/>
                </a:gs>
                <a:gs pos="100000">
                  <a:srgbClr val="D11364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" name="Rectangle 25"/>
            <p:cNvSpPr>
              <a:spLocks noChangeArrowheads="1"/>
            </p:cNvSpPr>
            <p:nvPr/>
          </p:nvSpPr>
          <p:spPr bwMode="gray">
            <a:xfrm>
              <a:off x="3082" y="1787"/>
              <a:ext cx="1743" cy="192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gamma/>
                    <a:shade val="72549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/>
              <a:endParaRPr lang="en-US" sz="1600" b="1" dirty="0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13" name="Rectangle 26"/>
            <p:cNvSpPr>
              <a:spLocks noChangeArrowheads="1"/>
            </p:cNvSpPr>
            <p:nvPr/>
          </p:nvSpPr>
          <p:spPr bwMode="gray">
            <a:xfrm>
              <a:off x="2556" y="2310"/>
              <a:ext cx="1900" cy="188"/>
            </a:xfrm>
            <a:prstGeom prst="rect">
              <a:avLst/>
            </a:prstGeom>
            <a:gradFill rotWithShape="1">
              <a:gsLst>
                <a:gs pos="0">
                  <a:schemeClr val="hlink">
                    <a:gamma/>
                    <a:shade val="72549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/>
              <a:endParaRPr lang="en-US" sz="1600" b="1" dirty="0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14" name="Freeform 27"/>
            <p:cNvSpPr>
              <a:spLocks/>
            </p:cNvSpPr>
            <p:nvPr/>
          </p:nvSpPr>
          <p:spPr bwMode="gray">
            <a:xfrm>
              <a:off x="2036" y="2494"/>
              <a:ext cx="2415" cy="343"/>
            </a:xfrm>
            <a:custGeom>
              <a:avLst/>
              <a:gdLst/>
              <a:ahLst/>
              <a:cxnLst>
                <a:cxn ang="0">
                  <a:pos x="1742" y="286"/>
                </a:cxn>
                <a:cxn ang="0">
                  <a:pos x="0" y="286"/>
                </a:cxn>
                <a:cxn ang="0">
                  <a:pos x="446" y="0"/>
                </a:cxn>
                <a:cxn ang="0">
                  <a:pos x="2048" y="0"/>
                </a:cxn>
                <a:cxn ang="0">
                  <a:pos x="1742" y="286"/>
                </a:cxn>
              </a:cxnLst>
              <a:rect l="0" t="0" r="r" b="b"/>
              <a:pathLst>
                <a:path w="2048" h="286">
                  <a:moveTo>
                    <a:pt x="1742" y="286"/>
                  </a:moveTo>
                  <a:lnTo>
                    <a:pt x="0" y="286"/>
                  </a:lnTo>
                  <a:lnTo>
                    <a:pt x="446" y="0"/>
                  </a:lnTo>
                  <a:lnTo>
                    <a:pt x="2048" y="0"/>
                  </a:lnTo>
                  <a:lnTo>
                    <a:pt x="1742" y="286"/>
                  </a:ln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" name="Rectangle 28"/>
            <p:cNvSpPr>
              <a:spLocks noChangeArrowheads="1"/>
            </p:cNvSpPr>
            <p:nvPr/>
          </p:nvSpPr>
          <p:spPr bwMode="gray">
            <a:xfrm>
              <a:off x="2038" y="2836"/>
              <a:ext cx="2056" cy="188"/>
            </a:xfrm>
            <a:prstGeom prst="rect">
              <a:avLst/>
            </a:prstGeom>
            <a:gradFill rotWithShape="1">
              <a:gsLst>
                <a:gs pos="0">
                  <a:schemeClr val="folHlink">
                    <a:gamma/>
                    <a:shade val="72549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/>
              <a:endParaRPr lang="en-US" sz="1600" b="1" dirty="0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16" name="Rectangle 29"/>
            <p:cNvSpPr>
              <a:spLocks noChangeArrowheads="1"/>
            </p:cNvSpPr>
            <p:nvPr/>
          </p:nvSpPr>
          <p:spPr bwMode="gray">
            <a:xfrm>
              <a:off x="1514" y="3363"/>
              <a:ext cx="2213" cy="187"/>
            </a:xfrm>
            <a:prstGeom prst="rect">
              <a:avLst/>
            </a:prstGeom>
            <a:gradFill rotWithShape="1">
              <a:gsLst>
                <a:gs pos="0">
                  <a:schemeClr val="bg2">
                    <a:gamma/>
                    <a:shade val="72549"/>
                    <a:invGamma/>
                  </a:schemeClr>
                </a:gs>
                <a:gs pos="50000">
                  <a:schemeClr val="bg2"/>
                </a:gs>
                <a:gs pos="100000">
                  <a:schemeClr val="bg2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/>
              <a:endParaRPr lang="en-US" sz="1600" b="1" dirty="0">
                <a:solidFill>
                  <a:srgbClr val="FFFFFF"/>
                </a:solidFill>
                <a:latin typeface="Verdana" pitchFamily="34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400014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/>
          <p:cNvSpPr>
            <a:spLocks noChangeArrowheads="1"/>
          </p:cNvSpPr>
          <p:nvPr/>
        </p:nvSpPr>
        <p:spPr bwMode="auto">
          <a:xfrm>
            <a:off x="5148064" y="5949280"/>
            <a:ext cx="3456384" cy="40862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76200">
            <a:solidFill>
              <a:schemeClr val="accent1"/>
            </a:solidFill>
            <a:round/>
            <a:headEnd/>
            <a:tailEnd/>
          </a:ln>
          <a:effectLst>
            <a:outerShdw dist="107763" dir="18900000" algn="ctr" rotWithShape="0">
              <a:srgbClr val="996633"/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v"/>
            </a:pPr>
            <a:r>
              <a:rPr lang="ru-RU" b="1" dirty="0" smtClean="0"/>
              <a:t>Невролог</a:t>
            </a:r>
            <a:endParaRPr lang="ru-RU" b="1" dirty="0"/>
          </a:p>
        </p:txBody>
      </p:sp>
      <p:sp>
        <p:nvSpPr>
          <p:cNvPr id="19459" name="AutoShape 3"/>
          <p:cNvSpPr>
            <a:spLocks noChangeArrowheads="1"/>
          </p:cNvSpPr>
          <p:nvPr/>
        </p:nvSpPr>
        <p:spPr bwMode="auto">
          <a:xfrm>
            <a:off x="539552" y="5949280"/>
            <a:ext cx="3092450" cy="40862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76200">
            <a:solidFill>
              <a:schemeClr val="accent1"/>
            </a:solidFill>
            <a:round/>
            <a:headEnd/>
            <a:tailEnd/>
          </a:ln>
          <a:effectLst>
            <a:outerShdw dist="107763" dir="18900000" algn="ctr" rotWithShape="0">
              <a:srgbClr val="996633"/>
            </a:outerShdw>
          </a:effectLst>
        </p:spPr>
        <p:txBody>
          <a:bodyPr>
            <a:spAutoFit/>
          </a:bodyPr>
          <a:lstStyle/>
          <a:p>
            <a:pPr eaLnBrk="0" hangingPunct="0">
              <a:buClr>
                <a:srgbClr val="FF0000"/>
              </a:buClr>
              <a:buFont typeface="Wingdings" pitchFamily="2" charset="2"/>
              <a:buChar char="v"/>
            </a:pPr>
            <a:r>
              <a:rPr lang="ru-RU" b="1" dirty="0"/>
              <a:t>  </a:t>
            </a:r>
            <a:r>
              <a:rPr lang="ru-RU" b="1" dirty="0" smtClean="0"/>
              <a:t>Психиатр</a:t>
            </a:r>
            <a:endParaRPr lang="ru-RU" b="1" dirty="0"/>
          </a:p>
        </p:txBody>
      </p:sp>
      <p:sp>
        <p:nvSpPr>
          <p:cNvPr id="19460" name="AutoShape 4"/>
          <p:cNvSpPr>
            <a:spLocks noChangeArrowheads="1"/>
          </p:cNvSpPr>
          <p:nvPr/>
        </p:nvSpPr>
        <p:spPr bwMode="auto">
          <a:xfrm>
            <a:off x="323528" y="1700808"/>
            <a:ext cx="1447800" cy="4248472"/>
          </a:xfrm>
          <a:prstGeom prst="curvedRightArrow">
            <a:avLst>
              <a:gd name="adj1" fmla="val 38947"/>
              <a:gd name="adj2" fmla="val 77895"/>
              <a:gd name="adj3" fmla="val 33333"/>
            </a:avLst>
          </a:prstGeom>
          <a:gradFill rotWithShape="0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461" name="AutoShape 5"/>
          <p:cNvSpPr>
            <a:spLocks noChangeArrowheads="1"/>
          </p:cNvSpPr>
          <p:nvPr/>
        </p:nvSpPr>
        <p:spPr bwMode="auto">
          <a:xfrm flipH="1">
            <a:off x="7315200" y="1752600"/>
            <a:ext cx="1447800" cy="4268688"/>
          </a:xfrm>
          <a:prstGeom prst="curvedRightArrow">
            <a:avLst>
              <a:gd name="adj1" fmla="val 38947"/>
              <a:gd name="adj2" fmla="val 77895"/>
              <a:gd name="adj3" fmla="val 33333"/>
            </a:avLst>
          </a:prstGeom>
          <a:gradFill rotWithShape="0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462" name="AutoShape 6"/>
          <p:cNvSpPr>
            <a:spLocks noChangeArrowheads="1"/>
          </p:cNvSpPr>
          <p:nvPr/>
        </p:nvSpPr>
        <p:spPr bwMode="auto">
          <a:xfrm>
            <a:off x="1835696" y="116633"/>
            <a:ext cx="5570562" cy="5465326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27000">
            <a:solidFill>
              <a:schemeClr val="accent1"/>
            </a:solidFill>
            <a:round/>
            <a:headEnd/>
            <a:tailEnd/>
          </a:ln>
          <a:effectLst>
            <a:outerShdw dist="107763" dir="18900000" algn="ctr" rotWithShape="0">
              <a:srgbClr val="996633"/>
            </a:outerShdw>
          </a:effectLst>
        </p:spPr>
        <p:txBody>
          <a:bodyPr wrap="square">
            <a:spAutoFit/>
          </a:bodyPr>
          <a:lstStyle/>
          <a:p>
            <a:r>
              <a:rPr lang="ru-RU" sz="1500" dirty="0" smtClean="0"/>
              <a:t>Существует спектр проблем, к решению которых подключается либо психиатр, либо невролог. В некоторых случаях требуются консультации этих двух специалистов одновременно</a:t>
            </a:r>
            <a:r>
              <a:rPr lang="ru-RU" sz="1500" dirty="0" smtClean="0"/>
              <a:t>.</a:t>
            </a:r>
          </a:p>
          <a:p>
            <a:r>
              <a:rPr lang="ru-RU" sz="1500" dirty="0" smtClean="0"/>
              <a:t>Попробуем разобраться, насколько важно это сделать для предупреждения развития психических заболеваний, а также, насколько неэффективной может быть работа психолога, когда имеются заболевания неврологического и психического характера.</a:t>
            </a:r>
            <a:endParaRPr lang="en-US" sz="1500" dirty="0" smtClean="0"/>
          </a:p>
          <a:p>
            <a:r>
              <a:rPr lang="ru-RU" sz="1500" dirty="0" smtClean="0"/>
              <a:t>Возраст, когда ребенка по этому признаку нужно показать психиатру и конкретные признаки (симптомы), которые могут насторожить внимательных родителей. Эти симптомы - ни в коей мере не повод для паники, причины впасть в уныние или начать искать виновных. Это повод лишь для одного - очной консультации (с ребенком) у специалиста: врача-психиатра, невролога. Последние две позиции, на мой взгляд, ни в коем разе не взаимозаменяемы, хотя однозначно обе полезны.</a:t>
            </a:r>
          </a:p>
          <a:p>
            <a:endParaRPr lang="ru-RU" sz="1500" dirty="0" smtClean="0"/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0" y="6543675"/>
            <a:ext cx="457200" cy="3143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/>
              <a:t> </a:t>
            </a:r>
            <a:r>
              <a:rPr lang="ru-RU" sz="1400" b="1"/>
              <a:t>18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1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 autoUpdateAnimBg="0"/>
      <p:bldP spid="19459" grpId="0" animBg="1" autoUpdateAnimBg="0"/>
      <p:bldP spid="19460" grpId="0" animBg="1"/>
      <p:bldP spid="19461" grpId="0" animBg="1"/>
      <p:bldP spid="19462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ChangeArrowheads="1"/>
          </p:cNvSpPr>
          <p:nvPr/>
        </p:nvSpPr>
        <p:spPr bwMode="auto">
          <a:xfrm>
            <a:off x="1285875" y="1"/>
            <a:ext cx="6700838" cy="908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defRPr/>
            </a:pPr>
            <a:r>
              <a:rPr lang="ru-RU" sz="2000" b="1" dirty="0" smtClean="0">
                <a:solidFill>
                  <a:schemeClr val="bg1"/>
                </a:solidFill>
              </a:rPr>
              <a:t>На что стоит обратить внимание? Ребенку год, он:</a:t>
            </a:r>
            <a:endParaRPr lang="ru-RU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91492" name="Oval 4"/>
          <p:cNvSpPr>
            <a:spLocks noChangeArrowheads="1"/>
          </p:cNvSpPr>
          <p:nvPr/>
        </p:nvSpPr>
        <p:spPr bwMode="auto">
          <a:xfrm>
            <a:off x="107950" y="2924944"/>
            <a:ext cx="2951882" cy="1872208"/>
          </a:xfrm>
          <a:prstGeom prst="ellipse">
            <a:avLst/>
          </a:prstGeom>
          <a:solidFill>
            <a:srgbClr val="93EDB1"/>
          </a:soli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ru-RU" sz="1300" b="1" dirty="0" smtClean="0"/>
              <a:t>Не показывает пальцем </a:t>
            </a:r>
            <a:endParaRPr lang="en-US" sz="1300" b="1" dirty="0" smtClean="0"/>
          </a:p>
          <a:p>
            <a:pPr>
              <a:defRPr/>
            </a:pPr>
            <a:r>
              <a:rPr lang="ru-RU" sz="1300" b="1" dirty="0" smtClean="0"/>
              <a:t>(указательный жест), когда его </a:t>
            </a:r>
            <a:endParaRPr lang="en-US" sz="1300" b="1" dirty="0" smtClean="0"/>
          </a:p>
          <a:p>
            <a:pPr>
              <a:defRPr/>
            </a:pPr>
            <a:r>
              <a:rPr lang="ru-RU" sz="1300" b="1" dirty="0" smtClean="0"/>
              <a:t>что-то заинтересовало, </a:t>
            </a:r>
            <a:endParaRPr lang="en-US" sz="1300" b="1" dirty="0" smtClean="0"/>
          </a:p>
          <a:p>
            <a:pPr>
              <a:defRPr/>
            </a:pPr>
            <a:r>
              <a:rPr lang="ru-RU" sz="1300" b="1" dirty="0" smtClean="0"/>
              <a:t>удивило, чтобы поделиться-</a:t>
            </a:r>
            <a:endParaRPr lang="en-US" sz="1300" b="1" dirty="0" smtClean="0"/>
          </a:p>
          <a:p>
            <a:pPr>
              <a:defRPr/>
            </a:pPr>
            <a:r>
              <a:rPr lang="ru-RU" sz="1300" b="1" dirty="0" smtClean="0"/>
              <a:t>с Вами (последние две позиции </a:t>
            </a:r>
            <a:endParaRPr lang="en-US" sz="1300" b="1" dirty="0" smtClean="0"/>
          </a:p>
          <a:p>
            <a:pPr>
              <a:defRPr/>
            </a:pPr>
            <a:r>
              <a:rPr lang="ru-RU" sz="1300" b="1" dirty="0" smtClean="0"/>
              <a:t>могут оцениваться в сроки </a:t>
            </a:r>
            <a:endParaRPr lang="en-US" sz="1300" b="1" dirty="0" smtClean="0"/>
          </a:p>
          <a:p>
            <a:pPr>
              <a:defRPr/>
            </a:pPr>
            <a:r>
              <a:rPr lang="ru-RU" sz="1300" b="1" dirty="0" smtClean="0"/>
              <a:t>не 12, а 16-18 месяцев)</a:t>
            </a:r>
            <a:endParaRPr lang="ru-RU" sz="1300" b="1" dirty="0">
              <a:solidFill>
                <a:srgbClr val="000000"/>
              </a:solidFill>
            </a:endParaRPr>
          </a:p>
        </p:txBody>
      </p:sp>
      <p:sp>
        <p:nvSpPr>
          <p:cNvPr id="191493" name="Oval 5"/>
          <p:cNvSpPr>
            <a:spLocks noChangeArrowheads="1"/>
          </p:cNvSpPr>
          <p:nvPr/>
        </p:nvSpPr>
        <p:spPr bwMode="auto">
          <a:xfrm>
            <a:off x="1571625" y="1071563"/>
            <a:ext cx="2879725" cy="1493341"/>
          </a:xfrm>
          <a:prstGeom prst="ellipse">
            <a:avLst/>
          </a:prstGeom>
          <a:solidFill>
            <a:srgbClr val="93EDB1"/>
          </a:soli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ru-RU" sz="1300" b="1" dirty="0" smtClean="0"/>
              <a:t>Не реагирует на имя</a:t>
            </a:r>
            <a:endParaRPr lang="en-US" sz="1300" b="1" dirty="0" smtClean="0"/>
          </a:p>
          <a:p>
            <a:r>
              <a:rPr lang="ru-RU" sz="1300" b="1" dirty="0" smtClean="0"/>
              <a:t> (не отзывается, не </a:t>
            </a:r>
          </a:p>
          <a:p>
            <a:r>
              <a:rPr lang="ru-RU" sz="1300" b="1" dirty="0" smtClean="0"/>
              <a:t>поворачивает голову, </a:t>
            </a:r>
            <a:endParaRPr lang="en-US" sz="1300" b="1" dirty="0" smtClean="0"/>
          </a:p>
          <a:p>
            <a:r>
              <a:rPr lang="ru-RU" sz="1300" b="1" dirty="0" smtClean="0"/>
              <a:t>вообще будто не слышит)</a:t>
            </a:r>
          </a:p>
          <a:p>
            <a:pPr algn="ctr">
              <a:defRPr/>
            </a:pPr>
            <a:endParaRPr lang="ru-RU" sz="1400" b="1" dirty="0">
              <a:solidFill>
                <a:srgbClr val="000000"/>
              </a:solidFill>
            </a:endParaRPr>
          </a:p>
        </p:txBody>
      </p:sp>
      <p:sp>
        <p:nvSpPr>
          <p:cNvPr id="191494" name="Oval 6"/>
          <p:cNvSpPr>
            <a:spLocks noChangeArrowheads="1"/>
          </p:cNvSpPr>
          <p:nvPr/>
        </p:nvSpPr>
        <p:spPr bwMode="auto">
          <a:xfrm>
            <a:off x="6010275" y="2928938"/>
            <a:ext cx="2919413" cy="1652587"/>
          </a:xfrm>
          <a:prstGeom prst="ellipse">
            <a:avLst/>
          </a:prstGeom>
          <a:solidFill>
            <a:srgbClr val="93EDB1"/>
          </a:soli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ru-RU" sz="1300" b="1" dirty="0" smtClean="0"/>
              <a:t>Не реагирует </a:t>
            </a:r>
            <a:endParaRPr lang="en-US" sz="1300" b="1" dirty="0" smtClean="0"/>
          </a:p>
          <a:p>
            <a:pPr>
              <a:defRPr/>
            </a:pPr>
            <a:r>
              <a:rPr lang="ru-RU" sz="1300" b="1" dirty="0" smtClean="0"/>
              <a:t>(будто не понимает) </a:t>
            </a:r>
            <a:endParaRPr lang="en-US" sz="1300" b="1" dirty="0" smtClean="0"/>
          </a:p>
          <a:p>
            <a:pPr>
              <a:defRPr/>
            </a:pPr>
            <a:r>
              <a:rPr lang="ru-RU" sz="1300" b="1" dirty="0" smtClean="0"/>
              <a:t>простые просьбы: </a:t>
            </a:r>
            <a:endParaRPr lang="en-US" sz="1300" b="1" dirty="0" smtClean="0"/>
          </a:p>
          <a:p>
            <a:pPr>
              <a:defRPr/>
            </a:pPr>
            <a:r>
              <a:rPr lang="ru-RU" sz="1300" b="1" dirty="0" smtClean="0"/>
              <a:t>дай, принеси, идем</a:t>
            </a:r>
            <a:endParaRPr lang="ru-RU" sz="1300" b="1" dirty="0">
              <a:solidFill>
                <a:srgbClr val="000000"/>
              </a:solidFill>
            </a:endParaRPr>
          </a:p>
        </p:txBody>
      </p:sp>
      <p:sp>
        <p:nvSpPr>
          <p:cNvPr id="191495" name="Oval 7"/>
          <p:cNvSpPr>
            <a:spLocks noChangeArrowheads="1"/>
          </p:cNvSpPr>
          <p:nvPr/>
        </p:nvSpPr>
        <p:spPr bwMode="auto">
          <a:xfrm>
            <a:off x="395536" y="5157192"/>
            <a:ext cx="3600400" cy="1584176"/>
          </a:xfrm>
          <a:prstGeom prst="ellipse">
            <a:avLst/>
          </a:prstGeom>
          <a:solidFill>
            <a:srgbClr val="93EDB1"/>
          </a:soli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ru-RU" sz="1300" b="1" dirty="0" smtClean="0"/>
              <a:t>Количество речевой продукции –</a:t>
            </a:r>
            <a:endParaRPr lang="en-US" sz="1300" b="1" dirty="0" smtClean="0"/>
          </a:p>
          <a:p>
            <a:pPr>
              <a:defRPr/>
            </a:pPr>
            <a:r>
              <a:rPr lang="ru-RU" sz="1300" b="1" dirty="0" smtClean="0"/>
              <a:t>1-2 или 10-15 слов важно, </a:t>
            </a:r>
            <a:endParaRPr lang="en-US" sz="1300" b="1" dirty="0" smtClean="0"/>
          </a:p>
          <a:p>
            <a:pPr>
              <a:defRPr/>
            </a:pPr>
            <a:r>
              <a:rPr lang="ru-RU" sz="1300" b="1" dirty="0" smtClean="0"/>
              <a:t>характеризует определенным образом</a:t>
            </a:r>
            <a:endParaRPr lang="en-US" sz="1300" b="1" dirty="0" smtClean="0"/>
          </a:p>
          <a:p>
            <a:pPr>
              <a:defRPr/>
            </a:pPr>
            <a:r>
              <a:rPr lang="ru-RU" sz="1300" b="1" dirty="0" smtClean="0"/>
              <a:t>уровень развития, но не является </a:t>
            </a:r>
            <a:endParaRPr lang="en-US" sz="1300" b="1" dirty="0" smtClean="0"/>
          </a:p>
          <a:p>
            <a:pPr>
              <a:defRPr/>
            </a:pPr>
            <a:r>
              <a:rPr lang="ru-RU" sz="1300" b="1" dirty="0" smtClean="0"/>
              <a:t>абсолютно</a:t>
            </a:r>
            <a:r>
              <a:rPr lang="en-US" sz="1300" b="1" dirty="0" smtClean="0"/>
              <a:t> </a:t>
            </a:r>
            <a:r>
              <a:rPr lang="ru-RU" sz="1300" b="1" dirty="0" smtClean="0"/>
              <a:t>неблагоприятным</a:t>
            </a:r>
            <a:endParaRPr lang="en-US" sz="1300" b="1" dirty="0" smtClean="0"/>
          </a:p>
          <a:p>
            <a:pPr>
              <a:defRPr/>
            </a:pPr>
            <a:r>
              <a:rPr lang="ru-RU" sz="1300" b="1" dirty="0" smtClean="0"/>
              <a:t>  прогностическим признаком</a:t>
            </a:r>
            <a:endParaRPr lang="ru-RU" sz="1300" b="1" dirty="0">
              <a:solidFill>
                <a:srgbClr val="000000"/>
              </a:solidFill>
            </a:endParaRPr>
          </a:p>
        </p:txBody>
      </p:sp>
      <p:sp>
        <p:nvSpPr>
          <p:cNvPr id="191496" name="Oval 8"/>
          <p:cNvSpPr>
            <a:spLocks noChangeArrowheads="1"/>
          </p:cNvSpPr>
          <p:nvPr/>
        </p:nvSpPr>
        <p:spPr bwMode="auto">
          <a:xfrm>
            <a:off x="5145088" y="5214938"/>
            <a:ext cx="2855912" cy="1357312"/>
          </a:xfrm>
          <a:prstGeom prst="ellipse">
            <a:avLst/>
          </a:prstGeom>
          <a:solidFill>
            <a:srgbClr val="93EDB1"/>
          </a:soli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80000"/>
              </a:lnSpc>
              <a:defRPr/>
            </a:pPr>
            <a:r>
              <a:rPr lang="ru-RU" sz="1300" b="1" dirty="0" smtClean="0"/>
              <a:t>Не "играет понарошку" </a:t>
            </a:r>
            <a:endParaRPr lang="en-US" sz="1300" b="1" dirty="0" smtClean="0"/>
          </a:p>
          <a:p>
            <a:pPr>
              <a:lnSpc>
                <a:spcPct val="80000"/>
              </a:lnSpc>
              <a:buFontTx/>
              <a:buChar char="-"/>
              <a:defRPr/>
            </a:pPr>
            <a:r>
              <a:rPr lang="ru-RU" sz="1300" b="1" dirty="0" smtClean="0"/>
              <a:t>пить из игрушечного</a:t>
            </a:r>
            <a:endParaRPr lang="en-US" sz="1300" b="1" dirty="0" smtClean="0"/>
          </a:p>
          <a:p>
            <a:pPr>
              <a:lnSpc>
                <a:spcPct val="80000"/>
              </a:lnSpc>
              <a:buFontTx/>
              <a:buChar char="-"/>
              <a:defRPr/>
            </a:pPr>
            <a:r>
              <a:rPr lang="ru-RU" sz="1300" b="1" dirty="0" smtClean="0"/>
              <a:t> стакана,</a:t>
            </a:r>
            <a:endParaRPr lang="en-US" sz="1300" b="1" dirty="0" smtClean="0"/>
          </a:p>
          <a:p>
            <a:pPr>
              <a:lnSpc>
                <a:spcPct val="80000"/>
              </a:lnSpc>
              <a:buFontTx/>
              <a:buChar char="-"/>
              <a:defRPr/>
            </a:pPr>
            <a:r>
              <a:rPr lang="ru-RU" sz="1300" b="1" dirty="0" smtClean="0"/>
              <a:t> говорить по игрушечному</a:t>
            </a:r>
            <a:endParaRPr lang="en-US" sz="1300" b="1" dirty="0" smtClean="0"/>
          </a:p>
          <a:p>
            <a:pPr>
              <a:lnSpc>
                <a:spcPct val="80000"/>
              </a:lnSpc>
              <a:buFontTx/>
              <a:buChar char="-"/>
              <a:defRPr/>
            </a:pPr>
            <a:r>
              <a:rPr lang="ru-RU" sz="1300" b="1" dirty="0" smtClean="0"/>
              <a:t> телефону </a:t>
            </a:r>
            <a:endParaRPr lang="ru-RU" sz="1300" b="1" dirty="0">
              <a:solidFill>
                <a:srgbClr val="000000"/>
              </a:solidFill>
            </a:endParaRPr>
          </a:p>
        </p:txBody>
      </p:sp>
      <p:sp>
        <p:nvSpPr>
          <p:cNvPr id="191497" name="Line 9"/>
          <p:cNvSpPr>
            <a:spLocks noChangeShapeType="1"/>
          </p:cNvSpPr>
          <p:nvPr/>
        </p:nvSpPr>
        <p:spPr bwMode="auto">
          <a:xfrm>
            <a:off x="3275856" y="2564904"/>
            <a:ext cx="867519" cy="792659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91498" name="Line 10"/>
          <p:cNvSpPr>
            <a:spLocks noChangeShapeType="1"/>
          </p:cNvSpPr>
          <p:nvPr/>
        </p:nvSpPr>
        <p:spPr bwMode="auto">
          <a:xfrm flipV="1">
            <a:off x="3059832" y="4005061"/>
            <a:ext cx="432047" cy="2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ru-RU" sz="1200"/>
          </a:p>
        </p:txBody>
      </p:sp>
      <p:sp>
        <p:nvSpPr>
          <p:cNvPr id="191499" name="Line 11"/>
          <p:cNvSpPr>
            <a:spLocks noChangeShapeType="1"/>
          </p:cNvSpPr>
          <p:nvPr/>
        </p:nvSpPr>
        <p:spPr bwMode="auto">
          <a:xfrm flipH="1" flipV="1">
            <a:off x="5508103" y="3933055"/>
            <a:ext cx="503759" cy="769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ru-RU" sz="1200"/>
          </a:p>
        </p:txBody>
      </p:sp>
      <p:sp>
        <p:nvSpPr>
          <p:cNvPr id="191500" name="Line 12"/>
          <p:cNvSpPr>
            <a:spLocks noChangeShapeType="1"/>
          </p:cNvSpPr>
          <p:nvPr/>
        </p:nvSpPr>
        <p:spPr bwMode="auto">
          <a:xfrm flipV="1">
            <a:off x="3143250" y="4500563"/>
            <a:ext cx="785813" cy="788987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91501" name="Line 13"/>
          <p:cNvSpPr>
            <a:spLocks noChangeShapeType="1"/>
          </p:cNvSpPr>
          <p:nvPr/>
        </p:nvSpPr>
        <p:spPr bwMode="auto">
          <a:xfrm flipH="1" flipV="1">
            <a:off x="5143500" y="4500563"/>
            <a:ext cx="723900" cy="8001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4" name="Oval 5"/>
          <p:cNvSpPr>
            <a:spLocks noChangeArrowheads="1"/>
          </p:cNvSpPr>
          <p:nvPr/>
        </p:nvSpPr>
        <p:spPr bwMode="auto">
          <a:xfrm>
            <a:off x="5076056" y="1052736"/>
            <a:ext cx="3100337" cy="1728191"/>
          </a:xfrm>
          <a:prstGeom prst="ellipse">
            <a:avLst/>
          </a:prstGeom>
          <a:solidFill>
            <a:srgbClr val="93EDB1"/>
          </a:soli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 sz="1400" b="1" dirty="0" smtClean="0"/>
          </a:p>
          <a:p>
            <a:pPr>
              <a:defRPr/>
            </a:pPr>
            <a:r>
              <a:rPr lang="ru-RU" sz="1300" b="1" dirty="0" smtClean="0"/>
              <a:t>Не реагирует на дискомфорт </a:t>
            </a:r>
            <a:endParaRPr lang="en-US" sz="1300" b="1" dirty="0" smtClean="0"/>
          </a:p>
          <a:p>
            <a:pPr>
              <a:defRPr/>
            </a:pPr>
            <a:r>
              <a:rPr lang="ru-RU" sz="1300" b="1" dirty="0" smtClean="0"/>
              <a:t>(мокрые, грязные ползуны, если</a:t>
            </a:r>
            <a:endParaRPr lang="en-US" sz="1300" b="1" dirty="0" smtClean="0"/>
          </a:p>
          <a:p>
            <a:pPr>
              <a:defRPr/>
            </a:pPr>
            <a:r>
              <a:rPr lang="ru-RU" sz="1300" b="1" dirty="0" smtClean="0"/>
              <a:t> конечно, малыш не пребывает </a:t>
            </a:r>
            <a:endParaRPr lang="en-US" sz="1300" b="1" dirty="0" smtClean="0"/>
          </a:p>
          <a:p>
            <a:pPr>
              <a:defRPr/>
            </a:pPr>
            <a:r>
              <a:rPr lang="ru-RU" sz="1300" b="1" dirty="0" smtClean="0"/>
              <a:t>постоянно в </a:t>
            </a:r>
            <a:r>
              <a:rPr lang="ru-RU" sz="1300" b="1" dirty="0" err="1" smtClean="0"/>
              <a:t>памперсе</a:t>
            </a:r>
            <a:r>
              <a:rPr lang="ru-RU" sz="1300" b="1" dirty="0" smtClean="0"/>
              <a:t>, </a:t>
            </a:r>
          </a:p>
          <a:p>
            <a:pPr>
              <a:defRPr/>
            </a:pPr>
            <a:r>
              <a:rPr lang="ru-RU" sz="1300" b="1" dirty="0" smtClean="0"/>
              <a:t>в которых, всегда сухо и </a:t>
            </a:r>
            <a:endParaRPr lang="en-US" sz="1300" b="1" dirty="0" smtClean="0"/>
          </a:p>
          <a:p>
            <a:pPr>
              <a:defRPr/>
            </a:pPr>
            <a:r>
              <a:rPr lang="ru-RU" sz="1300" b="1" dirty="0" smtClean="0"/>
              <a:t>комфортно), голод</a:t>
            </a:r>
            <a:endParaRPr lang="ru-RU" sz="1300" b="1" dirty="0">
              <a:solidFill>
                <a:srgbClr val="000000"/>
              </a:solidFill>
            </a:endParaRPr>
          </a:p>
        </p:txBody>
      </p:sp>
      <p:sp>
        <p:nvSpPr>
          <p:cNvPr id="15" name="Line 9"/>
          <p:cNvSpPr>
            <a:spLocks noChangeShapeType="1"/>
          </p:cNvSpPr>
          <p:nvPr/>
        </p:nvSpPr>
        <p:spPr bwMode="auto">
          <a:xfrm flipH="1">
            <a:off x="5292080" y="2564904"/>
            <a:ext cx="432048" cy="432048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pic>
        <p:nvPicPr>
          <p:cNvPr id="1026" name="Picture 2" descr="C:\Users\Uzer\Desktop\3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2924944"/>
            <a:ext cx="2061003" cy="20197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1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1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1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1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1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1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1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1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1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1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1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1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1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1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91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91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91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91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91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0" grpId="0"/>
      <p:bldP spid="191492" grpId="0" animBg="1"/>
      <p:bldP spid="191493" grpId="0" animBg="1"/>
      <p:bldP spid="191494" grpId="0" animBg="1"/>
      <p:bldP spid="191495" grpId="0" animBg="1"/>
      <p:bldP spid="191496" grpId="0" animBg="1"/>
      <p:bldP spid="191497" grpId="0" animBg="1"/>
      <p:bldP spid="191498" grpId="0" animBg="1"/>
      <p:bldP spid="191499" grpId="0" animBg="1"/>
      <p:bldP spid="191500" grpId="0" animBg="1"/>
      <p:bldP spid="191501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ChangeArrowheads="1"/>
          </p:cNvSpPr>
          <p:nvPr/>
        </p:nvSpPr>
        <p:spPr bwMode="auto">
          <a:xfrm>
            <a:off x="1285875" y="1"/>
            <a:ext cx="6700838" cy="908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defRPr/>
            </a:pPr>
            <a:r>
              <a:rPr lang="ru-RU" sz="2000" b="1" dirty="0" smtClean="0">
                <a:solidFill>
                  <a:schemeClr val="bg1"/>
                </a:solidFill>
              </a:rPr>
              <a:t>На что стоит обратить внимание? </a:t>
            </a:r>
            <a:endParaRPr lang="ru-RU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91492" name="Oval 4"/>
          <p:cNvSpPr>
            <a:spLocks noChangeArrowheads="1"/>
          </p:cNvSpPr>
          <p:nvPr/>
        </p:nvSpPr>
        <p:spPr bwMode="auto">
          <a:xfrm>
            <a:off x="107950" y="2924944"/>
            <a:ext cx="2951882" cy="1872208"/>
          </a:xfrm>
          <a:prstGeom prst="ellipse">
            <a:avLst/>
          </a:prstGeom>
          <a:solidFill>
            <a:srgbClr val="93EDB1"/>
          </a:soli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sz="1300" b="1" dirty="0" smtClean="0"/>
          </a:p>
          <a:p>
            <a:r>
              <a:rPr lang="ru-RU" sz="1300" b="1" dirty="0" smtClean="0"/>
              <a:t>Любит заниматься</a:t>
            </a:r>
            <a:endParaRPr lang="en-US" sz="1300" b="1" dirty="0" smtClean="0"/>
          </a:p>
          <a:p>
            <a:r>
              <a:rPr lang="ru-RU" sz="1300" b="1" dirty="0" smtClean="0"/>
              <a:t> </a:t>
            </a:r>
            <a:r>
              <a:rPr lang="ru-RU" sz="1300" b="1" dirty="0" smtClean="0"/>
              <a:t>определенными </a:t>
            </a:r>
            <a:r>
              <a:rPr lang="ru-RU" sz="1300" b="1" dirty="0" smtClean="0"/>
              <a:t>играми</a:t>
            </a:r>
            <a:r>
              <a:rPr lang="ru-RU" sz="1300" b="1" dirty="0" smtClean="0"/>
              <a:t>: </a:t>
            </a:r>
            <a:endParaRPr lang="en-US" sz="1300" b="1" dirty="0" smtClean="0"/>
          </a:p>
          <a:p>
            <a:r>
              <a:rPr lang="ru-RU" sz="1300" b="1" dirty="0" smtClean="0"/>
              <a:t>расставлять </a:t>
            </a:r>
            <a:r>
              <a:rPr lang="ru-RU" sz="1300" b="1" dirty="0" smtClean="0"/>
              <a:t>что-то </a:t>
            </a:r>
            <a:r>
              <a:rPr lang="ru-RU" sz="1300" b="1" dirty="0" smtClean="0"/>
              <a:t>в </a:t>
            </a:r>
            <a:r>
              <a:rPr lang="ru-RU" sz="1300" b="1" dirty="0" smtClean="0"/>
              <a:t>ряд, </a:t>
            </a:r>
            <a:endParaRPr lang="en-US" sz="1300" b="1" dirty="0" smtClean="0"/>
          </a:p>
          <a:p>
            <a:r>
              <a:rPr lang="ru-RU" sz="1300" b="1" dirty="0" smtClean="0"/>
              <a:t>однообразные </a:t>
            </a:r>
            <a:r>
              <a:rPr lang="ru-RU" sz="1300" b="1" dirty="0" smtClean="0"/>
              <a:t>игры</a:t>
            </a:r>
            <a:r>
              <a:rPr lang="ru-RU" sz="1300" b="1" dirty="0" smtClean="0"/>
              <a:t>,</a:t>
            </a:r>
            <a:r>
              <a:rPr lang="ru-RU" sz="1300" b="1" dirty="0" smtClean="0"/>
              <a:t> отсутствие</a:t>
            </a:r>
            <a:endParaRPr lang="en-US" sz="1300" b="1" dirty="0" smtClean="0"/>
          </a:p>
          <a:p>
            <a:r>
              <a:rPr lang="ru-RU" sz="1300" b="1" dirty="0" smtClean="0"/>
              <a:t>замысла</a:t>
            </a:r>
            <a:r>
              <a:rPr lang="ru-RU" sz="1300" b="1" dirty="0" smtClean="0"/>
              <a:t>, сюжета в </a:t>
            </a:r>
            <a:r>
              <a:rPr lang="ru-RU" sz="1300" b="1" dirty="0" smtClean="0"/>
              <a:t>игре, </a:t>
            </a:r>
            <a:endParaRPr lang="en-US" sz="1300" b="1" dirty="0" smtClean="0"/>
          </a:p>
          <a:p>
            <a:r>
              <a:rPr lang="ru-RU" sz="1300" b="1" dirty="0" smtClean="0"/>
              <a:t>использование</a:t>
            </a:r>
            <a:endParaRPr lang="en-US" sz="1300" b="1" dirty="0" smtClean="0"/>
          </a:p>
          <a:p>
            <a:r>
              <a:rPr lang="ru-RU" sz="1300" b="1" dirty="0" smtClean="0"/>
              <a:t>неигровых предметов:</a:t>
            </a:r>
            <a:endParaRPr lang="en-US" sz="1300" b="1" dirty="0" smtClean="0"/>
          </a:p>
          <a:p>
            <a:r>
              <a:rPr lang="ru-RU" sz="1300" b="1" dirty="0" smtClean="0"/>
              <a:t>пуговицы</a:t>
            </a:r>
            <a:r>
              <a:rPr lang="ru-RU" sz="1300" b="1" dirty="0" smtClean="0"/>
              <a:t>, веревочки, </a:t>
            </a:r>
            <a:endParaRPr lang="en-US" sz="1300" b="1" dirty="0" smtClean="0"/>
          </a:p>
          <a:p>
            <a:r>
              <a:rPr lang="ru-RU" sz="1300" b="1" dirty="0" smtClean="0"/>
              <a:t>мусор</a:t>
            </a:r>
            <a:r>
              <a:rPr lang="ru-RU" sz="1300" b="1" dirty="0" smtClean="0"/>
              <a:t>, скрепки.</a:t>
            </a:r>
          </a:p>
          <a:p>
            <a:pPr>
              <a:defRPr/>
            </a:pPr>
            <a:endParaRPr lang="ru-RU" sz="1300" b="1" dirty="0">
              <a:solidFill>
                <a:srgbClr val="000000"/>
              </a:solidFill>
            </a:endParaRPr>
          </a:p>
        </p:txBody>
      </p:sp>
      <p:sp>
        <p:nvSpPr>
          <p:cNvPr id="191493" name="Oval 5"/>
          <p:cNvSpPr>
            <a:spLocks noChangeArrowheads="1"/>
          </p:cNvSpPr>
          <p:nvPr/>
        </p:nvSpPr>
        <p:spPr bwMode="auto">
          <a:xfrm>
            <a:off x="1547665" y="1052736"/>
            <a:ext cx="2880319" cy="1584176"/>
          </a:xfrm>
          <a:prstGeom prst="ellipse">
            <a:avLst/>
          </a:prstGeom>
          <a:solidFill>
            <a:srgbClr val="93EDB1"/>
          </a:soli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1300" b="1" dirty="0" smtClean="0"/>
          </a:p>
          <a:p>
            <a:r>
              <a:rPr lang="ru-RU" sz="1300" b="1" dirty="0" smtClean="0"/>
              <a:t>Избирателен </a:t>
            </a:r>
            <a:r>
              <a:rPr lang="ru-RU" sz="1300" b="1" dirty="0" smtClean="0"/>
              <a:t>в </a:t>
            </a:r>
            <a:r>
              <a:rPr lang="ru-RU" sz="1300" b="1" dirty="0" smtClean="0"/>
              <a:t>еде</a:t>
            </a:r>
            <a:endParaRPr lang="en-US" sz="1300" b="1" dirty="0" smtClean="0"/>
          </a:p>
          <a:p>
            <a:r>
              <a:rPr lang="ru-RU" sz="1300" b="1" dirty="0" smtClean="0"/>
              <a:t> </a:t>
            </a:r>
            <a:r>
              <a:rPr lang="ru-RU" sz="1300" b="1" dirty="0" smtClean="0"/>
              <a:t>(крайние случаи</a:t>
            </a:r>
            <a:r>
              <a:rPr lang="ru-RU" sz="1300" b="1" dirty="0" smtClean="0"/>
              <a:t>),</a:t>
            </a:r>
            <a:r>
              <a:rPr lang="ru-RU" sz="1300" b="1" dirty="0" smtClean="0"/>
              <a:t> привержен</a:t>
            </a:r>
            <a:endParaRPr lang="en-US" sz="1300" b="1" dirty="0" smtClean="0"/>
          </a:p>
          <a:p>
            <a:r>
              <a:rPr lang="ru-RU" sz="1300" b="1" dirty="0" smtClean="0"/>
              <a:t>привычным </a:t>
            </a:r>
            <a:r>
              <a:rPr lang="ru-RU" sz="1300" b="1" dirty="0" smtClean="0"/>
              <a:t>ритуалам</a:t>
            </a:r>
            <a:r>
              <a:rPr lang="ru-RU" sz="1300" b="1" dirty="0" smtClean="0"/>
              <a:t>,</a:t>
            </a:r>
            <a:endParaRPr lang="en-US" sz="1300" b="1" dirty="0" smtClean="0"/>
          </a:p>
          <a:p>
            <a:r>
              <a:rPr lang="ru-RU" sz="1300" b="1" dirty="0" smtClean="0"/>
              <a:t> </a:t>
            </a:r>
            <a:r>
              <a:rPr lang="ru-RU" sz="1300" b="1" dirty="0" smtClean="0"/>
              <a:t>одежде</a:t>
            </a:r>
            <a:r>
              <a:rPr lang="ru-RU" sz="1300" b="1" dirty="0" smtClean="0"/>
              <a:t>,</a:t>
            </a:r>
            <a:r>
              <a:rPr lang="ru-RU" sz="1300" b="1" dirty="0" smtClean="0"/>
              <a:t> маршрутам, любые </a:t>
            </a:r>
            <a:endParaRPr lang="en-US" sz="1300" b="1" dirty="0" smtClean="0"/>
          </a:p>
          <a:p>
            <a:r>
              <a:rPr lang="ru-RU" sz="1300" b="1" dirty="0" smtClean="0"/>
              <a:t>изменения </a:t>
            </a:r>
            <a:r>
              <a:rPr lang="ru-RU" sz="1300" b="1" dirty="0" smtClean="0"/>
              <a:t>воспринимаются </a:t>
            </a:r>
            <a:endParaRPr lang="en-US" sz="1300" b="1" dirty="0" smtClean="0"/>
          </a:p>
          <a:p>
            <a:r>
              <a:rPr lang="ru-RU" sz="1300" b="1" dirty="0" smtClean="0"/>
              <a:t>тяжело</a:t>
            </a:r>
            <a:r>
              <a:rPr lang="ru-RU" sz="1300" b="1" dirty="0" smtClean="0"/>
              <a:t>, могут провоцировать</a:t>
            </a:r>
            <a:endParaRPr lang="en-US" sz="1300" b="1" dirty="0" smtClean="0"/>
          </a:p>
          <a:p>
            <a:r>
              <a:rPr lang="ru-RU" sz="1300" b="1" dirty="0" smtClean="0"/>
              <a:t>истерики</a:t>
            </a:r>
            <a:r>
              <a:rPr lang="ru-RU" sz="1300" b="1" dirty="0" smtClean="0"/>
              <a:t>.</a:t>
            </a:r>
          </a:p>
          <a:p>
            <a:pPr algn="ctr">
              <a:defRPr/>
            </a:pPr>
            <a:endParaRPr lang="ru-RU" sz="1300" b="1" dirty="0">
              <a:solidFill>
                <a:srgbClr val="000000"/>
              </a:solidFill>
            </a:endParaRPr>
          </a:p>
        </p:txBody>
      </p:sp>
      <p:sp>
        <p:nvSpPr>
          <p:cNvPr id="191494" name="Oval 6"/>
          <p:cNvSpPr>
            <a:spLocks noChangeArrowheads="1"/>
          </p:cNvSpPr>
          <p:nvPr/>
        </p:nvSpPr>
        <p:spPr bwMode="auto">
          <a:xfrm>
            <a:off x="6012160" y="3068960"/>
            <a:ext cx="2919413" cy="1652587"/>
          </a:xfrm>
          <a:prstGeom prst="ellipse">
            <a:avLst/>
          </a:prstGeom>
          <a:solidFill>
            <a:srgbClr val="93EDB1"/>
          </a:soli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ru-RU" sz="1400" b="1" dirty="0" smtClean="0"/>
              <a:t>Не слышит, не реагирует </a:t>
            </a:r>
            <a:endParaRPr lang="en-US" sz="1400" b="1" dirty="0" smtClean="0"/>
          </a:p>
          <a:p>
            <a:pPr>
              <a:defRPr/>
            </a:pPr>
            <a:r>
              <a:rPr lang="ru-RU" sz="1400" b="1" dirty="0" smtClean="0"/>
              <a:t>/</a:t>
            </a:r>
            <a:r>
              <a:rPr lang="ru-RU" sz="1400" b="1" dirty="0" smtClean="0"/>
              <a:t>слабо </a:t>
            </a:r>
            <a:r>
              <a:rPr lang="ru-RU" sz="1400" b="1" dirty="0" smtClean="0"/>
              <a:t>реагирует</a:t>
            </a:r>
            <a:r>
              <a:rPr lang="en-US" sz="1400" b="1" dirty="0" smtClean="0"/>
              <a:t>/</a:t>
            </a:r>
            <a:r>
              <a:rPr lang="ru-RU" sz="1400" b="1" dirty="0" smtClean="0"/>
              <a:t> </a:t>
            </a:r>
            <a:endParaRPr lang="en-US" sz="1400" b="1" dirty="0" smtClean="0"/>
          </a:p>
          <a:p>
            <a:pPr>
              <a:defRPr/>
            </a:pPr>
            <a:r>
              <a:rPr lang="ru-RU" sz="1400" b="1" dirty="0" smtClean="0"/>
              <a:t>на </a:t>
            </a:r>
            <a:r>
              <a:rPr lang="ru-RU" sz="1400" b="1" dirty="0" smtClean="0"/>
              <a:t>обращенную речь</a:t>
            </a:r>
            <a:endParaRPr lang="ru-RU" sz="1300" b="1" dirty="0">
              <a:solidFill>
                <a:srgbClr val="000000"/>
              </a:solidFill>
            </a:endParaRPr>
          </a:p>
        </p:txBody>
      </p:sp>
      <p:sp>
        <p:nvSpPr>
          <p:cNvPr id="191495" name="Oval 7"/>
          <p:cNvSpPr>
            <a:spLocks noChangeArrowheads="1"/>
          </p:cNvSpPr>
          <p:nvPr/>
        </p:nvSpPr>
        <p:spPr bwMode="auto">
          <a:xfrm>
            <a:off x="395536" y="5157192"/>
            <a:ext cx="3600400" cy="1584176"/>
          </a:xfrm>
          <a:prstGeom prst="ellipse">
            <a:avLst/>
          </a:prstGeom>
          <a:solidFill>
            <a:srgbClr val="93EDB1"/>
          </a:soli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ru-RU" sz="1300" b="1" dirty="0" smtClean="0"/>
              <a:t>Выраженные </a:t>
            </a:r>
            <a:r>
              <a:rPr lang="ru-RU" sz="1300" b="1" dirty="0" smtClean="0"/>
              <a:t>нарушения</a:t>
            </a:r>
            <a:endParaRPr lang="en-US" sz="1300" b="1" dirty="0" smtClean="0"/>
          </a:p>
          <a:p>
            <a:r>
              <a:rPr lang="ru-RU" sz="1300" b="1" dirty="0" smtClean="0"/>
              <a:t>сна,</a:t>
            </a:r>
            <a:r>
              <a:rPr lang="ru-RU" sz="1300" b="1" dirty="0" smtClean="0"/>
              <a:t> </a:t>
            </a:r>
            <a:r>
              <a:rPr lang="ru-RU" sz="1300" b="1" dirty="0" smtClean="0"/>
              <a:t>поведения (</a:t>
            </a:r>
            <a:r>
              <a:rPr lang="ru-RU" sz="1300" b="1" dirty="0" smtClean="0"/>
              <a:t>повторяющееся</a:t>
            </a:r>
          </a:p>
          <a:p>
            <a:r>
              <a:rPr lang="ru-RU" sz="1300" b="1" dirty="0" smtClean="0"/>
              <a:t> </a:t>
            </a:r>
            <a:r>
              <a:rPr lang="ru-RU" sz="1300" b="1" dirty="0" smtClean="0"/>
              <a:t>поведение, самоповреждение). </a:t>
            </a:r>
            <a:endParaRPr lang="en-US" sz="1300" b="1" dirty="0" smtClean="0"/>
          </a:p>
          <a:p>
            <a:r>
              <a:rPr lang="ru-RU" sz="1300" b="1" dirty="0" smtClean="0"/>
              <a:t>Когнитивный </a:t>
            </a:r>
            <a:r>
              <a:rPr lang="ru-RU" sz="1300" b="1" dirty="0" smtClean="0"/>
              <a:t>дефицит (</a:t>
            </a:r>
            <a:r>
              <a:rPr lang="ru-RU" sz="1300" b="1" dirty="0" smtClean="0"/>
              <a:t>определяет</a:t>
            </a:r>
            <a:endParaRPr lang="en-US" sz="1300" b="1" dirty="0" smtClean="0"/>
          </a:p>
          <a:p>
            <a:r>
              <a:rPr lang="ru-RU" sz="1300" b="1" dirty="0" smtClean="0"/>
              <a:t> </a:t>
            </a:r>
            <a:r>
              <a:rPr lang="ru-RU" sz="1300" b="1" dirty="0" smtClean="0"/>
              <a:t>специалист, </a:t>
            </a:r>
            <a:r>
              <a:rPr lang="ru-RU" sz="1300" b="1" dirty="0" smtClean="0"/>
              <a:t>заподозрить </a:t>
            </a:r>
            <a:r>
              <a:rPr lang="ru-RU" sz="1300" b="1" dirty="0" smtClean="0"/>
              <a:t>может мама, </a:t>
            </a:r>
            <a:endParaRPr lang="en-US" sz="1300" b="1" dirty="0" smtClean="0"/>
          </a:p>
          <a:p>
            <a:r>
              <a:rPr lang="ru-RU" sz="1300" b="1" dirty="0" smtClean="0"/>
              <a:t>сравнив </a:t>
            </a:r>
            <a:r>
              <a:rPr lang="ru-RU" sz="1300" b="1" dirty="0" smtClean="0"/>
              <a:t>ребенка со сверстниками).</a:t>
            </a:r>
          </a:p>
          <a:p>
            <a:endParaRPr lang="ru-RU" sz="1400" dirty="0" smtClean="0"/>
          </a:p>
        </p:txBody>
      </p:sp>
      <p:sp>
        <p:nvSpPr>
          <p:cNvPr id="191496" name="Oval 8"/>
          <p:cNvSpPr>
            <a:spLocks noChangeArrowheads="1"/>
          </p:cNvSpPr>
          <p:nvPr/>
        </p:nvSpPr>
        <p:spPr bwMode="auto">
          <a:xfrm>
            <a:off x="5076056" y="4941168"/>
            <a:ext cx="3312368" cy="1728192"/>
          </a:xfrm>
          <a:prstGeom prst="ellipse">
            <a:avLst/>
          </a:prstGeom>
          <a:solidFill>
            <a:srgbClr val="93EDB1"/>
          </a:soli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ru-RU" sz="1300" b="1" dirty="0" smtClean="0"/>
              <a:t>Избирателен в еде (крайние случаи</a:t>
            </a:r>
            <a:r>
              <a:rPr lang="ru-RU" sz="1300" b="1" dirty="0" smtClean="0"/>
              <a:t>),</a:t>
            </a:r>
            <a:endParaRPr lang="en-US" sz="1300" b="1" dirty="0" smtClean="0"/>
          </a:p>
          <a:p>
            <a:r>
              <a:rPr lang="ru-RU" sz="1300" b="1" dirty="0" smtClean="0"/>
              <a:t> </a:t>
            </a:r>
            <a:r>
              <a:rPr lang="ru-RU" sz="1300" b="1" dirty="0" smtClean="0"/>
              <a:t>привержен привычным ритуалам, </a:t>
            </a:r>
            <a:endParaRPr lang="en-US" sz="1300" b="1" dirty="0" smtClean="0"/>
          </a:p>
          <a:p>
            <a:r>
              <a:rPr lang="ru-RU" sz="1300" b="1" dirty="0" smtClean="0"/>
              <a:t>одежде</a:t>
            </a:r>
            <a:r>
              <a:rPr lang="ru-RU" sz="1300" b="1" dirty="0" smtClean="0"/>
              <a:t>, маршрутам</a:t>
            </a:r>
            <a:r>
              <a:rPr lang="ru-RU" sz="1300" b="1" dirty="0" smtClean="0"/>
              <a:t>, </a:t>
            </a:r>
            <a:r>
              <a:rPr lang="ru-RU" sz="1300" b="1" dirty="0" smtClean="0"/>
              <a:t>любые </a:t>
            </a:r>
            <a:r>
              <a:rPr lang="ru-RU" sz="1300" b="1" dirty="0" smtClean="0"/>
              <a:t>изменения</a:t>
            </a:r>
            <a:endParaRPr lang="en-US" sz="1300" b="1" dirty="0" smtClean="0"/>
          </a:p>
          <a:p>
            <a:r>
              <a:rPr lang="ru-RU" sz="1300" b="1" dirty="0" smtClean="0"/>
              <a:t> </a:t>
            </a:r>
            <a:r>
              <a:rPr lang="ru-RU" sz="1300" b="1" dirty="0" smtClean="0"/>
              <a:t>воспринимаются тяжело</a:t>
            </a:r>
            <a:r>
              <a:rPr lang="ru-RU" sz="1300" b="1" dirty="0" smtClean="0"/>
              <a:t>,</a:t>
            </a:r>
            <a:endParaRPr lang="en-US" sz="1300" b="1" dirty="0" smtClean="0"/>
          </a:p>
          <a:p>
            <a:r>
              <a:rPr lang="ru-RU" sz="1300" b="1" dirty="0" smtClean="0"/>
              <a:t> </a:t>
            </a:r>
            <a:r>
              <a:rPr lang="ru-RU" sz="1300" b="1" dirty="0" smtClean="0"/>
              <a:t>могут провоцировать истерики.</a:t>
            </a:r>
          </a:p>
        </p:txBody>
      </p:sp>
      <p:sp>
        <p:nvSpPr>
          <p:cNvPr id="191497" name="Line 9"/>
          <p:cNvSpPr>
            <a:spLocks noChangeShapeType="1"/>
          </p:cNvSpPr>
          <p:nvPr/>
        </p:nvSpPr>
        <p:spPr bwMode="auto">
          <a:xfrm>
            <a:off x="3275856" y="2564904"/>
            <a:ext cx="867519" cy="792659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91498" name="Line 10"/>
          <p:cNvSpPr>
            <a:spLocks noChangeShapeType="1"/>
          </p:cNvSpPr>
          <p:nvPr/>
        </p:nvSpPr>
        <p:spPr bwMode="auto">
          <a:xfrm>
            <a:off x="3059832" y="4005062"/>
            <a:ext cx="576064" cy="1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ru-RU" sz="1200"/>
          </a:p>
        </p:txBody>
      </p:sp>
      <p:sp>
        <p:nvSpPr>
          <p:cNvPr id="191499" name="Line 11"/>
          <p:cNvSpPr>
            <a:spLocks noChangeShapeType="1"/>
          </p:cNvSpPr>
          <p:nvPr/>
        </p:nvSpPr>
        <p:spPr bwMode="auto">
          <a:xfrm flipH="1" flipV="1">
            <a:off x="5508103" y="3933055"/>
            <a:ext cx="503759" cy="769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ru-RU" sz="1200"/>
          </a:p>
        </p:txBody>
      </p:sp>
      <p:sp>
        <p:nvSpPr>
          <p:cNvPr id="191500" name="Line 12"/>
          <p:cNvSpPr>
            <a:spLocks noChangeShapeType="1"/>
          </p:cNvSpPr>
          <p:nvPr/>
        </p:nvSpPr>
        <p:spPr bwMode="auto">
          <a:xfrm flipV="1">
            <a:off x="3143250" y="4500563"/>
            <a:ext cx="785813" cy="788987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91501" name="Line 13"/>
          <p:cNvSpPr>
            <a:spLocks noChangeShapeType="1"/>
          </p:cNvSpPr>
          <p:nvPr/>
        </p:nvSpPr>
        <p:spPr bwMode="auto">
          <a:xfrm flipH="1" flipV="1">
            <a:off x="5143500" y="4500563"/>
            <a:ext cx="652636" cy="656629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4" name="Oval 5"/>
          <p:cNvSpPr>
            <a:spLocks noChangeArrowheads="1"/>
          </p:cNvSpPr>
          <p:nvPr/>
        </p:nvSpPr>
        <p:spPr bwMode="auto">
          <a:xfrm>
            <a:off x="5076056" y="1052736"/>
            <a:ext cx="3100337" cy="1728191"/>
          </a:xfrm>
          <a:prstGeom prst="ellipse">
            <a:avLst/>
          </a:prstGeom>
          <a:solidFill>
            <a:srgbClr val="93EDB1"/>
          </a:soli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 sz="1400" b="1" dirty="0" smtClean="0"/>
          </a:p>
          <a:p>
            <a:r>
              <a:rPr lang="ru-RU" sz="1300" b="1" dirty="0" smtClean="0"/>
              <a:t>Ребенок не говорит вообще,</a:t>
            </a:r>
            <a:endParaRPr lang="en-US" sz="1300" b="1" dirty="0" smtClean="0"/>
          </a:p>
          <a:p>
            <a:r>
              <a:rPr lang="ru-RU" sz="1300" b="1" dirty="0" smtClean="0"/>
              <a:t> словарный запас ограничен </a:t>
            </a:r>
            <a:endParaRPr lang="en-US" sz="1300" b="1" dirty="0" smtClean="0"/>
          </a:p>
          <a:p>
            <a:r>
              <a:rPr lang="ru-RU" sz="1300" b="1" dirty="0" smtClean="0"/>
              <a:t>простейшим набором, приобретенном</a:t>
            </a:r>
            <a:endParaRPr lang="en-US" sz="1300" b="1" dirty="0" smtClean="0"/>
          </a:p>
          <a:p>
            <a:r>
              <a:rPr lang="ru-RU" sz="1300" b="1" dirty="0" smtClean="0"/>
              <a:t> на первом году жизни,</a:t>
            </a:r>
            <a:endParaRPr lang="en-US" sz="1300" b="1" dirty="0" smtClean="0"/>
          </a:p>
          <a:p>
            <a:r>
              <a:rPr lang="ru-RU" sz="1300" b="1" dirty="0" smtClean="0"/>
              <a:t> отсутствует фразовая </a:t>
            </a:r>
            <a:r>
              <a:rPr lang="ru-RU" sz="1300" b="1" dirty="0" smtClean="0"/>
              <a:t>речь</a:t>
            </a:r>
            <a:endParaRPr lang="en-US" sz="1300" b="1" dirty="0" smtClean="0"/>
          </a:p>
          <a:p>
            <a:r>
              <a:rPr lang="ru-RU" sz="1300" b="1" dirty="0" smtClean="0"/>
              <a:t> </a:t>
            </a:r>
            <a:r>
              <a:rPr lang="ru-RU" sz="1300" b="1" dirty="0" smtClean="0"/>
              <a:t>(сочетание двух -трех слов: </a:t>
            </a:r>
            <a:endParaRPr lang="en-US" sz="1300" b="1" dirty="0" smtClean="0"/>
          </a:p>
          <a:p>
            <a:r>
              <a:rPr lang="ru-RU" sz="1300" b="1" dirty="0" smtClean="0"/>
              <a:t>"Мама, дай пить".</a:t>
            </a:r>
          </a:p>
          <a:p>
            <a:pPr>
              <a:defRPr/>
            </a:pPr>
            <a:endParaRPr lang="ru-RU" sz="1300" b="1" dirty="0">
              <a:solidFill>
                <a:srgbClr val="000000"/>
              </a:solidFill>
            </a:endParaRPr>
          </a:p>
        </p:txBody>
      </p:sp>
      <p:sp>
        <p:nvSpPr>
          <p:cNvPr id="15" name="Line 9"/>
          <p:cNvSpPr>
            <a:spLocks noChangeShapeType="1"/>
          </p:cNvSpPr>
          <p:nvPr/>
        </p:nvSpPr>
        <p:spPr bwMode="auto">
          <a:xfrm flipH="1">
            <a:off x="5292080" y="2564904"/>
            <a:ext cx="432048" cy="432048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pic>
        <p:nvPicPr>
          <p:cNvPr id="2" name="Picture 2" descr="C:\Users\Uzer\Desktop\1410783853_3godi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3064908"/>
            <a:ext cx="1872208" cy="15162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1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1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1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1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1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1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1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1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1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1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1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1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1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1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91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91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91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91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91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0" grpId="0"/>
      <p:bldP spid="191492" grpId="0" animBg="1"/>
      <p:bldP spid="191493" grpId="0" animBg="1"/>
      <p:bldP spid="191494" grpId="0" animBg="1"/>
      <p:bldP spid="191495" grpId="0" animBg="1"/>
      <p:bldP spid="191496" grpId="0" animBg="1"/>
      <p:bldP spid="191497" grpId="0" animBg="1"/>
      <p:bldP spid="191498" grpId="0" animBg="1"/>
      <p:bldP spid="191499" grpId="0" animBg="1"/>
      <p:bldP spid="191500" grpId="0" animBg="1"/>
      <p:bldP spid="191501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ChangeArrowheads="1"/>
          </p:cNvSpPr>
          <p:nvPr/>
        </p:nvSpPr>
        <p:spPr bwMode="auto">
          <a:xfrm>
            <a:off x="1285875" y="1"/>
            <a:ext cx="6700838" cy="908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defRPr/>
            </a:pPr>
            <a:r>
              <a:rPr lang="ru-RU" sz="2000" b="1" dirty="0" smtClean="0">
                <a:solidFill>
                  <a:schemeClr val="bg1"/>
                </a:solidFill>
              </a:rPr>
              <a:t>На что стоит обратить внимание? </a:t>
            </a:r>
            <a:endParaRPr lang="ru-RU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91494" name="Oval 6"/>
          <p:cNvSpPr>
            <a:spLocks noChangeArrowheads="1"/>
          </p:cNvSpPr>
          <p:nvPr/>
        </p:nvSpPr>
        <p:spPr bwMode="auto">
          <a:xfrm>
            <a:off x="5652120" y="2780928"/>
            <a:ext cx="2991421" cy="1656184"/>
          </a:xfrm>
          <a:prstGeom prst="ellipse">
            <a:avLst/>
          </a:prstGeom>
          <a:solidFill>
            <a:srgbClr val="93EDB1"/>
          </a:soli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ru-RU" sz="1400" b="1" dirty="0" smtClean="0"/>
              <a:t>Чрезмерное фантазирование, </a:t>
            </a:r>
            <a:endParaRPr lang="ru-RU" sz="1400" b="1" dirty="0" smtClean="0"/>
          </a:p>
          <a:p>
            <a:r>
              <a:rPr lang="ru-RU" sz="1400" b="1" dirty="0" smtClean="0"/>
              <a:t>уход </a:t>
            </a:r>
            <a:r>
              <a:rPr lang="ru-RU" sz="1400" b="1" dirty="0" smtClean="0"/>
              <a:t>в мир фантазий, </a:t>
            </a:r>
            <a:endParaRPr lang="ru-RU" sz="1400" b="1" dirty="0" smtClean="0"/>
          </a:p>
          <a:p>
            <a:r>
              <a:rPr lang="ru-RU" sz="1400" b="1" dirty="0" smtClean="0"/>
              <a:t>отрыв </a:t>
            </a:r>
            <a:r>
              <a:rPr lang="ru-RU" sz="1400" b="1" dirty="0" smtClean="0"/>
              <a:t>от реальности</a:t>
            </a:r>
            <a:r>
              <a:rPr lang="ru-RU" sz="1400" dirty="0" smtClean="0"/>
              <a:t>.</a:t>
            </a:r>
            <a:endParaRPr lang="ru-RU" sz="1400" dirty="0" smtClean="0"/>
          </a:p>
        </p:txBody>
      </p:sp>
      <p:sp>
        <p:nvSpPr>
          <p:cNvPr id="191496" name="Oval 8"/>
          <p:cNvSpPr>
            <a:spLocks noChangeArrowheads="1"/>
          </p:cNvSpPr>
          <p:nvPr/>
        </p:nvSpPr>
        <p:spPr bwMode="auto">
          <a:xfrm>
            <a:off x="2411760" y="4797152"/>
            <a:ext cx="3528392" cy="1728192"/>
          </a:xfrm>
          <a:prstGeom prst="ellipse">
            <a:avLst/>
          </a:prstGeom>
          <a:solidFill>
            <a:srgbClr val="93EDB1"/>
          </a:soli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sz="1400" dirty="0" smtClean="0"/>
          </a:p>
          <a:p>
            <a:r>
              <a:rPr lang="ru-RU" sz="1400" b="1" dirty="0" smtClean="0"/>
              <a:t>Выраженные </a:t>
            </a:r>
            <a:r>
              <a:rPr lang="ru-RU" sz="1400" b="1" dirty="0" smtClean="0"/>
              <a:t>страхи, </a:t>
            </a:r>
            <a:endParaRPr lang="ru-RU" sz="1400" b="1" dirty="0" smtClean="0"/>
          </a:p>
          <a:p>
            <a:r>
              <a:rPr lang="ru-RU" sz="1400" b="1" dirty="0" smtClean="0"/>
              <a:t>фобии,</a:t>
            </a:r>
            <a:r>
              <a:rPr lang="ru-RU" sz="1400" b="1" dirty="0" smtClean="0"/>
              <a:t> </a:t>
            </a:r>
            <a:r>
              <a:rPr lang="ru-RU" sz="1400" b="1" dirty="0" smtClean="0"/>
              <a:t>расстройство поведения</a:t>
            </a:r>
            <a:endParaRPr lang="ru-RU" sz="1400" b="1" dirty="0" smtClean="0"/>
          </a:p>
          <a:p>
            <a:r>
              <a:rPr lang="ru-RU" sz="1400" b="1" dirty="0" smtClean="0"/>
              <a:t> </a:t>
            </a:r>
            <a:r>
              <a:rPr lang="ru-RU" sz="1400" b="1" dirty="0" smtClean="0"/>
              <a:t>(в том числе </a:t>
            </a:r>
            <a:r>
              <a:rPr lang="ru-RU" sz="1400" b="1" dirty="0" smtClean="0"/>
              <a:t>СДВГ - требуется </a:t>
            </a:r>
          </a:p>
          <a:p>
            <a:r>
              <a:rPr lang="ru-RU" sz="1400" b="1" dirty="0" smtClean="0"/>
              <a:t>тщательная дифференциация </a:t>
            </a:r>
          </a:p>
          <a:p>
            <a:r>
              <a:rPr lang="ru-RU" sz="1400" b="1" dirty="0" smtClean="0"/>
              <a:t>психологических </a:t>
            </a:r>
            <a:r>
              <a:rPr lang="ru-RU" sz="1400" b="1" dirty="0" smtClean="0"/>
              <a:t>от </a:t>
            </a:r>
            <a:endParaRPr lang="ru-RU" sz="1400" b="1" dirty="0" smtClean="0"/>
          </a:p>
          <a:p>
            <a:r>
              <a:rPr lang="ru-RU" sz="1400" b="1" dirty="0" smtClean="0"/>
              <a:t>психиатрических</a:t>
            </a:r>
          </a:p>
          <a:p>
            <a:r>
              <a:rPr lang="ru-RU" sz="1400" b="1" dirty="0" smtClean="0"/>
              <a:t> </a:t>
            </a:r>
            <a:r>
              <a:rPr lang="ru-RU" sz="1400" b="1" dirty="0" smtClean="0"/>
              <a:t>случаев).</a:t>
            </a:r>
            <a:endParaRPr lang="en-US" sz="1400" b="1" dirty="0" smtClean="0"/>
          </a:p>
          <a:p>
            <a:endParaRPr lang="ru-RU" sz="1300" b="1" dirty="0" smtClean="0"/>
          </a:p>
        </p:txBody>
      </p:sp>
      <p:sp>
        <p:nvSpPr>
          <p:cNvPr id="191499" name="Line 11"/>
          <p:cNvSpPr>
            <a:spLocks noChangeShapeType="1"/>
          </p:cNvSpPr>
          <p:nvPr/>
        </p:nvSpPr>
        <p:spPr bwMode="auto">
          <a:xfrm flipH="1" flipV="1">
            <a:off x="3131840" y="3573016"/>
            <a:ext cx="252028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ru-RU" sz="1200"/>
          </a:p>
        </p:txBody>
      </p:sp>
      <p:sp>
        <p:nvSpPr>
          <p:cNvPr id="191501" name="Line 13"/>
          <p:cNvSpPr>
            <a:spLocks noChangeShapeType="1"/>
          </p:cNvSpPr>
          <p:nvPr/>
        </p:nvSpPr>
        <p:spPr bwMode="auto">
          <a:xfrm flipH="1" flipV="1">
            <a:off x="2915816" y="4221088"/>
            <a:ext cx="1080120" cy="576064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4" name="Oval 5"/>
          <p:cNvSpPr>
            <a:spLocks noChangeArrowheads="1"/>
          </p:cNvSpPr>
          <p:nvPr/>
        </p:nvSpPr>
        <p:spPr bwMode="auto">
          <a:xfrm>
            <a:off x="2987824" y="1124744"/>
            <a:ext cx="3172345" cy="1656183"/>
          </a:xfrm>
          <a:prstGeom prst="ellipse">
            <a:avLst/>
          </a:prstGeom>
          <a:solidFill>
            <a:srgbClr val="93EDB1"/>
          </a:soli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ru-RU" sz="1400" b="1" dirty="0" smtClean="0"/>
              <a:t>Отказ </a:t>
            </a:r>
            <a:r>
              <a:rPr lang="ru-RU" sz="1400" b="1" dirty="0" smtClean="0"/>
              <a:t>от </a:t>
            </a:r>
            <a:r>
              <a:rPr lang="ru-RU" sz="1400" b="1" dirty="0" smtClean="0"/>
              <a:t>общения</a:t>
            </a:r>
          </a:p>
          <a:p>
            <a:r>
              <a:rPr lang="ru-RU" sz="1400" b="1" dirty="0" smtClean="0"/>
              <a:t> </a:t>
            </a:r>
            <a:r>
              <a:rPr lang="ru-RU" sz="1400" b="1" dirty="0" smtClean="0"/>
              <a:t>со сверстниками в пользу </a:t>
            </a:r>
            <a:endParaRPr lang="ru-RU" sz="1400" b="1" dirty="0" smtClean="0"/>
          </a:p>
          <a:p>
            <a:r>
              <a:rPr lang="ru-RU" sz="1400" b="1" dirty="0" smtClean="0"/>
              <a:t>особых </a:t>
            </a:r>
            <a:r>
              <a:rPr lang="ru-RU" sz="1400" b="1" dirty="0" smtClean="0"/>
              <a:t>увлечений, "непонимание"  </a:t>
            </a:r>
            <a:endParaRPr lang="ru-RU" sz="1400" b="1" dirty="0" smtClean="0"/>
          </a:p>
          <a:p>
            <a:r>
              <a:rPr lang="ru-RU" sz="1400" b="1" dirty="0" smtClean="0"/>
              <a:t>социальных </a:t>
            </a:r>
            <a:r>
              <a:rPr lang="ru-RU" sz="1400" b="1" dirty="0" smtClean="0"/>
              <a:t>правил, норм, </a:t>
            </a:r>
            <a:endParaRPr lang="ru-RU" sz="1400" b="1" dirty="0" smtClean="0"/>
          </a:p>
          <a:p>
            <a:r>
              <a:rPr lang="ru-RU" sz="1400" b="1" dirty="0" smtClean="0"/>
              <a:t>правил </a:t>
            </a:r>
            <a:r>
              <a:rPr lang="ru-RU" sz="1400" b="1" dirty="0" smtClean="0"/>
              <a:t>игр.</a:t>
            </a:r>
            <a:endParaRPr lang="ru-RU" sz="1300" b="1" dirty="0">
              <a:solidFill>
                <a:srgbClr val="000000"/>
              </a:solidFill>
            </a:endParaRPr>
          </a:p>
        </p:txBody>
      </p:sp>
      <p:sp>
        <p:nvSpPr>
          <p:cNvPr id="15" name="Line 9"/>
          <p:cNvSpPr>
            <a:spLocks noChangeShapeType="1"/>
          </p:cNvSpPr>
          <p:nvPr/>
        </p:nvSpPr>
        <p:spPr bwMode="auto">
          <a:xfrm flipH="1">
            <a:off x="2915816" y="2492896"/>
            <a:ext cx="504056" cy="432048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pic>
        <p:nvPicPr>
          <p:cNvPr id="1028" name="Picture 4" descr="C:\Users\Uzer\Desktop\imgpre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348880"/>
            <a:ext cx="2745419" cy="21688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1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1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1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1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1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91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91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0" grpId="0"/>
      <p:bldP spid="191494" grpId="0" animBg="1"/>
      <p:bldP spid="191496" grpId="0" animBg="1"/>
      <p:bldP spid="191499" grpId="0" animBg="1"/>
      <p:bldP spid="191501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908719"/>
            <a:ext cx="8568952" cy="3888433"/>
          </a:xfrm>
        </p:spPr>
        <p:txBody>
          <a:bodyPr/>
          <a:lstStyle/>
          <a:p>
            <a:endParaRPr lang="ru-RU" sz="1700" b="1" dirty="0" smtClean="0"/>
          </a:p>
          <a:p>
            <a:r>
              <a:rPr lang="ru-RU" sz="1800" dirty="0" smtClean="0"/>
              <a:t>Если вам посоветовали обратиться к психиатру, то не нужно бояться, что на вашем ребенке будет поставлено «клеймо».Серьезные психические заболевания достаточно редки. Часто родители боятся лекарственных препаратов, которые назначает психиатр. В этом случае важно правильно оценить возможные риски от принятия лекарств и их отсутствия. </a:t>
            </a:r>
          </a:p>
          <a:p>
            <a:r>
              <a:rPr lang="ru-RU" sz="1800" b="1" dirty="0" smtClean="0"/>
              <a:t>Психиатр</a:t>
            </a:r>
            <a:r>
              <a:rPr lang="ru-RU" sz="1800" dirty="0" smtClean="0"/>
              <a:t> </a:t>
            </a:r>
            <a:r>
              <a:rPr lang="ru-RU" sz="1800" b="1" dirty="0" smtClean="0"/>
              <a:t>- это врач</a:t>
            </a:r>
            <a:r>
              <a:rPr lang="ru-RU" sz="1800" dirty="0" smtClean="0"/>
              <a:t>, занимающийся диагностикой, лечением и профилактикой психических заболеваний. Психиатр сосредоточен на</a:t>
            </a:r>
            <a:r>
              <a:rPr lang="ru-RU" sz="1800" i="1" dirty="0" smtClean="0"/>
              <a:t> психических функциях</a:t>
            </a:r>
            <a:r>
              <a:rPr lang="ru-RU" sz="1800" dirty="0" smtClean="0"/>
              <a:t> человека: восприятии, памяти, мышлении, эмоциональных переживаниях, - и если эти психические функции заметно нарушаются, расстраиваются, то психиатр знает, как привести их в норму.</a:t>
            </a:r>
          </a:p>
          <a:p>
            <a:endParaRPr lang="ru-RU" sz="1700" b="1" dirty="0" smtClean="0"/>
          </a:p>
          <a:p>
            <a:endParaRPr lang="ru-RU" sz="1700" b="1" dirty="0" smtClean="0"/>
          </a:p>
          <a:p>
            <a:endParaRPr lang="ru-RU" sz="1700" b="1" dirty="0" smtClean="0"/>
          </a:p>
          <a:p>
            <a:pPr>
              <a:buNone/>
            </a:pPr>
            <a:endParaRPr lang="ru-RU" sz="1700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Company name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half" idx="4294967295"/>
          </p:nvPr>
        </p:nvSpPr>
        <p:spPr>
          <a:xfrm>
            <a:off x="5105400" y="1196975"/>
            <a:ext cx="4038600" cy="5248275"/>
          </a:xfrm>
        </p:spPr>
        <p:txBody>
          <a:bodyPr/>
          <a:lstStyle/>
          <a:p>
            <a:endParaRPr lang="ru-RU" sz="1400" b="1" dirty="0" smtClean="0"/>
          </a:p>
          <a:p>
            <a:endParaRPr lang="ru-RU" sz="1400" b="1" dirty="0" smtClean="0"/>
          </a:p>
          <a:p>
            <a:endParaRPr lang="ru-RU" sz="1400" b="1" dirty="0" smtClean="0"/>
          </a:p>
          <a:p>
            <a:endParaRPr lang="ru-RU" sz="1400" b="1" dirty="0" smtClean="0"/>
          </a:p>
          <a:p>
            <a:endParaRPr lang="ru-RU" sz="1400" b="1" dirty="0" smtClean="0"/>
          </a:p>
          <a:p>
            <a:endParaRPr lang="ru-RU" sz="1400" b="1" dirty="0" smtClean="0"/>
          </a:p>
          <a:p>
            <a:endParaRPr lang="ru-RU" sz="1400" b="1" dirty="0" smtClean="0"/>
          </a:p>
          <a:p>
            <a:endParaRPr lang="ru-RU" sz="1400" b="1" dirty="0" smtClean="0"/>
          </a:p>
          <a:p>
            <a:endParaRPr lang="ru-RU" sz="1400" b="1" dirty="0" smtClean="0"/>
          </a:p>
          <a:p>
            <a:endParaRPr lang="ru-RU" dirty="0"/>
          </a:p>
        </p:txBody>
      </p:sp>
      <p:pic>
        <p:nvPicPr>
          <p:cNvPr id="2052" name="Picture 4" descr="C:\Users\Uzer\Desktop\depositphotos_9548952-stock-photo-pediatrici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4789791"/>
            <a:ext cx="2160240" cy="19394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800" dirty="0" smtClean="0"/>
              <a:t>Если родителям еще трудно понять, что ребенку нужна помощь психиатра, можно обратиться  за помощью к детскому неврологу.</a:t>
            </a:r>
          </a:p>
          <a:p>
            <a:r>
              <a:rPr lang="ru-RU" sz="1800" b="1" i="1" dirty="0" smtClean="0"/>
              <a:t>Невролог занимается заболеваниями нервной системы: его интересует именно наша материальная нервная система: </a:t>
            </a:r>
            <a:r>
              <a:rPr lang="ru-RU" sz="1800" dirty="0" smtClean="0"/>
              <a:t>головной мозг, спинной мозг и ответвления нервов, проходящих по всему телу. Неврологу важно, чтобы мозгу ничто не мешало нормально функционировать и управлять жизнью нашего организма, чтобы все отделы мозга выполняли свою работу, а нервные волокна проводили электрохимические импульсы ко всем системам и органам - и обратно. И если что-то нарушается в работе нервной системы, то невролог проводит диагностику, назначает лечение и рекомендует профилактические меры по предупреждению нервных заболеваний.</a:t>
            </a:r>
          </a:p>
          <a:p>
            <a:endParaRPr lang="ru-RU" sz="1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Company name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764704"/>
            <a:ext cx="8028384" cy="288032"/>
          </a:xfrm>
        </p:spPr>
        <p:txBody>
          <a:bodyPr/>
          <a:lstStyle/>
          <a:p>
            <a:pPr algn="ctr"/>
            <a:r>
              <a:rPr lang="ru-RU" sz="2400" dirty="0" smtClean="0"/>
              <a:t>Детский невролог может помочь Вашему ребенку при следующих жалобах: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z="1800" dirty="0" smtClean="0"/>
              <a:t>Головные боли, головокружение, тошнота, рвота</a:t>
            </a:r>
          </a:p>
          <a:p>
            <a:pPr lvl="0"/>
            <a:r>
              <a:rPr lang="ru-RU" sz="1800" dirty="0" smtClean="0"/>
              <a:t>Обмороки</a:t>
            </a:r>
          </a:p>
          <a:p>
            <a:pPr lvl="0"/>
            <a:r>
              <a:rPr lang="ru-RU" sz="1800" dirty="0" smtClean="0"/>
              <a:t>Истерики</a:t>
            </a:r>
          </a:p>
          <a:p>
            <a:pPr lvl="0"/>
            <a:r>
              <a:rPr lang="ru-RU" sz="1800" dirty="0" smtClean="0"/>
              <a:t>Нарушения сна, снохождение</a:t>
            </a:r>
          </a:p>
          <a:p>
            <a:pPr lvl="0"/>
            <a:r>
              <a:rPr lang="ru-RU" sz="1800" dirty="0" smtClean="0"/>
              <a:t>Тики (непроизвольные подергивания лица и тела)</a:t>
            </a:r>
          </a:p>
          <a:p>
            <a:pPr lvl="0"/>
            <a:r>
              <a:rPr lang="ru-RU" sz="1800" dirty="0" smtClean="0"/>
              <a:t>Судорожные приступы</a:t>
            </a:r>
          </a:p>
          <a:p>
            <a:pPr lvl="0"/>
            <a:r>
              <a:rPr lang="ru-RU" sz="1800" dirty="0" smtClean="0"/>
              <a:t>Двигательные нарушения.</a:t>
            </a:r>
          </a:p>
          <a:p>
            <a:r>
              <a:rPr lang="ru-RU" sz="1800" b="1" dirty="0" smtClean="0"/>
              <a:t>Проблемы развития, среди которых</a:t>
            </a:r>
            <a:r>
              <a:rPr lang="ru-RU" sz="1800" dirty="0" smtClean="0"/>
              <a:t>:</a:t>
            </a:r>
          </a:p>
          <a:p>
            <a:pPr lvl="0"/>
            <a:r>
              <a:rPr lang="ru-RU" sz="1800" dirty="0" smtClean="0"/>
              <a:t>Отставание в развитии на 1 году жизни</a:t>
            </a:r>
          </a:p>
          <a:p>
            <a:pPr lvl="0"/>
            <a:r>
              <a:rPr lang="ru-RU" sz="1800" dirty="0" smtClean="0"/>
              <a:t>Задержка становления речевой функции</a:t>
            </a:r>
          </a:p>
          <a:p>
            <a:pPr lvl="0"/>
            <a:r>
              <a:rPr lang="ru-RU" sz="1800" dirty="0" smtClean="0"/>
              <a:t>Заикание</a:t>
            </a:r>
          </a:p>
          <a:p>
            <a:pPr lvl="0"/>
            <a:r>
              <a:rPr lang="ru-RU" sz="1800" dirty="0" smtClean="0"/>
              <a:t>Ночное недержание мочи</a:t>
            </a:r>
          </a:p>
          <a:p>
            <a:pPr lvl="0"/>
            <a:r>
              <a:rPr lang="ru-RU" sz="1800" dirty="0" smtClean="0"/>
              <a:t>Синдром дефицита внимания и </a:t>
            </a:r>
            <a:r>
              <a:rPr lang="ru-RU" sz="1800" dirty="0" err="1" smtClean="0"/>
              <a:t>гиперактивности</a:t>
            </a:r>
            <a:endParaRPr lang="ru-RU" sz="1800" dirty="0" smtClean="0"/>
          </a:p>
          <a:p>
            <a:pPr lvl="0"/>
            <a:r>
              <a:rPr lang="ru-RU" sz="1800" dirty="0" smtClean="0"/>
              <a:t>Неготовность к обучению</a:t>
            </a:r>
          </a:p>
          <a:p>
            <a:pPr>
              <a:buNone/>
            </a:pPr>
            <a:endParaRPr lang="ru-RU" sz="16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Company name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764704"/>
            <a:ext cx="7418784" cy="179859"/>
          </a:xfrm>
        </p:spPr>
        <p:txBody>
          <a:bodyPr/>
          <a:lstStyle/>
          <a:p>
            <a:r>
              <a:rPr lang="ru-RU" dirty="0" smtClean="0"/>
              <a:t>Нарушения настроения и поведения: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z="1800" dirty="0" smtClean="0"/>
              <a:t>Детские страхи</a:t>
            </a:r>
          </a:p>
          <a:p>
            <a:pPr lvl="0"/>
            <a:r>
              <a:rPr lang="ru-RU" sz="1800" dirty="0" smtClean="0"/>
              <a:t>Проблемы со сном</a:t>
            </a:r>
          </a:p>
          <a:p>
            <a:pPr lvl="0"/>
            <a:r>
              <a:rPr lang="ru-RU" sz="1800" dirty="0" smtClean="0"/>
              <a:t>Неустойчивость настроения</a:t>
            </a:r>
          </a:p>
          <a:p>
            <a:pPr lvl="0"/>
            <a:r>
              <a:rPr lang="ru-RU" sz="1800" dirty="0" smtClean="0"/>
              <a:t>Агрессивность</a:t>
            </a:r>
          </a:p>
          <a:p>
            <a:pPr lvl="0"/>
            <a:r>
              <a:rPr lang="ru-RU" sz="1800" dirty="0" smtClean="0"/>
              <a:t>Конфликты с детьми в школе и дома</a:t>
            </a:r>
          </a:p>
          <a:p>
            <a:pPr lvl="0"/>
            <a:r>
              <a:rPr lang="ru-RU" sz="1800" dirty="0" err="1" smtClean="0"/>
              <a:t>Гиперактивность</a:t>
            </a:r>
            <a:r>
              <a:rPr lang="ru-RU" sz="1800" dirty="0" smtClean="0"/>
              <a:t>, неусидчивость, невозможность сосредоточиться.</a:t>
            </a:r>
          </a:p>
          <a:p>
            <a:r>
              <a:rPr lang="ru-RU" sz="1800" dirty="0" smtClean="0"/>
              <a:t>Важно  прийти к невропатологу после серьезных заболеваний, которые пережил ребенок — отравление, грипп, ОРЗ с антибиотиками, это могло сильно ослабить  организм ребенка.</a:t>
            </a:r>
          </a:p>
          <a:p>
            <a:pPr>
              <a:buNone/>
            </a:pPr>
            <a:endParaRPr lang="ru-RU" sz="1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Company name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шаблоны с диаграммами (31)">
  <a:themeElements>
    <a:clrScheme name="sample 1">
      <a:dk1>
        <a:srgbClr val="000000"/>
      </a:dk1>
      <a:lt1>
        <a:srgbClr val="FFFFFF"/>
      </a:lt1>
      <a:dk2>
        <a:srgbClr val="000798"/>
      </a:dk2>
      <a:lt2>
        <a:srgbClr val="B2B2B2"/>
      </a:lt2>
      <a:accent1>
        <a:srgbClr val="1B33E7"/>
      </a:accent1>
      <a:accent2>
        <a:srgbClr val="6699FF"/>
      </a:accent2>
      <a:accent3>
        <a:srgbClr val="FFFFFF"/>
      </a:accent3>
      <a:accent4>
        <a:srgbClr val="000000"/>
      </a:accent4>
      <a:accent5>
        <a:srgbClr val="ABADF1"/>
      </a:accent5>
      <a:accent6>
        <a:srgbClr val="5C8AE7"/>
      </a:accent6>
      <a:hlink>
        <a:srgbClr val="99CCFF"/>
      </a:hlink>
      <a:folHlink>
        <a:srgbClr val="3366CC"/>
      </a:folHlink>
    </a:clrScheme>
    <a:fontScheme name="sampl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ample 1">
        <a:dk1>
          <a:srgbClr val="000000"/>
        </a:dk1>
        <a:lt1>
          <a:srgbClr val="FFFFFF"/>
        </a:lt1>
        <a:dk2>
          <a:srgbClr val="000798"/>
        </a:dk2>
        <a:lt2>
          <a:srgbClr val="B2B2B2"/>
        </a:lt2>
        <a:accent1>
          <a:srgbClr val="1B33E7"/>
        </a:accent1>
        <a:accent2>
          <a:srgbClr val="6699FF"/>
        </a:accent2>
        <a:accent3>
          <a:srgbClr val="FFFFFF"/>
        </a:accent3>
        <a:accent4>
          <a:srgbClr val="000000"/>
        </a:accent4>
        <a:accent5>
          <a:srgbClr val="ABADF1"/>
        </a:accent5>
        <a:accent6>
          <a:srgbClr val="5C8AE7"/>
        </a:accent6>
        <a:hlink>
          <a:srgbClr val="99CCFF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0000"/>
        </a:dk1>
        <a:lt1>
          <a:srgbClr val="FFFFFF"/>
        </a:lt1>
        <a:dk2>
          <a:srgbClr val="094332"/>
        </a:dk2>
        <a:lt2>
          <a:srgbClr val="B2B2B2"/>
        </a:lt2>
        <a:accent1>
          <a:srgbClr val="0D6531"/>
        </a:accent1>
        <a:accent2>
          <a:srgbClr val="39AF6E"/>
        </a:accent2>
        <a:accent3>
          <a:srgbClr val="FFFFFF"/>
        </a:accent3>
        <a:accent4>
          <a:srgbClr val="000000"/>
        </a:accent4>
        <a:accent5>
          <a:srgbClr val="AAB8AD"/>
        </a:accent5>
        <a:accent6>
          <a:srgbClr val="339E63"/>
        </a:accent6>
        <a:hlink>
          <a:srgbClr val="93E1A0"/>
        </a:hlink>
        <a:folHlink>
          <a:srgbClr val="1D834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0000"/>
        </a:dk1>
        <a:lt1>
          <a:srgbClr val="FFFFFF"/>
        </a:lt1>
        <a:dk2>
          <a:srgbClr val="275CA3"/>
        </a:dk2>
        <a:lt2>
          <a:srgbClr val="C0C0C0"/>
        </a:lt2>
        <a:accent1>
          <a:srgbClr val="529EBC"/>
        </a:accent1>
        <a:accent2>
          <a:srgbClr val="55BEE3"/>
        </a:accent2>
        <a:accent3>
          <a:srgbClr val="FFFFFF"/>
        </a:accent3>
        <a:accent4>
          <a:srgbClr val="000000"/>
        </a:accent4>
        <a:accent5>
          <a:srgbClr val="B3CCDA"/>
        </a:accent5>
        <a:accent6>
          <a:srgbClr val="4CACCE"/>
        </a:accent6>
        <a:hlink>
          <a:srgbClr val="9FD4F1"/>
        </a:hlink>
        <a:folHlink>
          <a:srgbClr val="0099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шаблоны с диаграммами (31)</Template>
  <TotalTime>292</TotalTime>
  <Words>699</Words>
  <Application>Microsoft Office PowerPoint</Application>
  <PresentationFormat>Экран (4:3)</PresentationFormat>
  <Paragraphs>146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шаблоны с диаграммами (31)</vt:lpstr>
      <vt:lpstr>В КАКИХ СЛУЧАЯХ НУЖНО ОБРАЩАТЬСЯ ЗА ПОМОЩЬЮ К НЕВРОЛОГУ ИЛИ ПСИХИАТРУ?</vt:lpstr>
      <vt:lpstr>Слайд 2</vt:lpstr>
      <vt:lpstr>Слайд 3</vt:lpstr>
      <vt:lpstr>Слайд 4</vt:lpstr>
      <vt:lpstr>Слайд 5</vt:lpstr>
      <vt:lpstr>Слайд 6</vt:lpstr>
      <vt:lpstr>Слайд 7</vt:lpstr>
      <vt:lpstr>Детский невролог может помочь Вашему ребенку при следующих жалобах: </vt:lpstr>
      <vt:lpstr>Нарушения настроения и поведения: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Формы и методы обучения детей при сложном интеллектуальном дефекте развития</dc:title>
  <dc:creator>User</dc:creator>
  <cp:lastModifiedBy>Uzer</cp:lastModifiedBy>
  <cp:revision>33</cp:revision>
  <dcterms:created xsi:type="dcterms:W3CDTF">2014-12-28T15:59:35Z</dcterms:created>
  <dcterms:modified xsi:type="dcterms:W3CDTF">2018-10-30T16:15:49Z</dcterms:modified>
</cp:coreProperties>
</file>