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1" r:id="rId6"/>
    <p:sldId id="262" r:id="rId7"/>
    <p:sldId id="266" r:id="rId8"/>
    <p:sldId id="267" r:id="rId9"/>
    <p:sldId id="265" r:id="rId10"/>
    <p:sldId id="268" r:id="rId11"/>
    <p:sldId id="269" r:id="rId12"/>
    <p:sldId id="270" r:id="rId13"/>
    <p:sldId id="272" r:id="rId14"/>
    <p:sldId id="271" r:id="rId15"/>
    <p:sldId id="273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1" initials="1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58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433DF6-696D-4E77-90D8-EECDA77CC54B}" type="datetimeFigureOut">
              <a:rPr lang="ru-RU" smtClean="0"/>
              <a:t>11.03.2018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15B299-990A-4B8C-AD3F-10F6A5DE22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66091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5B299-990A-4B8C-AD3F-10F6A5DE22F6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9057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9AB77-66D7-459E-91A5-05EFA0A0AC3E}" type="datetimeFigureOut">
              <a:rPr lang="ru-RU" smtClean="0"/>
              <a:t>11.03.2018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BED42-48EA-4EE1-98E4-F72FB741C9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14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9AB77-66D7-459E-91A5-05EFA0A0AC3E}" type="datetimeFigureOut">
              <a:rPr lang="ru-RU" smtClean="0"/>
              <a:t>11.03.2018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BED42-48EA-4EE1-98E4-F72FB741C9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7855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9AB77-66D7-459E-91A5-05EFA0A0AC3E}" type="datetimeFigureOut">
              <a:rPr lang="ru-RU" smtClean="0"/>
              <a:t>11.03.2018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BED42-48EA-4EE1-98E4-F72FB741C9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8088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9AB77-66D7-459E-91A5-05EFA0A0AC3E}" type="datetimeFigureOut">
              <a:rPr lang="ru-RU" smtClean="0"/>
              <a:t>11.03.2018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BED42-48EA-4EE1-98E4-F72FB741C9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8936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9AB77-66D7-459E-91A5-05EFA0A0AC3E}" type="datetimeFigureOut">
              <a:rPr lang="ru-RU" smtClean="0"/>
              <a:t>11.03.2018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BED42-48EA-4EE1-98E4-F72FB741C9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1700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9AB77-66D7-459E-91A5-05EFA0A0AC3E}" type="datetimeFigureOut">
              <a:rPr lang="ru-RU" smtClean="0"/>
              <a:t>11.03.2018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BED42-48EA-4EE1-98E4-F72FB741C9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0776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9AB77-66D7-459E-91A5-05EFA0A0AC3E}" type="datetimeFigureOut">
              <a:rPr lang="ru-RU" smtClean="0"/>
              <a:t>11.03.2018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BED42-48EA-4EE1-98E4-F72FB741C9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6204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9AB77-66D7-459E-91A5-05EFA0A0AC3E}" type="datetimeFigureOut">
              <a:rPr lang="ru-RU" smtClean="0"/>
              <a:t>11.03.2018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BED42-48EA-4EE1-98E4-F72FB741C9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2401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9AB77-66D7-459E-91A5-05EFA0A0AC3E}" type="datetimeFigureOut">
              <a:rPr lang="ru-RU" smtClean="0"/>
              <a:t>11.03.2018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BED42-48EA-4EE1-98E4-F72FB741C9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8125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9AB77-66D7-459E-91A5-05EFA0A0AC3E}" type="datetimeFigureOut">
              <a:rPr lang="ru-RU" smtClean="0"/>
              <a:t>11.03.2018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BED42-48EA-4EE1-98E4-F72FB741C9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0702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9AB77-66D7-459E-91A5-05EFA0A0AC3E}" type="datetimeFigureOut">
              <a:rPr lang="ru-RU" smtClean="0"/>
              <a:t>11.03.2018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BED42-48EA-4EE1-98E4-F72FB741C9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4503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59AB77-66D7-459E-91A5-05EFA0A0AC3E}" type="datetimeFigureOut">
              <a:rPr lang="ru-RU" smtClean="0"/>
              <a:t>11.03.2018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ABED42-48EA-4EE1-98E4-F72FB741C9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395719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3068960"/>
            <a:ext cx="7772400" cy="936104"/>
          </a:xfrm>
          <a:solidFill>
            <a:schemeClr val="accent3">
              <a:lumMod val="60000"/>
              <a:lumOff val="40000"/>
            </a:schemeClr>
          </a:solidFill>
          <a:ln w="57150">
            <a:solidFill>
              <a:schemeClr val="accent3">
                <a:lumMod val="75000"/>
              </a:schemeClr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txBody>
          <a:bodyPr>
            <a:normAutofit fontScale="90000"/>
          </a:bodyPr>
          <a:lstStyle/>
          <a:p>
            <a:r>
              <a:rPr lang="ru-RU" sz="5400" b="1" i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Математический аукцион</a:t>
            </a:r>
            <a:endParaRPr lang="ru-RU" sz="5400" b="1" i="1" dirty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27784" y="4293096"/>
            <a:ext cx="4032448" cy="504056"/>
          </a:xfrm>
          <a:solidFill>
            <a:schemeClr val="accent3">
              <a:lumMod val="60000"/>
              <a:lumOff val="40000"/>
            </a:schemeClr>
          </a:solidFill>
          <a:ln w="28575">
            <a:solidFill>
              <a:schemeClr val="accent3">
                <a:lumMod val="75000"/>
              </a:schemeClr>
            </a:solidFill>
          </a:ln>
        </p:spPr>
        <p:txBody>
          <a:bodyPr>
            <a:normAutofit fontScale="77500" lnSpcReduction="20000"/>
          </a:bodyPr>
          <a:lstStyle/>
          <a:p>
            <a:r>
              <a:rPr lang="ru-RU" sz="4000" b="1" i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8 класс</a:t>
            </a:r>
            <a:endParaRPr lang="ru-RU" sz="4000" b="1" i="1" dirty="0">
              <a:solidFill>
                <a:schemeClr val="bg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1\Desktop\воспит. план 6б\unnam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824" y="307028"/>
            <a:ext cx="3307095" cy="2113859"/>
          </a:xfrm>
          <a:prstGeom prst="rect">
            <a:avLst/>
          </a:prstGeom>
          <a:solidFill>
            <a:schemeClr val="accent6">
              <a:lumMod val="75000"/>
            </a:schemeClr>
          </a:solidFill>
          <a:ln w="57150">
            <a:solidFill>
              <a:schemeClr val="accent3">
                <a:lumMod val="60000"/>
                <a:lumOff val="40000"/>
              </a:schemeClr>
            </a:solidFill>
            <a:prstDash val="lgDashDot"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-108520" y="0"/>
            <a:ext cx="166091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3297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476672"/>
            <a:ext cx="7560840" cy="792088"/>
          </a:xfrm>
          <a:ln w="57150">
            <a:solidFill>
              <a:schemeClr val="accent3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r>
              <a:rPr lang="ru-RU" sz="28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Правила проведения мероприятия</a:t>
            </a:r>
            <a:endParaRPr lang="ru-RU" sz="28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525963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Аукцион — это публичная продажа ценных товаров. Главный его принцип - состязательность. </a:t>
            </a:r>
            <a:endParaRPr lang="ru-RU" sz="1600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bg1"/>
              </a:solidFill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На предлагаемом аукционе в качестве основных лотов будут представлены математические задачи.</a:t>
            </a:r>
            <a:endParaRPr lang="ru-RU" sz="1600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bg1"/>
              </a:solidFill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В аукционе участвуют 4 команды по 4 человека.</a:t>
            </a:r>
            <a:endParaRPr lang="ru-RU" sz="1600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bg1"/>
              </a:solidFill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Каждая команда до начала аукциона зарабатывает первоначальный капитал, отвечая на вопросы теста (за каждый правильный ответ 5 джайвов).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Если заработанного капитала недостаточно, то команда может взять кредит в «банке» учителя под 20% годовых (в данном случае год приравнивается к периоду проведения  игры).</a:t>
            </a:r>
            <a:endParaRPr lang="ru-RU" sz="1600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bg1"/>
              </a:solidFill>
              <a:ea typeface="Calibri"/>
              <a:cs typeface="Times New Roman"/>
            </a:endParaRPr>
          </a:p>
          <a:p>
            <a:endParaRPr lang="ru-RU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-108520" y="0"/>
            <a:ext cx="166091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9438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7776864" cy="864096"/>
          </a:xfrm>
          <a:ln w="57150">
            <a:solidFill>
              <a:schemeClr val="accent3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r>
              <a:rPr lang="ru-RU" sz="28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Правила проведения мероприятия</a:t>
            </a:r>
            <a:endParaRPr lang="ru-RU" sz="28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040560"/>
          </a:xfrm>
        </p:spPr>
        <p:txBody>
          <a:bodyPr>
            <a:normAutofit fontScale="47500" lnSpcReduction="2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42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>
                    <a:lumMod val="95000"/>
                    <a:lumOff val="5000"/>
                  </a:schemeClr>
                </a:solidFill>
                <a:latin typeface="Times New Roman"/>
                <a:ea typeface="Calibri"/>
                <a:cs typeface="Times New Roman"/>
              </a:rPr>
              <a:t>На аукционе выставляются 9 лотов с вопросами из различных областей математики с определенной стартовой ценой.</a:t>
            </a:r>
            <a:endParaRPr lang="ru-RU" sz="4200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bg1">
                  <a:lumMod val="95000"/>
                  <a:lumOff val="5000"/>
                </a:schemeClr>
              </a:solidFill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42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>
                    <a:lumMod val="95000"/>
                    <a:lumOff val="5000"/>
                  </a:schemeClr>
                </a:solidFill>
                <a:latin typeface="Times New Roman"/>
                <a:ea typeface="Calibri"/>
                <a:cs typeface="Times New Roman"/>
              </a:rPr>
              <a:t>Право на ответ может купить любая команда, заплатив наибольшую сумму в ходе торгов.</a:t>
            </a:r>
            <a:endParaRPr lang="ru-RU" sz="4200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bg1">
                  <a:lumMod val="95000"/>
                  <a:lumOff val="5000"/>
                </a:schemeClr>
              </a:solidFill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42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>
                    <a:lumMod val="95000"/>
                    <a:lumOff val="5000"/>
                  </a:schemeClr>
                </a:solidFill>
                <a:latin typeface="Times New Roman"/>
                <a:ea typeface="Calibri"/>
                <a:cs typeface="Times New Roman"/>
              </a:rPr>
              <a:t>Если команда дает правильный ответ, то получает вознаграждение в два раза больше,  чем заплатила за вопрос. </a:t>
            </a:r>
            <a:endParaRPr lang="ru-RU" sz="4200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bg1">
                  <a:lumMod val="95000"/>
                  <a:lumOff val="5000"/>
                </a:schemeClr>
              </a:solidFill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42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>
                    <a:lumMod val="95000"/>
                    <a:lumOff val="5000"/>
                  </a:schemeClr>
                </a:solidFill>
                <a:latin typeface="Times New Roman"/>
                <a:ea typeface="Calibri"/>
                <a:cs typeface="Times New Roman"/>
              </a:rPr>
              <a:t>В случае неверного ответа лот выставляется для повторной продажи. </a:t>
            </a:r>
            <a:endParaRPr lang="ru-RU" sz="4200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bg1">
                  <a:lumMod val="95000"/>
                  <a:lumOff val="5000"/>
                </a:schemeClr>
              </a:solidFill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42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>
                    <a:lumMod val="95000"/>
                    <a:lumOff val="5000"/>
                  </a:schemeClr>
                </a:solidFill>
                <a:latin typeface="Times New Roman"/>
                <a:ea typeface="Calibri"/>
                <a:cs typeface="Times New Roman"/>
              </a:rPr>
              <a:t>Если у команды закончились деньги, она может взять дополнительный кредит.</a:t>
            </a:r>
            <a:endParaRPr lang="ru-RU" sz="4200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bg1">
                  <a:lumMod val="95000"/>
                  <a:lumOff val="5000"/>
                </a:schemeClr>
              </a:solidFill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42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>
                    <a:lumMod val="95000"/>
                    <a:lumOff val="5000"/>
                  </a:schemeClr>
                </a:solidFill>
                <a:latin typeface="Times New Roman"/>
                <a:ea typeface="Calibri"/>
                <a:cs typeface="Times New Roman"/>
              </a:rPr>
              <a:t>Выигрывает та команда, которая в конце игры, рассчитавшись по кредиту, будет иметь на счету наибольшую сумму.</a:t>
            </a:r>
            <a:endParaRPr lang="ru-RU" sz="4200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bg1">
                  <a:lumMod val="95000"/>
                  <a:lumOff val="5000"/>
                </a:schemeClr>
              </a:solidFill>
              <a:ea typeface="Calibri"/>
              <a:cs typeface="Times New Roman"/>
            </a:endParaRP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-108520" y="0"/>
            <a:ext cx="166091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4298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3068959"/>
            <a:ext cx="7128792" cy="2952329"/>
          </a:xfrm>
          <a:ln w="38100">
            <a:solidFill>
              <a:schemeClr val="accent3">
                <a:lumMod val="75000"/>
              </a:schemeClr>
            </a:solidFill>
          </a:ln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/>
              <a:ea typeface="Calibri"/>
            </a:endParaRPr>
          </a:p>
          <a:p>
            <a:pPr marL="0" indent="0">
              <a:buNone/>
            </a:pP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/>
                <a:ea typeface="Calibri"/>
              </a:rPr>
              <a:t>    </a:t>
            </a:r>
          </a:p>
          <a:p>
            <a:pPr marL="0" indent="0" algn="ctr">
              <a:buNone/>
            </a:pP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/>
                <a:ea typeface="Calibri"/>
              </a:rPr>
              <a:t>      </a:t>
            </a:r>
            <a:r>
              <a:rPr lang="ru-RU" sz="59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«Если вы хотите научиться плавать, </a:t>
            </a:r>
          </a:p>
          <a:p>
            <a:pPr marL="0" indent="0" algn="ctr">
              <a:buNone/>
            </a:pPr>
            <a:r>
              <a:rPr lang="ru-RU" sz="59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  то смело входите в воду, а если хотите </a:t>
            </a:r>
          </a:p>
          <a:p>
            <a:pPr marL="0" indent="0" algn="ctr">
              <a:buNone/>
            </a:pPr>
            <a:r>
              <a:rPr lang="ru-RU" sz="59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  научиться решать задачи, </a:t>
            </a:r>
          </a:p>
          <a:p>
            <a:pPr marL="0" indent="0" algn="ctr">
              <a:buNone/>
            </a:pPr>
            <a:r>
              <a:rPr lang="ru-RU" sz="59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то решайте их»</a:t>
            </a:r>
            <a:endParaRPr lang="ru-RU" sz="5900" b="1" i="1" dirty="0" smtClean="0">
              <a:solidFill>
                <a:schemeClr val="bg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5900" b="1" i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Д.Пойа</a:t>
            </a:r>
            <a:r>
              <a:rPr lang="ru-RU" sz="5100" b="1" i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100" b="1" i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5100" b="1" i="1" dirty="0">
              <a:solidFill>
                <a:schemeClr val="bg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Дьёрдь Пойа. Фотография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32656"/>
            <a:ext cx="2304256" cy="2520280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chemeClr val="accent3">
                <a:lumMod val="7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-108520" y="0"/>
            <a:ext cx="166091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549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-1323528"/>
            <a:ext cx="8229600" cy="11430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Объект 4" descr="http://globuss24.ru/web/userfiles/image/doc/hello_html_m6e315bfc.pn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692696"/>
            <a:ext cx="6602964" cy="5911552"/>
          </a:xfrm>
          <a:prstGeom prst="rect">
            <a:avLst/>
          </a:prstGeom>
          <a:noFill/>
          <a:ln w="38100">
            <a:solidFill>
              <a:srgbClr val="0070C0"/>
            </a:solidFill>
            <a:prstDash val="sysDash"/>
          </a:ln>
        </p:spPr>
      </p:pic>
      <p:sp>
        <p:nvSpPr>
          <p:cNvPr id="6" name="Прямоугольник 5"/>
          <p:cNvSpPr/>
          <p:nvPr/>
        </p:nvSpPr>
        <p:spPr>
          <a:xfrm>
            <a:off x="-108520" y="0"/>
            <a:ext cx="166091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3653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1560" y="548680"/>
            <a:ext cx="748883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 smtClean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000" b="1" i="1" dirty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noFill/>
          <a:ln w="57150">
            <a:solidFill>
              <a:schemeClr val="accent3">
                <a:lumMod val="75000"/>
              </a:schemeClr>
            </a:solidFill>
          </a:ln>
        </p:spPr>
        <p:txBody>
          <a:bodyPr>
            <a:noAutofit/>
          </a:bodyPr>
          <a:lstStyle/>
          <a:p>
            <a:r>
              <a:rPr lang="ru-RU" sz="28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Лот №1</a:t>
            </a:r>
            <a:br>
              <a:rPr lang="ru-RU" sz="28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стартовая цена 5 джайвов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467544" y="1772817"/>
            <a:ext cx="8229600" cy="4680520"/>
          </a:xfrm>
          <a:ln w="38100">
            <a:solidFill>
              <a:schemeClr val="accent3">
                <a:lumMod val="75000"/>
              </a:schemeClr>
            </a:solidFill>
            <a:prstDash val="sysDash"/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Чему равна площадь </a:t>
            </a:r>
            <a:r>
              <a:rPr lang="ru-RU" sz="4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квадрата, периметр которого 36 см? </a:t>
            </a:r>
            <a:endParaRPr lang="ru-RU" sz="40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4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-108520" y="0"/>
            <a:ext cx="166091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4283968" y="4221088"/>
            <a:ext cx="1296144" cy="72008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81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2070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noFill/>
          <a:ln w="57150">
            <a:solidFill>
              <a:schemeClr val="accent3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r>
              <a:rPr lang="ru-RU" sz="2800" b="1" i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Лот №2</a:t>
            </a:r>
            <a:br>
              <a:rPr lang="ru-RU" sz="2800" b="1" i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стартовая цена 5 джайвов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ln w="28575">
            <a:solidFill>
              <a:schemeClr val="accent3">
                <a:lumMod val="75000"/>
              </a:schemeClr>
            </a:solidFill>
            <a:prstDash val="sysDash"/>
          </a:ln>
        </p:spPr>
        <p:txBody>
          <a:bodyPr>
            <a:normAutofit/>
          </a:bodyPr>
          <a:lstStyle/>
          <a:p>
            <a:endParaRPr lang="ru-RU" sz="4000" b="1" i="1" dirty="0" smtClean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4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Сколько </a:t>
            </a:r>
            <a:r>
              <a:rPr lang="ru-RU" sz="4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масла получится из 75 л молока, если из 50 л молока получается 2 кг масла?</a:t>
            </a:r>
          </a:p>
          <a:p>
            <a:pPr marL="0" indent="0">
              <a:buNone/>
            </a:pPr>
            <a:endParaRPr lang="ru-RU" sz="4000" b="1" i="1" dirty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-108520" y="0"/>
            <a:ext cx="166091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4644008" y="4612026"/>
            <a:ext cx="1224136" cy="617173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3кг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0607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ln w="57150">
            <a:solidFill>
              <a:schemeClr val="accent3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r>
              <a:rPr lang="ru-RU" sz="3200" b="1" i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Лот №3   стартовая цена 5 джайвов</a:t>
            </a:r>
            <a:endParaRPr lang="ru-RU" sz="32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467544" y="1772816"/>
            <a:ext cx="8147248" cy="576064"/>
          </a:xfrm>
          <a:ln w="28575">
            <a:solidFill>
              <a:schemeClr val="accent3">
                <a:lumMod val="75000"/>
              </a:schemeClr>
            </a:solidFill>
            <a:prstDash val="sysDash"/>
          </a:ln>
        </p:spPr>
        <p:txBody>
          <a:bodyPr>
            <a:noAutofit/>
          </a:bodyPr>
          <a:lstStyle/>
          <a:p>
            <a:r>
              <a:rPr lang="ru-RU" sz="2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ящик сложили кубики. Всего поместилось…</a:t>
            </a:r>
            <a:endParaRPr lang="ru-RU" sz="2800" dirty="0">
              <a:solidFill>
                <a:srgbClr val="002060"/>
              </a:solidFill>
            </a:endParaRPr>
          </a:p>
        </p:txBody>
      </p:sp>
      <p:pic>
        <p:nvPicPr>
          <p:cNvPr id="9" name="Объект 12" descr="hello_html_11ee5ce.png"/>
          <p:cNvPicPr>
            <a:picLocks noGrp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852936"/>
            <a:ext cx="3800000" cy="2657143"/>
          </a:xfrm>
          <a:prstGeom prst="rect">
            <a:avLst/>
          </a:prstGeom>
          <a:noFill/>
          <a:ln w="38100">
            <a:solidFill>
              <a:schemeClr val="accent3">
                <a:lumMod val="50000"/>
              </a:schemeClr>
            </a:solidFill>
          </a:ln>
        </p:spPr>
      </p:pic>
      <p:pic>
        <p:nvPicPr>
          <p:cNvPr id="10" name="Объект 13" descr="Рисунок5"/>
          <p:cNvPicPr>
            <a:picLocks noGrp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861048"/>
            <a:ext cx="1179321" cy="1224136"/>
          </a:xfrm>
          <a:prstGeom prst="rect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</p:pic>
      <p:sp>
        <p:nvSpPr>
          <p:cNvPr id="11" name="Прямоугольник 10"/>
          <p:cNvSpPr/>
          <p:nvPr/>
        </p:nvSpPr>
        <p:spPr>
          <a:xfrm>
            <a:off x="-108520" y="0"/>
            <a:ext cx="166091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4716016" y="5984676"/>
            <a:ext cx="1656184" cy="432048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1000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5417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 w="57150">
            <a:solidFill>
              <a:schemeClr val="accent3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r>
              <a:rPr lang="ru-RU" sz="2800" b="1" i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Лот №4</a:t>
            </a:r>
            <a:br>
              <a:rPr lang="ru-RU" sz="2800" b="1" i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стартовая цена 10 джайвов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ln w="28575">
            <a:solidFill>
              <a:schemeClr val="accent3">
                <a:lumMod val="75000"/>
              </a:schemeClr>
            </a:solidFill>
            <a:prstDash val="sysDash"/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На </a:t>
            </a:r>
            <a:r>
              <a:rPr lang="ru-RU" sz="4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складе хранятся гвозди в ящиках по 16кг, 17кг, 22кг,и 21кг. Может ли кладовщик отпустить со склада 100кг гвоздей, не открывая ящики?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-108520" y="0"/>
            <a:ext cx="166091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3275856" y="5026868"/>
            <a:ext cx="3744416" cy="864096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17*4+16*2,   21*4+16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26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3050"/>
            <a:ext cx="7067128" cy="779686"/>
          </a:xfrm>
          <a:ln w="57150">
            <a:solidFill>
              <a:schemeClr val="accent3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pPr algn="ctr"/>
            <a:r>
              <a:rPr lang="ru-RU" sz="2800" i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Лот № 5</a:t>
            </a:r>
            <a:r>
              <a:rPr lang="ru-RU" sz="2800" i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стартовая </a:t>
            </a:r>
            <a:r>
              <a:rPr lang="ru-RU" sz="2800" i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цена 10 джайвов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394720" cy="4691063"/>
          </a:xfrm>
          <a:ln w="28575">
            <a:solidFill>
              <a:schemeClr val="accent3">
                <a:lumMod val="75000"/>
              </a:schemeClr>
            </a:solidFill>
            <a:prstDash val="sysDash"/>
          </a:ln>
        </p:spPr>
        <p:txBody>
          <a:bodyPr>
            <a:normAutofit/>
          </a:bodyPr>
          <a:lstStyle/>
          <a:p>
            <a:r>
              <a:rPr lang="ru-RU" sz="2800" b="1" i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рисунке изображена лестница с 14 ступеньками, высота которой 252 см. Какова высота каждой из 14 ступенек?</a:t>
            </a:r>
          </a:p>
          <a:p>
            <a:endParaRPr lang="ru-RU" sz="2800" dirty="0">
              <a:solidFill>
                <a:srgbClr val="002060"/>
              </a:solidFill>
            </a:endParaRPr>
          </a:p>
        </p:txBody>
      </p:sp>
      <p:pic>
        <p:nvPicPr>
          <p:cNvPr id="7" name="Объект 6" descr="http://www.fmclass.ru/pic/49904111d7c5f/a_11-1.pn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654424" y="1628800"/>
            <a:ext cx="5238055" cy="2413769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-108520" y="0"/>
            <a:ext cx="166091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4644008" y="5517232"/>
            <a:ext cx="1224136" cy="576064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18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1745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  <a:ln w="57150">
            <a:solidFill>
              <a:schemeClr val="accent3">
                <a:lumMod val="75000"/>
              </a:schemeClr>
            </a:solidFill>
          </a:ln>
        </p:spPr>
        <p:txBody>
          <a:bodyPr>
            <a:noAutofit/>
          </a:bodyPr>
          <a:lstStyle/>
          <a:p>
            <a:r>
              <a:rPr lang="ru-RU" sz="2800" b="1" i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Лот № 6</a:t>
            </a:r>
            <a:br>
              <a:rPr lang="ru-RU" sz="2800" b="1" i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стартовая цена 10 джайвов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1412776"/>
            <a:ext cx="7848872" cy="3970318"/>
          </a:xfrm>
          <a:prstGeom prst="rect">
            <a:avLst/>
          </a:prstGeom>
          <a:ln w="28575">
            <a:solidFill>
              <a:schemeClr val="accent3">
                <a:lumMod val="75000"/>
              </a:schemeClr>
            </a:solidFill>
            <a:prstDash val="sysDash"/>
          </a:ln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Рабочий </a:t>
            </a:r>
            <a:r>
              <a:rPr lang="ru-RU" sz="3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купил компьютер за 110000тг в кредит. При покупке он внёс 2/5 части от стоимости компьютера.     Остальные деньги рабочий вносил в течение 10 месяцев.  Сколько денег рабочий выплачивал ежемесячно?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-108520" y="0"/>
            <a:ext cx="166091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4516554" y="5694338"/>
            <a:ext cx="1224136" cy="617173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6600тг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9971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 w="57150">
            <a:solidFill>
              <a:schemeClr val="accent3">
                <a:lumMod val="75000"/>
              </a:schemeClr>
            </a:solidFill>
          </a:ln>
        </p:spPr>
        <p:txBody>
          <a:bodyPr>
            <a:noAutofit/>
          </a:bodyPr>
          <a:lstStyle/>
          <a:p>
            <a:r>
              <a:rPr lang="ru-RU" sz="2800" b="1" i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Лот № 7</a:t>
            </a:r>
            <a:br>
              <a:rPr lang="ru-RU" sz="2800" b="1" i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стартовая цена 15 джайвов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71600" y="1916832"/>
            <a:ext cx="7560840" cy="2862322"/>
          </a:xfrm>
          <a:prstGeom prst="rect">
            <a:avLst/>
          </a:prstGeom>
          <a:ln w="28575">
            <a:solidFill>
              <a:schemeClr val="accent3">
                <a:lumMod val="75000"/>
              </a:schemeClr>
            </a:solidFill>
            <a:prstDash val="sysDash"/>
          </a:ln>
        </p:spPr>
        <p:txBody>
          <a:bodyPr wrap="square">
            <a:spAutoFit/>
          </a:bodyPr>
          <a:lstStyle/>
          <a:p>
            <a:r>
              <a:rPr lang="ru-RU" sz="3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Большой куб, окрашенный в зеленый цвет, распилили на 27 маленьких одинаковых кубиков. Сколько маленьких кубиков имеют только одну окрашенную грань?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-108520" y="0"/>
            <a:ext cx="166091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4644008" y="5517232"/>
            <a:ext cx="1224136" cy="576064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5044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ln w="57150">
            <a:solidFill>
              <a:schemeClr val="accent3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r>
              <a:rPr lang="ru-RU" sz="2800" b="1" i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Лот № 8</a:t>
            </a:r>
            <a:br>
              <a:rPr lang="ru-RU" sz="2800" b="1" i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стартовая цена 15 джайвов</a:t>
            </a:r>
            <a:endParaRPr lang="ru-RU" sz="2800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ln w="38100">
            <a:solidFill>
              <a:schemeClr val="accent3">
                <a:lumMod val="75000"/>
              </a:schemeClr>
            </a:solidFill>
            <a:prstDash val="sysDash"/>
          </a:ln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800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Скульптор сделал мраморную статую.</a:t>
            </a:r>
          </a:p>
          <a:p>
            <a:pPr marL="0" indent="0">
              <a:buNone/>
            </a:pPr>
            <a:r>
              <a:rPr lang="ru-RU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Сначала кусок мрамора весил 140кг. Через неделю от этого куска было отколото 35%. За вторую неделю скульптор отколол еще 26  кг мрамора, а за третью - две пятых того что осталось. И статуя была готова. Сколько она весит?</a:t>
            </a:r>
          </a:p>
          <a:p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-108520" y="0"/>
            <a:ext cx="166091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5724128" y="5517233"/>
            <a:ext cx="1224136" cy="432048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39кг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9405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ln w="57150">
            <a:solidFill>
              <a:schemeClr val="accent3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r>
              <a:rPr lang="ru-RU" sz="28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Лот № 9</a:t>
            </a:r>
            <a:br>
              <a:rPr lang="ru-RU" sz="28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стартовая цена 15 джайвов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10744" cy="4525963"/>
          </a:xfrm>
          <a:ln w="28575">
            <a:solidFill>
              <a:schemeClr val="accent3">
                <a:lumMod val="75000"/>
              </a:schemeClr>
            </a:solidFill>
            <a:prstDash val="sysDash"/>
          </a:ln>
        </p:spPr>
        <p:txBody>
          <a:bodyPr>
            <a:normAutofit fontScale="92500" lnSpcReduction="20000"/>
          </a:bodyPr>
          <a:lstStyle/>
          <a:p>
            <a:pPr marL="0" lvl="1" indent="0">
              <a:buNone/>
            </a:pPr>
            <a:r>
              <a:rPr lang="ru-RU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Головоломка.</a:t>
            </a:r>
          </a:p>
        </p:txBody>
      </p:sp>
      <p:sp>
        <p:nvSpPr>
          <p:cNvPr id="8" name="Объект 7"/>
          <p:cNvSpPr>
            <a:spLocks noGrp="1"/>
          </p:cNvSpPr>
          <p:nvPr>
            <p:ph sz="half" idx="2"/>
          </p:nvPr>
        </p:nvSpPr>
        <p:spPr>
          <a:xfrm>
            <a:off x="4283969" y="1556792"/>
            <a:ext cx="4464495" cy="4525963"/>
          </a:xfrm>
          <a:ln w="28575">
            <a:solidFill>
              <a:schemeClr val="accent3">
                <a:lumMod val="75000"/>
              </a:schemeClr>
            </a:solidFill>
            <a:prstDash val="sysDash"/>
          </a:ln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Переставьте числа в кружках этой фигуры так, чтобы сумма чисел любой из сторон большого треугольника равнялась 11,</a:t>
            </a:r>
          </a:p>
          <a:p>
            <a:pPr marL="0" indent="0">
              <a:buNone/>
            </a:pPr>
            <a:r>
              <a:rPr lang="ru-RU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а сумма чисел в каждом из малых треугольников (кроме внутреннего)была равна 10.</a:t>
            </a:r>
          </a:p>
          <a:p>
            <a:pPr marL="0" indent="0">
              <a:buNone/>
            </a:pPr>
            <a:r>
              <a:rPr lang="ru-RU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Тогда вы сможете прочитать текст</a:t>
            </a:r>
          </a:p>
          <a:p>
            <a:pPr marL="0" indent="0">
              <a:buNone/>
            </a:pPr>
            <a:r>
              <a:rPr lang="ru-RU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русской пословицы о знаниях.</a:t>
            </a:r>
          </a:p>
          <a:p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1800216" y="2189717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2</a:t>
            </a:r>
          </a:p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ГД</a:t>
            </a:r>
          </a:p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ТА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2965889" y="2213923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3</a:t>
            </a:r>
          </a:p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ЕН</a:t>
            </a:r>
          </a:p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МН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2453251" y="3267674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5</a:t>
            </a:r>
          </a:p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ЗН</a:t>
            </a:r>
          </a:p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ПО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1800216" y="4250769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6</a:t>
            </a:r>
          </a:p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ЕТ</a:t>
            </a:r>
          </a:p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ЕТ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1187624" y="3253745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4</a:t>
            </a:r>
          </a:p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ИЙ</a:t>
            </a:r>
          </a:p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ДЫ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521498" y="2216628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1</a:t>
            </a:r>
          </a:p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АН</a:t>
            </a:r>
          </a:p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БЕ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0" y="0"/>
            <a:ext cx="166091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7689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27962" y="1485454"/>
            <a:ext cx="31675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СПАСИБО</a:t>
            </a:r>
            <a:endParaRPr lang="ru-RU" sz="4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79712" y="3051433"/>
            <a:ext cx="11521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</a:t>
            </a:r>
            <a:endParaRPr lang="ru-RU" sz="4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87824" y="4581128"/>
            <a:ext cx="346280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ВНИМАНИЕ!</a:t>
            </a:r>
            <a:endParaRPr lang="ru-RU" sz="4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-2" y="1"/>
            <a:ext cx="166091" cy="68579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 descr="http://img-fotki.yandex.ru/get/6520/108950446.113/0_cd1fc_4b1c61ad_S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6581" y="902900"/>
            <a:ext cx="3112122" cy="33901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80627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404</TotalTime>
  <Words>497</Words>
  <Application>Microsoft Office PowerPoint</Application>
  <PresentationFormat>Экран (4:3)</PresentationFormat>
  <Paragraphs>78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Математический аукцион</vt:lpstr>
      <vt:lpstr>Правила проведения мероприятия</vt:lpstr>
      <vt:lpstr>Правила проведения мероприятия</vt:lpstr>
      <vt:lpstr>Презентация PowerPoint</vt:lpstr>
      <vt:lpstr>Презентация PowerPoint</vt:lpstr>
      <vt:lpstr>Лот №1 стартовая цена 5 джайвов</vt:lpstr>
      <vt:lpstr>Лот №2 стартовая цена 5 джайвов</vt:lpstr>
      <vt:lpstr>Лот №3   стартовая цена 5 джайвов</vt:lpstr>
      <vt:lpstr>Лот №4 стартовая цена 10 джайвов</vt:lpstr>
      <vt:lpstr>Лот № 5 стартовая цена 10 джайвов</vt:lpstr>
      <vt:lpstr>Лот № 6 стартовая цена 10 джайвов</vt:lpstr>
      <vt:lpstr>Лот № 7 стартовая цена 15 джайвов</vt:lpstr>
      <vt:lpstr>Лот № 8 стартовая цена 15 джайвов</vt:lpstr>
      <vt:lpstr>Лот № 9 стартовая цена 15 джайвов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Математический аукцион</dc:title>
  <dc:creator>1</dc:creator>
  <cp:lastModifiedBy>1</cp:lastModifiedBy>
  <cp:revision>35</cp:revision>
  <dcterms:created xsi:type="dcterms:W3CDTF">2018-03-11T05:13:44Z</dcterms:created>
  <dcterms:modified xsi:type="dcterms:W3CDTF">2018-03-11T17:15:07Z</dcterms:modified>
</cp:coreProperties>
</file>