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59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6C0000"/>
    <a:srgbClr val="753805"/>
    <a:srgbClr val="7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106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24.11.2018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24.11.2018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24.11.2018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24.11.2018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24.11.2018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24.11.2018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24.11.2018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24.11.2018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24.11.2018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24.11.2018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24.11.2018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6DDDE-3C24-42F7-AD86-2E92357493A0}" type="datetimeFigureOut">
              <a:rPr lang="ru-RU" smtClean="0"/>
              <a:pPr/>
              <a:t>24.11.2018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elenaranko.ucoz.ru/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1196752"/>
            <a:ext cx="6840760" cy="1368152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800" b="1" spc="50" dirty="0" smtClean="0">
                <a:ln w="11430"/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за прелесть </a:t>
            </a:r>
            <a:br>
              <a:rPr lang="ru-RU" sz="4800" b="1" spc="50" dirty="0" smtClean="0">
                <a:ln w="11430"/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800" b="1" spc="50" dirty="0" smtClean="0">
                <a:ln w="11430"/>
                <a:blipFill dpi="0" rotWithShape="1">
                  <a:blip r:embed="rId3"/>
                  <a:srcRect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эти сказки!</a:t>
            </a:r>
            <a:endParaRPr lang="ru-RU" sz="4800" b="1" spc="50" dirty="0">
              <a:ln w="11430"/>
              <a:blipFill dpi="0" rotWithShape="1">
                <a:blip r:embed="rId3"/>
                <a:srcRect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 descr="C:\Users\Елена\Pictures\Мои рисунки\01_декор\6071\7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203848" y="548680"/>
            <a:ext cx="3168352" cy="641691"/>
          </a:xfrm>
          <a:prstGeom prst="rect">
            <a:avLst/>
          </a:prstGeom>
          <a:noFill/>
        </p:spPr>
      </p:pic>
      <p:pic>
        <p:nvPicPr>
          <p:cNvPr id="7" name="Picture 2" descr="C:\Users\Елена\Pictures\Мои рисунки\01_декор\6071\7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flipV="1">
            <a:off x="3203848" y="2636912"/>
            <a:ext cx="3168352" cy="64169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059832" y="328010"/>
            <a:ext cx="31386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dirty="0"/>
              <a:t>Тема: </a:t>
            </a:r>
            <a:r>
              <a:rPr lang="ru-RU" altLang="ru-RU" b="1" dirty="0">
                <a:solidFill>
                  <a:schemeClr val="folHlink"/>
                </a:solidFill>
              </a:rPr>
              <a:t>Литературные сказки.</a:t>
            </a:r>
            <a:endParaRPr lang="ru-RU" dirty="0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1560" y="3573016"/>
            <a:ext cx="2406650" cy="2790825"/>
          </a:xfrm>
          <a:prstGeom prst="rect">
            <a:avLst/>
          </a:prstGeom>
          <a:noFill/>
          <a:ln w="76200" cmpd="tri">
            <a:pattFill prst="sphere">
              <a:fgClr>
                <a:srgbClr val="A50021"/>
              </a:fgClr>
              <a:bgClr>
                <a:srgbClr val="FFFF66"/>
              </a:bgClr>
            </a:patt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6552728" cy="77809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Правила работы в группах</a:t>
            </a:r>
            <a:endParaRPr lang="ru-RU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одержимое 5"/>
          <p:cNvSpPr>
            <a:spLocks noGrp="1"/>
          </p:cNvSpPr>
          <p:nvPr>
            <p:ph idx="1"/>
          </p:nvPr>
        </p:nvSpPr>
        <p:spPr>
          <a:xfrm>
            <a:off x="1619672" y="1628800"/>
            <a:ext cx="6624736" cy="4824536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1. Выбрать </a:t>
            </a:r>
            <a:r>
              <a:rPr lang="ru-RU" dirty="0"/>
              <a:t>капитана.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2. Говорить </a:t>
            </a:r>
            <a:r>
              <a:rPr lang="ru-RU" dirty="0"/>
              <a:t>по очереди,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не перебивать друг друга.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3. Уважать мнение товарищей.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4. Доказывая своё мнение не кричи, а говори спокойно, аргументируя своё мнение.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5. Не ссориться и не обижаться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6. Вы работаете на общий результат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1760" y="980728"/>
            <a:ext cx="60486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dirty="0"/>
              <a:t>Цель урока: </a:t>
            </a:r>
            <a:r>
              <a:rPr lang="ru-RU" altLang="ru-RU" sz="2400" dirty="0">
                <a:solidFill>
                  <a:srgbClr val="6600CC"/>
                </a:solidFill>
              </a:rPr>
              <a:t>Повторить всё, что было изучено в разделе «Литературные сказки»</a:t>
            </a:r>
            <a:endParaRPr lang="ru-RU" sz="2400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916832"/>
            <a:ext cx="252095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060848"/>
            <a:ext cx="2447925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223" y="4296930"/>
            <a:ext cx="2736850" cy="212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5984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>
            <a:spLocks/>
          </p:cNvSpPr>
          <p:nvPr/>
        </p:nvSpPr>
        <p:spPr bwMode="auto">
          <a:xfrm>
            <a:off x="2123728" y="2420888"/>
            <a:ext cx="5205413" cy="3889375"/>
          </a:xfrm>
          <a:prstGeom prst="rect">
            <a:avLst/>
          </a:prstGeom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ru-RU" altLang="ru-RU" smtClean="0"/>
              <a:t>        </a:t>
            </a:r>
            <a:endParaRPr lang="ru-RU" altLang="ru-RU" smtClean="0"/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2123728" y="3068588"/>
            <a:ext cx="5132388" cy="274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2800">
                <a:solidFill>
                  <a:schemeClr val="folHlink"/>
                </a:solidFill>
                <a:latin typeface="Arial" panose="020B0604020202020204" pitchFamily="34" charset="0"/>
              </a:rPr>
              <a:t>Сказка</a:t>
            </a:r>
            <a:r>
              <a:rPr lang="ru-RU" altLang="ru-RU" sz="2800">
                <a:latin typeface="Arial" panose="020B0604020202020204" pitchFamily="34" charset="0"/>
              </a:rPr>
              <a:t> – </a:t>
            </a: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ru-RU" altLang="ru-RU" sz="2800">
                <a:latin typeface="Arial" panose="020B0604020202020204" pitchFamily="34" charset="0"/>
              </a:rPr>
              <a:t>жанр повествовательной литературы с фантастическим вымыслом; произведение в прозе или в стихах.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915816" y="692696"/>
            <a:ext cx="3600450" cy="50323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3600" b="1" dirty="0">
                <a:solidFill>
                  <a:srgbClr val="99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 №1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75856" y="1573818"/>
            <a:ext cx="31229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Что такое сказка?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77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12763" y="1685925"/>
            <a:ext cx="8229600" cy="120967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b="1" i="1" smtClean="0">
                <a:solidFill>
                  <a:srgbClr val="6600CC"/>
                </a:solidFill>
              </a:rPr>
              <a:t>СКАЗКИ</a:t>
            </a:r>
            <a:endParaRPr lang="ru-RU" altLang="ru-RU" b="1" i="1" smtClean="0">
              <a:solidFill>
                <a:srgbClr val="6600CC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246438"/>
            <a:ext cx="2590800" cy="101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 flipH="1">
            <a:off x="1763713" y="2586038"/>
            <a:ext cx="1944687" cy="647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5076825" y="2586038"/>
            <a:ext cx="1949450" cy="6254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813" y="3233738"/>
            <a:ext cx="3243262" cy="10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051050" y="4198938"/>
            <a:ext cx="0" cy="4937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7092950" y="4257675"/>
            <a:ext cx="0" cy="495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331913" y="4692650"/>
            <a:ext cx="6384925" cy="31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1331913" y="4752975"/>
            <a:ext cx="0" cy="431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4545013" y="4724400"/>
            <a:ext cx="0" cy="4333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7716838" y="4752975"/>
            <a:ext cx="0" cy="431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5157788"/>
            <a:ext cx="1951038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925" y="5157788"/>
            <a:ext cx="1884363" cy="93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475" y="5184775"/>
            <a:ext cx="2146300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306638" y="908050"/>
            <a:ext cx="4287837" cy="5048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3600" b="1" dirty="0">
                <a:solidFill>
                  <a:srgbClr val="66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№2</a:t>
            </a:r>
          </a:p>
        </p:txBody>
      </p:sp>
    </p:spTree>
    <p:extLst>
      <p:ext uri="{BB962C8B-B14F-4D97-AF65-F5344CB8AC3E}">
        <p14:creationId xmlns:p14="http://schemas.microsoft.com/office/powerpoint/2010/main" val="4069144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3039641" y="1792561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2915816" y="2060848"/>
            <a:ext cx="437356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Char char="•"/>
            </a:pPr>
            <a:r>
              <a:rPr lang="ru-RU" altLang="ru-RU" sz="2800">
                <a:latin typeface="Arial" panose="020B0604020202020204" pitchFamily="34" charset="0"/>
              </a:rPr>
              <a:t> </a:t>
            </a:r>
            <a:r>
              <a:rPr lang="ru-RU" altLang="ru-RU" sz="2800" i="1">
                <a:solidFill>
                  <a:schemeClr val="folHlink"/>
                </a:solidFill>
                <a:latin typeface="Arial" panose="020B0604020202020204" pitchFamily="34" charset="0"/>
              </a:rPr>
              <a:t>Народные сказки</a:t>
            </a:r>
            <a:r>
              <a:rPr lang="ru-RU" altLang="ru-RU" sz="2800" i="1">
                <a:latin typeface="Arial" panose="020B0604020202020204" pitchFamily="34" charset="0"/>
              </a:rPr>
              <a:t> создаются </a:t>
            </a:r>
            <a:r>
              <a:rPr lang="ru-RU" altLang="ru-RU" sz="2800" b="1" i="1">
                <a:latin typeface="Arial" panose="020B0604020202020204" pitchFamily="34" charset="0"/>
              </a:rPr>
              <a:t>народом</a:t>
            </a:r>
            <a:r>
              <a:rPr lang="ru-RU" altLang="ru-RU" sz="2800" i="1"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2915816" y="3429273"/>
            <a:ext cx="437356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Char char="•"/>
            </a:pPr>
            <a:r>
              <a:rPr lang="ru-RU" altLang="ru-RU" sz="2800">
                <a:latin typeface="Arial" panose="020B0604020202020204" pitchFamily="34" charset="0"/>
              </a:rPr>
              <a:t> </a:t>
            </a:r>
            <a:r>
              <a:rPr lang="ru-RU" altLang="ru-RU" sz="2800" i="1">
                <a:solidFill>
                  <a:schemeClr val="folHlink"/>
                </a:solidFill>
                <a:latin typeface="Arial" panose="020B0604020202020204" pitchFamily="34" charset="0"/>
              </a:rPr>
              <a:t>Литературные сказки</a:t>
            </a:r>
            <a:r>
              <a:rPr lang="ru-RU" altLang="ru-RU" sz="2800" i="1">
                <a:latin typeface="Arial" panose="020B0604020202020204" pitchFamily="34" charset="0"/>
              </a:rPr>
              <a:t> сочиняют </a:t>
            </a:r>
            <a:r>
              <a:rPr lang="ru-RU" altLang="ru-RU" sz="2800" b="1" i="1">
                <a:latin typeface="Arial" panose="020B0604020202020204" pitchFamily="34" charset="0"/>
              </a:rPr>
              <a:t>авторы</a:t>
            </a:r>
            <a:r>
              <a:rPr lang="ru-RU" altLang="ru-RU" sz="2800" i="1"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03648" y="688921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i="1" dirty="0">
                <a:solidFill>
                  <a:srgbClr val="C00000"/>
                </a:solidFill>
              </a:rPr>
              <a:t>Чем литературные сказки отличаются от народных?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628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549275"/>
            <a:ext cx="8229600" cy="868363"/>
          </a:xfrm>
          <a:prstGeom prst="rect">
            <a:avLst/>
          </a:prstGeom>
        </p:spPr>
        <p:txBody>
          <a:bodyPr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600" b="1" smtClean="0">
                <a:solidFill>
                  <a:srgbClr val="66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№ 3</a:t>
            </a:r>
            <a:endParaRPr lang="ru-RU" sz="3600" b="1" dirty="0">
              <a:solidFill>
                <a:srgbClr val="66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 txBox="1">
            <a:spLocks/>
          </p:cNvSpPr>
          <p:nvPr/>
        </p:nvSpPr>
        <p:spPr bwMode="auto">
          <a:xfrm>
            <a:off x="1547664" y="1196752"/>
            <a:ext cx="6912768" cy="4351338"/>
          </a:xfrm>
          <a:prstGeom prst="rect">
            <a:avLst/>
          </a:prstGeom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altLang="ru-RU" dirty="0" smtClean="0"/>
              <a:t> </a:t>
            </a:r>
            <a:r>
              <a:rPr lang="ru-RU" altLang="ru-RU" sz="2800" dirty="0" smtClean="0"/>
              <a:t>Пятилетним ребенком он пережил семейную драму, повлиявшую на характер будущего писателя. Его произведения поражают глубиной чувств героев, яркими олицетворениями.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altLang="ru-RU" sz="2400" dirty="0" smtClean="0"/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3600" i="1" dirty="0" smtClean="0">
                <a:solidFill>
                  <a:srgbClr val="2B2500"/>
                </a:solidFill>
                <a:latin typeface="Times New Roman" panose="02020603050405020304" pitchFamily="18" charset="0"/>
              </a:rPr>
              <a:t>        Всеволод Михайлович 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3600" i="1" dirty="0" smtClean="0">
                <a:solidFill>
                  <a:srgbClr val="2B2500"/>
                </a:solidFill>
                <a:latin typeface="Times New Roman" panose="02020603050405020304" pitchFamily="18" charset="0"/>
              </a:rPr>
              <a:t>                   Гаршин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ru-RU" altLang="ru-RU" sz="1800" i="1" dirty="0" smtClean="0">
                <a:solidFill>
                  <a:srgbClr val="2B2500"/>
                </a:solidFill>
                <a:latin typeface="Times New Roman" panose="02020603050405020304" pitchFamily="18" charset="0"/>
              </a:rPr>
              <a:t>                             </a:t>
            </a:r>
            <a:endParaRPr lang="ru-RU" altLang="ru-RU" sz="2400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pPr>
              <a:defRPr/>
            </a:pPr>
            <a:fld id="{64259B5E-3C71-465B-944C-8EEC316FCE0D}" type="datetime1">
              <a:rPr lang="ru-RU"/>
              <a:pPr>
                <a:defRPr/>
              </a:pPr>
              <a:t>24.11.2018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6457950" y="6356350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6B12B9-24F8-47C2-B03C-D521E305AB50}" type="slidenum">
              <a:rPr lang="ru-RU">
                <a:solidFill>
                  <a:srgbClr val="898989"/>
                </a:solidFill>
                <a:latin typeface="Calibri" panose="020F0502020204030204" pitchFamily="34" charset="0"/>
              </a:rPr>
              <a:pPr/>
              <a:t>9</a:t>
            </a:fld>
            <a:endParaRPr lang="ru-RU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016" y="3789040"/>
            <a:ext cx="2449997" cy="2781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8546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quarter" idx="10"/>
          </p:nvPr>
        </p:nvSpPr>
        <p:spPr>
          <a:xfrm>
            <a:off x="2500213" y="3979515"/>
            <a:ext cx="2057400" cy="365125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8329513" y="3979515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D36E069-A000-4884-80BA-C0468FF9E0F2}" type="slidenum">
              <a:rPr lang="ru-RU">
                <a:solidFill>
                  <a:srgbClr val="898989"/>
                </a:solidFill>
                <a:latin typeface="Calibri" panose="020F0502020204030204" pitchFamily="34" charset="0"/>
              </a:rPr>
              <a:pPr/>
              <a:t>10</a:t>
            </a:fld>
            <a:endParaRPr lang="ru-RU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980728"/>
            <a:ext cx="4205287" cy="141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19672" y="2302132"/>
            <a:ext cx="4572000" cy="33547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altLang="ru-RU" sz="2800" dirty="0"/>
              <a:t>Писатель сочинял  и рассказывал сказки тяжелобольной дочери. Каждая его сказка – это своеобразный урок, который показывает как себя вести в  этом огромном мире.</a:t>
            </a:r>
          </a:p>
          <a:p>
            <a:endParaRPr lang="ru-RU" altLang="ru-RU" sz="16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906" y="3356991"/>
            <a:ext cx="3326464" cy="3469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587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691680" y="1196752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>
                <a:solidFill>
                  <a:srgbClr val="000000"/>
                </a:solidFill>
                <a:ea typeface="Arial Unicode MS"/>
              </a:rPr>
              <a:t>Его отец был отпрыском древнего княжеского рода, а мать — в прошлом крепостной крестьянкой. Его дом стал местом, где регулярно сходились лучшие писате­ли и ученые столицы. </a:t>
            </a:r>
            <a:endParaRPr lang="ru-RU" sz="28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212976"/>
            <a:ext cx="2315558" cy="2879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552" y="4938582"/>
            <a:ext cx="4829175" cy="1443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8901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 bwMode="auto">
          <a:xfrm>
            <a:off x="1691680" y="1484784"/>
            <a:ext cx="7920880" cy="3456384"/>
          </a:xfrm>
          <a:prstGeom prst="rect">
            <a:avLst/>
          </a:prstGeom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altLang="ru-RU" sz="2400" dirty="0" smtClean="0"/>
              <a:t>Мамин-Сибиряк Д.Н.          «Мороз Иванович»</a:t>
            </a:r>
          </a:p>
          <a:p>
            <a:pPr marL="0" indent="0">
              <a:buFont typeface="Arial" pitchFamily="34" charset="0"/>
              <a:buNone/>
            </a:pPr>
            <a:r>
              <a:rPr lang="ru-RU" altLang="ru-RU" sz="2400" dirty="0" smtClean="0"/>
              <a:t>	                             </a:t>
            </a:r>
          </a:p>
          <a:p>
            <a:pPr marL="0" indent="0">
              <a:buFont typeface="Arial" pitchFamily="34" charset="0"/>
              <a:buNone/>
            </a:pPr>
            <a:r>
              <a:rPr lang="ru-RU" altLang="ru-RU" sz="2400" dirty="0" smtClean="0"/>
              <a:t>Гаршин В.М.              «Сказка  про храброго зайца»</a:t>
            </a:r>
          </a:p>
          <a:p>
            <a:pPr marL="0" indent="0">
              <a:buFont typeface="Arial" pitchFamily="34" charset="0"/>
              <a:buNone/>
            </a:pPr>
            <a:endParaRPr lang="ru-RU" altLang="ru-RU" sz="2400" dirty="0" smtClean="0"/>
          </a:p>
          <a:p>
            <a:pPr marL="0" indent="0">
              <a:buFont typeface="Arial" pitchFamily="34" charset="0"/>
              <a:buNone/>
            </a:pPr>
            <a:r>
              <a:rPr lang="ru-RU" altLang="ru-RU" sz="2400" dirty="0" smtClean="0"/>
              <a:t>Одоевский В.Ф.         «Лягушка-путешественница» </a:t>
            </a:r>
          </a:p>
          <a:p>
            <a:pPr marL="0" indent="0">
              <a:buFont typeface="Arial" pitchFamily="34" charset="0"/>
              <a:buNone/>
            </a:pPr>
            <a:endParaRPr lang="ru-RU" alt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3275856" y="692696"/>
            <a:ext cx="24994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66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№ 4</a:t>
            </a:r>
            <a:endParaRPr lang="ru-RU" sz="3200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3635896" y="2564904"/>
            <a:ext cx="864096" cy="864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3923928" y="1700808"/>
            <a:ext cx="1368152" cy="1728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4542757" y="1700808"/>
            <a:ext cx="864096" cy="864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054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433864" y="549276"/>
            <a:ext cx="6252935" cy="771136"/>
          </a:xfrm>
          <a:prstGeom prst="rect">
            <a:avLst/>
          </a:prstGeom>
        </p:spPr>
        <p:txBody>
          <a:bodyPr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b="1" smtClean="0">
                <a:solidFill>
                  <a:srgbClr val="66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№ 5</a:t>
            </a:r>
            <a:endParaRPr lang="ru-RU" dirty="0"/>
          </a:p>
        </p:txBody>
      </p:sp>
      <p:sp>
        <p:nvSpPr>
          <p:cNvPr id="3" name="Объект 2"/>
          <p:cNvSpPr txBox="1">
            <a:spLocks/>
          </p:cNvSpPr>
          <p:nvPr/>
        </p:nvSpPr>
        <p:spPr bwMode="auto">
          <a:xfrm>
            <a:off x="1691680" y="1825625"/>
            <a:ext cx="6823669" cy="3328637"/>
          </a:xfrm>
          <a:prstGeom prst="rect">
            <a:avLst/>
          </a:prstGeom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altLang="ru-RU" sz="2400" dirty="0" smtClean="0"/>
              <a:t>Вдоль по речке, по водице.  </a:t>
            </a:r>
            <a:br>
              <a:rPr lang="ru-RU" altLang="ru-RU" sz="2400" dirty="0" smtClean="0"/>
            </a:br>
            <a:r>
              <a:rPr lang="ru-RU" altLang="ru-RU" sz="2400" dirty="0" smtClean="0"/>
              <a:t>Плывёт лодок вереница.</a:t>
            </a:r>
            <a:br>
              <a:rPr lang="ru-RU" altLang="ru-RU" sz="2400" dirty="0" smtClean="0"/>
            </a:br>
            <a:r>
              <a:rPr lang="ru-RU" altLang="ru-RU" sz="2400" dirty="0" smtClean="0"/>
              <a:t>Впереди корабль идёт, </a:t>
            </a:r>
            <a:br>
              <a:rPr lang="ru-RU" altLang="ru-RU" sz="2400" dirty="0" smtClean="0"/>
            </a:br>
            <a:r>
              <a:rPr lang="ru-RU" altLang="ru-RU" sz="2400" dirty="0" smtClean="0"/>
              <a:t>За собою всех ведёт. </a:t>
            </a:r>
          </a:p>
          <a:p>
            <a:pPr marL="0" indent="0">
              <a:buFont typeface="Arial" pitchFamily="34" charset="0"/>
              <a:buNone/>
            </a:pPr>
            <a:endParaRPr lang="ru-RU" altLang="ru-RU" sz="2400" dirty="0" smtClean="0"/>
          </a:p>
          <a:p>
            <a:pPr marL="0" indent="0">
              <a:buFont typeface="Arial" pitchFamily="34" charset="0"/>
              <a:buNone/>
            </a:pPr>
            <a:endParaRPr lang="ru-RU" altLang="ru-RU" sz="2400" dirty="0" smtClean="0"/>
          </a:p>
          <a:p>
            <a:pPr marL="0" indent="0">
              <a:buFont typeface="Arial" pitchFamily="34" charset="0"/>
              <a:buNone/>
            </a:pPr>
            <a:r>
              <a:rPr lang="ru-RU" altLang="ru-RU" sz="2400" dirty="0" smtClean="0"/>
              <a:t>Он вошёл – никто не видел,</a:t>
            </a:r>
          </a:p>
          <a:p>
            <a:pPr marL="0" indent="0">
              <a:buFont typeface="Arial" pitchFamily="34" charset="0"/>
              <a:buNone/>
            </a:pPr>
            <a:r>
              <a:rPr lang="ru-RU" altLang="ru-RU" sz="2400" dirty="0" smtClean="0"/>
              <a:t>Он сказал – никто не слышал.</a:t>
            </a:r>
          </a:p>
          <a:p>
            <a:pPr marL="0" indent="0">
              <a:buFont typeface="Arial" pitchFamily="34" charset="0"/>
              <a:buNone/>
            </a:pPr>
            <a:r>
              <a:rPr lang="ru-RU" altLang="ru-RU" sz="2400" dirty="0" smtClean="0"/>
              <a:t>Дунул в окна и исчез,</a:t>
            </a:r>
          </a:p>
          <a:p>
            <a:pPr marL="0" indent="0">
              <a:buFont typeface="Arial" pitchFamily="34" charset="0"/>
              <a:buNone/>
            </a:pPr>
            <a:r>
              <a:rPr lang="ru-RU" altLang="ru-RU" sz="2400" dirty="0" smtClean="0"/>
              <a:t>А на окнах вырос лес</a:t>
            </a:r>
          </a:p>
          <a:p>
            <a:pPr marL="0" indent="0">
              <a:buFont typeface="Arial" pitchFamily="34" charset="0"/>
              <a:buNone/>
            </a:pPr>
            <a:endParaRPr lang="ru-RU" altLang="ru-RU" sz="2400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>
          <a:xfrm>
            <a:off x="1122815" y="6356351"/>
            <a:ext cx="1563234" cy="279309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6952115" y="6356351"/>
            <a:ext cx="1563234" cy="27930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C8AD5C9-8EF7-4E2C-8D5B-8D36789EBD4F}" type="slidenum">
              <a:rPr lang="ru-RU">
                <a:solidFill>
                  <a:srgbClr val="898989"/>
                </a:solidFill>
                <a:latin typeface="Calibri" panose="020F0502020204030204" pitchFamily="34" charset="0"/>
              </a:rPr>
              <a:pPr/>
              <a:t>14</a:t>
            </a:fld>
            <a:endParaRPr lang="ru-RU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3696" y="1628776"/>
            <a:ext cx="2746092" cy="1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845" y="4005264"/>
            <a:ext cx="2802942" cy="1944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7068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 bwMode="auto">
          <a:xfrm>
            <a:off x="1722546" y="1608832"/>
            <a:ext cx="6823670" cy="4351338"/>
          </a:xfrm>
          <a:prstGeom prst="rect">
            <a:avLst/>
          </a:prstGeom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altLang="ru-RU" sz="2400" dirty="0" smtClean="0"/>
              <a:t>Не барашек и не кот.</a:t>
            </a:r>
          </a:p>
          <a:p>
            <a:pPr marL="0" indent="0">
              <a:buFont typeface="Arial" pitchFamily="34" charset="0"/>
              <a:buNone/>
            </a:pPr>
            <a:r>
              <a:rPr lang="ru-RU" altLang="ru-RU" sz="2400" dirty="0" smtClean="0"/>
              <a:t> Носит шубу круглый год.</a:t>
            </a:r>
          </a:p>
          <a:p>
            <a:pPr marL="0" indent="0">
              <a:buFont typeface="Arial" pitchFamily="34" charset="0"/>
              <a:buNone/>
            </a:pPr>
            <a:r>
              <a:rPr lang="ru-RU" altLang="ru-RU" sz="2400" dirty="0" smtClean="0"/>
              <a:t>Шуба серая - для лета.</a:t>
            </a:r>
          </a:p>
          <a:p>
            <a:pPr marL="0" indent="0">
              <a:buFont typeface="Arial" pitchFamily="34" charset="0"/>
              <a:buNone/>
            </a:pPr>
            <a:r>
              <a:rPr lang="ru-RU" altLang="ru-RU" sz="2400" dirty="0" smtClean="0"/>
              <a:t>Для зимы – другого цвета.</a:t>
            </a:r>
          </a:p>
          <a:p>
            <a:pPr marL="0" indent="0">
              <a:buFont typeface="Arial" pitchFamily="34" charset="0"/>
              <a:buNone/>
            </a:pPr>
            <a:endParaRPr lang="ru-RU" altLang="ru-RU" sz="2400" dirty="0" smtClean="0"/>
          </a:p>
          <a:p>
            <a:pPr marL="0" indent="0">
              <a:buFont typeface="Arial" pitchFamily="34" charset="0"/>
              <a:buNone/>
            </a:pPr>
            <a:endParaRPr lang="ru-RU" altLang="ru-RU" sz="2400" dirty="0" smtClean="0"/>
          </a:p>
          <a:p>
            <a:pPr marL="0" indent="0">
              <a:buFont typeface="Arial" pitchFamily="34" charset="0"/>
              <a:buNone/>
            </a:pPr>
            <a:r>
              <a:rPr lang="ru-RU" altLang="ru-RU" sz="2400" dirty="0" smtClean="0"/>
              <a:t>Не зверь, не птица,</a:t>
            </a:r>
          </a:p>
          <a:p>
            <a:pPr marL="0" indent="0">
              <a:buFont typeface="Arial" pitchFamily="34" charset="0"/>
              <a:buNone/>
            </a:pPr>
            <a:r>
              <a:rPr lang="ru-RU" altLang="ru-RU" sz="2400" dirty="0" smtClean="0"/>
              <a:t>  Всего боится.</a:t>
            </a:r>
          </a:p>
          <a:p>
            <a:pPr marL="0" indent="0">
              <a:buFont typeface="Arial" pitchFamily="34" charset="0"/>
              <a:buNone/>
            </a:pPr>
            <a:r>
              <a:rPr lang="ru-RU" altLang="ru-RU" sz="2400" dirty="0" smtClean="0"/>
              <a:t>  Половит мух –</a:t>
            </a:r>
          </a:p>
          <a:p>
            <a:pPr marL="0" indent="0">
              <a:buFont typeface="Arial" pitchFamily="34" charset="0"/>
              <a:buNone/>
            </a:pPr>
            <a:r>
              <a:rPr lang="ru-RU" altLang="ru-RU" sz="2400" dirty="0" smtClean="0"/>
              <a:t>  И в воду плюх! </a:t>
            </a:r>
          </a:p>
          <a:p>
            <a:pPr marL="0" indent="0">
              <a:buFont typeface="Arial" pitchFamily="34" charset="0"/>
              <a:buNone/>
            </a:pPr>
            <a:endParaRPr lang="ru-RU" altLang="ru-RU" dirty="0" smtClean="0"/>
          </a:p>
        </p:txBody>
      </p:sp>
      <p:sp>
        <p:nvSpPr>
          <p:cNvPr id="3" name="Дата 3"/>
          <p:cNvSpPr>
            <a:spLocks noGrp="1"/>
          </p:cNvSpPr>
          <p:nvPr>
            <p:ph type="dt" sz="quarter" idx="10"/>
          </p:nvPr>
        </p:nvSpPr>
        <p:spPr>
          <a:xfrm>
            <a:off x="936828" y="6139557"/>
            <a:ext cx="1780088" cy="365125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6766128" y="6139557"/>
            <a:ext cx="1780088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4A45AAB-C4E7-4ABE-B195-E7DEB360738F}" type="slidenum">
              <a:rPr lang="ru-RU">
                <a:solidFill>
                  <a:srgbClr val="898989"/>
                </a:solidFill>
                <a:latin typeface="Calibri" panose="020F0502020204030204" pitchFamily="34" charset="0"/>
              </a:rPr>
              <a:pPr/>
              <a:t>15</a:t>
            </a:fld>
            <a:endParaRPr lang="ru-RU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415" y="1267520"/>
            <a:ext cx="2803364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509" y="3517475"/>
            <a:ext cx="2571238" cy="256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4695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 bwMode="auto">
          <a:xfrm>
            <a:off x="1370063" y="1393825"/>
            <a:ext cx="6517332" cy="4351338"/>
          </a:xfrm>
          <a:prstGeom prst="rect">
            <a:avLst/>
          </a:prstGeom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altLang="ru-RU" sz="2400" smtClean="0"/>
              <a:t>На овчарку он похож.</a:t>
            </a:r>
          </a:p>
          <a:p>
            <a:pPr marL="0" indent="0">
              <a:buFont typeface="Arial" pitchFamily="34" charset="0"/>
              <a:buNone/>
            </a:pPr>
            <a:r>
              <a:rPr lang="ru-RU" altLang="ru-RU" sz="2400" smtClean="0"/>
              <a:t>Что ни зуб – то острый нож!</a:t>
            </a:r>
          </a:p>
          <a:p>
            <a:pPr marL="0" indent="0">
              <a:buFont typeface="Arial" pitchFamily="34" charset="0"/>
              <a:buNone/>
            </a:pPr>
            <a:r>
              <a:rPr lang="ru-RU" altLang="ru-RU" sz="2400" smtClean="0"/>
              <a:t>Он бежит, оскалив пасть.</a:t>
            </a:r>
          </a:p>
          <a:p>
            <a:pPr marL="0" indent="0">
              <a:buFont typeface="Arial" pitchFamily="34" charset="0"/>
              <a:buNone/>
            </a:pPr>
            <a:r>
              <a:rPr lang="ru-RU" altLang="ru-RU" sz="2400" smtClean="0"/>
              <a:t>На зайчика готов напасть.</a:t>
            </a:r>
          </a:p>
          <a:p>
            <a:pPr marL="0" indent="0">
              <a:buFont typeface="Arial" pitchFamily="34" charset="0"/>
              <a:buNone/>
            </a:pPr>
            <a:endParaRPr lang="ru-RU" altLang="ru-RU" sz="2400" smtClean="0"/>
          </a:p>
          <a:p>
            <a:pPr marL="0" indent="0">
              <a:buFont typeface="Arial" pitchFamily="34" charset="0"/>
              <a:buNone/>
            </a:pPr>
            <a:endParaRPr lang="ru-RU" altLang="ru-RU" sz="2400" smtClean="0"/>
          </a:p>
          <a:p>
            <a:pPr marL="0" indent="0">
              <a:buFont typeface="Arial" pitchFamily="34" charset="0"/>
              <a:buNone/>
            </a:pPr>
            <a:r>
              <a:rPr lang="ru-RU" altLang="ru-RU" sz="2400" smtClean="0"/>
              <a:t>Никого не обижает,</a:t>
            </a:r>
          </a:p>
          <a:p>
            <a:pPr marL="0" indent="0">
              <a:buFont typeface="Arial" pitchFamily="34" charset="0"/>
              <a:buNone/>
            </a:pPr>
            <a:r>
              <a:rPr lang="ru-RU" altLang="ru-RU" sz="2400" smtClean="0"/>
              <a:t>Старших очень уважает.</a:t>
            </a:r>
          </a:p>
          <a:p>
            <a:pPr marL="0" indent="0">
              <a:buFont typeface="Arial" pitchFamily="34" charset="0"/>
              <a:buNone/>
            </a:pPr>
            <a:r>
              <a:rPr lang="ru-RU" altLang="ru-RU" sz="2400" smtClean="0"/>
              <a:t>Много у неё хлопот,</a:t>
            </a:r>
          </a:p>
          <a:p>
            <a:pPr marL="0" indent="0">
              <a:buFont typeface="Arial" pitchFamily="34" charset="0"/>
              <a:buNone/>
            </a:pPr>
            <a:r>
              <a:rPr lang="ru-RU" altLang="ru-RU" sz="2400" smtClean="0"/>
              <a:t>Она в  работе круглый год.</a:t>
            </a:r>
          </a:p>
          <a:p>
            <a:pPr marL="0" indent="0">
              <a:buFont typeface="Arial" pitchFamily="34" charset="0"/>
              <a:buNone/>
            </a:pPr>
            <a:endParaRPr lang="ru-RU" altLang="ru-RU" sz="2400" smtClean="0"/>
          </a:p>
        </p:txBody>
      </p:sp>
      <p:sp>
        <p:nvSpPr>
          <p:cNvPr id="3" name="Дата 3"/>
          <p:cNvSpPr>
            <a:spLocks noGrp="1"/>
          </p:cNvSpPr>
          <p:nvPr>
            <p:ph type="dt" sz="quarter" idx="10"/>
          </p:nvPr>
        </p:nvSpPr>
        <p:spPr>
          <a:xfrm>
            <a:off x="357921" y="5924550"/>
            <a:ext cx="1700174" cy="365125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6187221" y="5924550"/>
            <a:ext cx="1700174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2AE1763-577B-44A7-9CFB-FFAD78217F90}" type="slidenum">
              <a:rPr lang="ru-RU">
                <a:solidFill>
                  <a:srgbClr val="898989"/>
                </a:solidFill>
                <a:latin typeface="Calibri" panose="020F0502020204030204" pitchFamily="34" charset="0"/>
              </a:rPr>
              <a:pPr/>
              <a:t>16</a:t>
            </a:fld>
            <a:endParaRPr lang="ru-RU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097" y="693738"/>
            <a:ext cx="232068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991" y="3442341"/>
            <a:ext cx="2499098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523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476250"/>
            <a:ext cx="8229600" cy="941388"/>
          </a:xfrm>
          <a:prstGeom prst="rect">
            <a:avLst/>
          </a:prstGeom>
        </p:spPr>
        <p:txBody>
          <a:bodyPr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b="1" smtClean="0">
                <a:solidFill>
                  <a:srgbClr val="66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№ 6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quarter" idx="10"/>
          </p:nvPr>
        </p:nvSpPr>
        <p:spPr>
          <a:xfrm>
            <a:off x="628650" y="6356350"/>
            <a:ext cx="2057400" cy="365125"/>
          </a:xfrm>
        </p:spPr>
        <p:txBody>
          <a:bodyPr/>
          <a:lstStyle/>
          <a:p>
            <a:pPr>
              <a:defRPr/>
            </a:pPr>
            <a:fld id="{663E5485-B349-4035-8FAD-5544ED8A2964}" type="datetime1">
              <a:rPr lang="ru-RU"/>
              <a:pPr>
                <a:defRPr/>
              </a:pPr>
              <a:t>24.11.2018</a:t>
            </a:fld>
            <a:endParaRPr lang="ru-RU"/>
          </a:p>
        </p:txBody>
      </p:sp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6457950" y="6356350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0FF9971-6553-426A-B3E7-6AE04A9A9145}" type="slidenum">
              <a:rPr lang="ru-RU">
                <a:solidFill>
                  <a:srgbClr val="898989"/>
                </a:solidFill>
                <a:latin typeface="Calibri" panose="020F0502020204030204" pitchFamily="34" charset="0"/>
              </a:rPr>
              <a:pPr/>
              <a:t>17</a:t>
            </a:fld>
            <a:endParaRPr lang="ru-RU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3773488"/>
            <a:ext cx="3024188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1196975"/>
            <a:ext cx="2879725" cy="250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655" y="1312069"/>
            <a:ext cx="2970213" cy="256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9669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620713"/>
            <a:ext cx="8229600" cy="796925"/>
          </a:xfrm>
          <a:prstGeom prst="rect">
            <a:avLst/>
          </a:prstGeom>
        </p:spPr>
        <p:txBody>
          <a:bodyPr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b="1" smtClean="0">
                <a:solidFill>
                  <a:srgbClr val="66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№ 7</a:t>
            </a:r>
            <a:endParaRPr lang="ru-RU" dirty="0"/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1231750" y="1628800"/>
            <a:ext cx="7228682" cy="4351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Char char="•"/>
              <a:defRPr/>
            </a:pPr>
            <a:r>
              <a:rPr lang="ru-RU" smtClean="0"/>
              <a:t> Хвастовство само себя накажет.</a:t>
            </a:r>
          </a:p>
          <a:p>
            <a:pPr>
              <a:buFont typeface="Arial" charset="0"/>
              <a:buChar char="•"/>
              <a:defRPr/>
            </a:pPr>
            <a:r>
              <a:rPr lang="ru-RU" smtClean="0"/>
              <a:t>Любишь кататься, люби и саночки возить.                                             </a:t>
            </a:r>
          </a:p>
          <a:p>
            <a:pPr>
              <a:buFont typeface="Arial" charset="0"/>
              <a:buChar char="•"/>
              <a:defRPr/>
            </a:pPr>
            <a:r>
              <a:rPr lang="ru-RU" smtClean="0"/>
              <a:t>Кто хвалится, тот с горы свалится.</a:t>
            </a:r>
          </a:p>
          <a:p>
            <a:pPr>
              <a:buFont typeface="Arial" charset="0"/>
              <a:buChar char="•"/>
              <a:defRPr/>
            </a:pPr>
            <a:r>
              <a:rPr lang="ru-RU" smtClean="0"/>
              <a:t>Какова работа, такова и награда.</a:t>
            </a:r>
          </a:p>
          <a:p>
            <a:pPr>
              <a:buFont typeface="Arial" charset="0"/>
              <a:buChar char="•"/>
              <a:defRPr/>
            </a:pPr>
            <a:r>
              <a:rPr lang="ru-RU" smtClean="0"/>
              <a:t> Язык болтает, а голова отвечает. </a:t>
            </a:r>
          </a:p>
          <a:p>
            <a:pPr>
              <a:buFont typeface="Arial" charset="0"/>
              <a:buChar char="•"/>
              <a:defRPr/>
            </a:pPr>
            <a:r>
              <a:rPr lang="ru-RU" smtClean="0"/>
              <a:t> Смелость города берёт. </a:t>
            </a:r>
          </a:p>
          <a:p>
            <a:pPr>
              <a:buFont typeface="Arial" charset="0"/>
              <a:buChar char="•"/>
              <a:defRPr/>
            </a:pPr>
            <a:r>
              <a:rPr lang="ru-RU" smtClean="0"/>
              <a:t>У страха глаза велики.</a:t>
            </a:r>
          </a:p>
          <a:p>
            <a:pPr marL="0" indent="0">
              <a:buFont typeface="Arial" charset="0"/>
              <a:buNone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12033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 bwMode="auto">
          <a:xfrm>
            <a:off x="1691680" y="1556792"/>
            <a:ext cx="7886700" cy="4351338"/>
          </a:xfrm>
          <a:prstGeom prst="rect">
            <a:avLst/>
          </a:prstGeom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altLang="ru-RU" sz="4000" smtClean="0"/>
              <a:t>Могу похвалить себя, за…..</a:t>
            </a:r>
          </a:p>
          <a:p>
            <a:pPr marL="0" indent="0">
              <a:buFont typeface="Arial" pitchFamily="34" charset="0"/>
              <a:buNone/>
            </a:pPr>
            <a:r>
              <a:rPr lang="ru-RU" altLang="ru-RU" sz="4000" smtClean="0"/>
              <a:t>Для меня было открытием….</a:t>
            </a:r>
          </a:p>
          <a:p>
            <a:pPr marL="0" indent="0">
              <a:buFont typeface="Arial" pitchFamily="34" charset="0"/>
              <a:buNone/>
            </a:pPr>
            <a:r>
              <a:rPr lang="ru-RU" altLang="ru-RU" sz="4000" smtClean="0"/>
              <a:t>Мне было трудно…..</a:t>
            </a:r>
          </a:p>
          <a:p>
            <a:pPr marL="0" indent="0">
              <a:buFont typeface="Arial" pitchFamily="34" charset="0"/>
              <a:buNone/>
            </a:pPr>
            <a:r>
              <a:rPr lang="ru-RU" altLang="ru-RU" sz="4000" smtClean="0"/>
              <a:t>Я научился….</a:t>
            </a:r>
          </a:p>
          <a:p>
            <a:pPr marL="0" indent="0">
              <a:buFont typeface="Arial" pitchFamily="34" charset="0"/>
              <a:buNone/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699594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620713"/>
            <a:ext cx="8229600" cy="7969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b="1" u="sng" smtClean="0">
                <a:solidFill>
                  <a:srgbClr val="9900FF"/>
                </a:solidFill>
              </a:rPr>
              <a:t>Домашнее задание</a:t>
            </a:r>
            <a:endParaRPr lang="ru-RU" altLang="ru-RU" b="1" u="sng" smtClean="0">
              <a:solidFill>
                <a:srgbClr val="9900F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2276872"/>
            <a:ext cx="667848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3200" dirty="0"/>
              <a:t>Написать  письмо  в прошлое :</a:t>
            </a:r>
          </a:p>
          <a:p>
            <a:r>
              <a:rPr lang="ru-RU" altLang="ru-RU" sz="3200" dirty="0"/>
              <a:t> «За  что  я  бы поблагодарил(а)  великих  русских  писателей - сказочников?»</a:t>
            </a:r>
          </a:p>
        </p:txBody>
      </p:sp>
    </p:spTree>
    <p:extLst>
      <p:ext uri="{BB962C8B-B14F-4D97-AF65-F5344CB8AC3E}">
        <p14:creationId xmlns:p14="http://schemas.microsoft.com/office/powerpoint/2010/main" val="23148814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5"/>
          <p:cNvSpPr>
            <a:spLocks noGrp="1"/>
          </p:cNvSpPr>
          <p:nvPr>
            <p:ph idx="1"/>
          </p:nvPr>
        </p:nvSpPr>
        <p:spPr>
          <a:xfrm>
            <a:off x="971600" y="1124744"/>
            <a:ext cx="7272808" cy="4608512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sz="2800" dirty="0"/>
              <a:t>А</a:t>
            </a:r>
            <a:r>
              <a:rPr lang="ru-RU" sz="2800" dirty="0" smtClean="0"/>
              <a:t>втора </a:t>
            </a:r>
            <a:r>
              <a:rPr lang="ru-RU" sz="2800" dirty="0" smtClean="0"/>
              <a:t>шаблона: </a:t>
            </a:r>
          </a:p>
          <a:p>
            <a:pPr>
              <a:spcBef>
                <a:spcPts val="0"/>
              </a:spcBef>
              <a:buNone/>
            </a:pPr>
            <a:endParaRPr lang="ru-RU" sz="1400" dirty="0" smtClean="0"/>
          </a:p>
          <a:p>
            <a:pPr algn="ctr">
              <a:spcBef>
                <a:spcPts val="0"/>
              </a:spcBef>
              <a:buNone/>
            </a:pPr>
            <a:r>
              <a:rPr lang="ru-RU" sz="2800" b="1" i="1" dirty="0" smtClean="0"/>
              <a:t>Ранько Елена Алексеевна 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800" b="1" i="1" dirty="0" smtClean="0"/>
              <a:t>учитель начальных классов  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800" b="1" i="1" dirty="0" smtClean="0"/>
              <a:t>МАОУ лицей №21 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800" b="1" i="1" dirty="0" smtClean="0"/>
              <a:t>г. Иваново</a:t>
            </a:r>
          </a:p>
          <a:p>
            <a:pPr algn="ctr">
              <a:spcBef>
                <a:spcPts val="0"/>
              </a:spcBef>
              <a:buNone/>
            </a:pPr>
            <a:endParaRPr lang="ru-RU" sz="2800" b="1" i="1" dirty="0" smtClean="0"/>
          </a:p>
          <a:p>
            <a:pPr lvl="0" algn="ctr">
              <a:spcBef>
                <a:spcPts val="0"/>
              </a:spcBef>
              <a:buNone/>
            </a:pPr>
            <a:r>
              <a:rPr lang="ru-RU" sz="2800" i="1" dirty="0" smtClean="0"/>
              <a:t>Сайт: </a:t>
            </a:r>
            <a:r>
              <a:rPr lang="en-US" sz="2800" i="1" dirty="0" smtClean="0">
                <a:hlinkClick r:id="rId3"/>
              </a:rPr>
              <a:t>http://elenaranko.ucoz.ru/</a:t>
            </a:r>
            <a:r>
              <a:rPr lang="ru-RU" sz="2800" i="1" dirty="0" smtClean="0"/>
              <a:t> </a:t>
            </a:r>
          </a:p>
          <a:p>
            <a:pPr algn="ctr">
              <a:spcBef>
                <a:spcPts val="0"/>
              </a:spcBef>
              <a:buNone/>
            </a:pPr>
            <a:endParaRPr lang="ru-RU" sz="2800" b="1" i="1" dirty="0" smtClean="0"/>
          </a:p>
          <a:p>
            <a:pPr algn="ctr">
              <a:spcBef>
                <a:spcPts val="0"/>
              </a:spcBef>
              <a:buNone/>
            </a:pPr>
            <a:endParaRPr lang="ru-RU" sz="1400" b="1" i="1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C0000"/>
      </a:hlink>
      <a:folHlink>
        <a:srgbClr val="974806"/>
      </a:folHlink>
    </a:clrScheme>
    <a:fontScheme name="Другая 1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526</TotalTime>
  <Words>445</Words>
  <Application>Microsoft Office PowerPoint</Application>
  <PresentationFormat>Экран (4:3)</PresentationFormat>
  <Paragraphs>95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 Unicode MS</vt:lpstr>
      <vt:lpstr>Arial</vt:lpstr>
      <vt:lpstr>Calibri</vt:lpstr>
      <vt:lpstr>Times New Roman</vt:lpstr>
      <vt:lpstr>Тема Office</vt:lpstr>
      <vt:lpstr>Что за прелесть  эти сказки!</vt:lpstr>
      <vt:lpstr>Правила работы в группах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Елена</dc:creator>
  <cp:lastModifiedBy>Letiv</cp:lastModifiedBy>
  <cp:revision>14</cp:revision>
  <dcterms:created xsi:type="dcterms:W3CDTF">2014-08-08T16:01:14Z</dcterms:created>
  <dcterms:modified xsi:type="dcterms:W3CDTF">2018-11-24T17:13:15Z</dcterms:modified>
</cp:coreProperties>
</file>