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3"/>
  </p:notesMasterIdLst>
  <p:handoutMasterIdLst>
    <p:handoutMasterId r:id="rId24"/>
  </p:handoutMasterIdLst>
  <p:sldIdLst>
    <p:sldId id="270" r:id="rId2"/>
    <p:sldId id="337" r:id="rId3"/>
    <p:sldId id="290" r:id="rId4"/>
    <p:sldId id="301" r:id="rId5"/>
    <p:sldId id="265" r:id="rId6"/>
    <p:sldId id="297" r:id="rId7"/>
    <p:sldId id="275" r:id="rId8"/>
    <p:sldId id="335" r:id="rId9"/>
    <p:sldId id="321" r:id="rId10"/>
    <p:sldId id="302" r:id="rId11"/>
    <p:sldId id="303" r:id="rId12"/>
    <p:sldId id="304" r:id="rId13"/>
    <p:sldId id="279" r:id="rId14"/>
    <p:sldId id="305" r:id="rId15"/>
    <p:sldId id="281" r:id="rId16"/>
    <p:sldId id="336" r:id="rId17"/>
    <p:sldId id="333" r:id="rId18"/>
    <p:sldId id="320" r:id="rId19"/>
    <p:sldId id="317" r:id="rId20"/>
    <p:sldId id="319" r:id="rId21"/>
    <p:sldId id="33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6600"/>
    <a:srgbClr val="FF66CC"/>
    <a:srgbClr val="0033CC"/>
    <a:srgbClr val="336699"/>
    <a:srgbClr val="006699"/>
    <a:srgbClr val="006666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574" autoAdjust="0"/>
    <p:restoredTop sz="94660"/>
  </p:normalViewPr>
  <p:slideViewPr>
    <p:cSldViewPr>
      <p:cViewPr>
        <p:scale>
          <a:sx n="75" d="100"/>
          <a:sy n="75" d="100"/>
        </p:scale>
        <p:origin x="-11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6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3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3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8FCD405-4E9F-457C-9E2F-712A0C944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17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317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17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D4DE9DF-6DDD-4E72-B169-4367B4B57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9AF4E73-8D09-4B34-A402-98CC6A3985AB}" type="slidenum">
              <a:rPr lang="ru-RU" smtClean="0">
                <a:latin typeface="Arial" charset="0"/>
              </a:rPr>
              <a:pPr/>
              <a:t>1</a:t>
            </a:fld>
            <a:endParaRPr lang="ru-RU" smtClean="0">
              <a:latin typeface="Arial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6CC1825-3275-4377-8B7A-BF0090199851}" type="slidenum">
              <a:rPr lang="ru-RU" smtClean="0">
                <a:latin typeface="Arial" charset="0"/>
              </a:rPr>
              <a:pPr/>
              <a:t>2</a:t>
            </a:fld>
            <a:endParaRPr lang="ru-RU" smtClean="0">
              <a:latin typeface="Arial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AE30627-8957-4FCD-BCA9-4F8458D39E60}" type="slidenum">
              <a:rPr lang="ru-RU" smtClean="0">
                <a:latin typeface="Arial" charset="0"/>
              </a:rPr>
              <a:pPr/>
              <a:t>3</a:t>
            </a:fld>
            <a:endParaRPr lang="ru-RU" smtClean="0">
              <a:latin typeface="Arial" charset="0"/>
            </a:endParaRPr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 eaLnBrk="0" hangingPunct="0"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eaLnBrk="0" hangingPunct="0"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309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30C1A-3112-4EDA-B222-ED2FEB8549D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8F5AB-F69F-4386-A92E-3FF59948654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A32A1-6769-4357-93C6-4D7D0E7A25E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40666-44DE-440C-8DC1-C711BB83FDB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7C407-8987-458F-AE27-AC52BE044F2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05173-BEAB-457D-9188-840A94F1F02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03157-5E7D-40D9-AA7C-9CAD8926E74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71EAE-4BB1-4218-A5F7-61A0056183E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9074-0E91-4D15-A579-F1B89C5E142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C8548-7E23-4D19-B816-EDFDDE2075F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69B35-D70F-45C8-9D24-8D15DFDCF48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AD9CD-6C7B-468F-AB90-98CAB1C7A97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9DD7A-5896-4181-AEBB-122279A4D29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82C12-E132-48DD-A963-CC8AF7103DB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308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08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308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fld id="{C9777C97-B864-4498-9817-B856DC5E629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3082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 eaLnBrk="0" hangingPunct="0">
              <a:defRPr/>
            </a:pPr>
            <a:endParaRPr lang="ru-RU">
              <a:latin typeface="Arial" pitchFamily="34" charset="0"/>
            </a:endParaRPr>
          </a:p>
        </p:txBody>
      </p:sp>
      <p:sp>
        <p:nvSpPr>
          <p:cNvPr id="3082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eaLnBrk="0" hangingPunct="0">
              <a:defRPr/>
            </a:pPr>
            <a:endParaRPr lang="ru-RU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2" r:id="rId2"/>
    <p:sldLayoutId id="2147483751" r:id="rId3"/>
    <p:sldLayoutId id="2147483750" r:id="rId4"/>
    <p:sldLayoutId id="2147483749" r:id="rId5"/>
    <p:sldLayoutId id="2147483748" r:id="rId6"/>
    <p:sldLayoutId id="2147483747" r:id="rId7"/>
    <p:sldLayoutId id="2147483746" r:id="rId8"/>
    <p:sldLayoutId id="2147483745" r:id="rId9"/>
    <p:sldLayoutId id="2147483744" r:id="rId10"/>
    <p:sldLayoutId id="2147483743" r:id="rId11"/>
    <p:sldLayoutId id="2147483742" r:id="rId12"/>
    <p:sldLayoutId id="2147483741" r:id="rId13"/>
    <p:sldLayoutId id="2147483740" r:id="rId14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ru-RU" sz="3800" b="1" smtClean="0"/>
              <a:t>Мультимедийный </a:t>
            </a:r>
            <a:br>
              <a:rPr lang="ru-RU" sz="3800" b="1" smtClean="0"/>
            </a:br>
            <a:r>
              <a:rPr lang="ru-RU" sz="3800" b="1" smtClean="0"/>
              <a:t>обучающий  проект </a:t>
            </a:r>
            <a:br>
              <a:rPr lang="ru-RU" sz="3800" b="1" smtClean="0"/>
            </a:br>
            <a:r>
              <a:rPr lang="ru-RU" sz="3800" b="1" smtClean="0"/>
              <a:t>по построению графиков функции с модулями</a:t>
            </a:r>
          </a:p>
        </p:txBody>
      </p:sp>
      <p:sp>
        <p:nvSpPr>
          <p:cNvPr id="18435" name="Text Box 10"/>
          <p:cNvSpPr txBox="1">
            <a:spLocks noChangeArrowheads="1"/>
          </p:cNvSpPr>
          <p:nvPr/>
        </p:nvSpPr>
        <p:spPr bwMode="auto">
          <a:xfrm>
            <a:off x="395288" y="4437063"/>
            <a:ext cx="7848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2000" b="1">
                <a:solidFill>
                  <a:srgbClr val="0033CC"/>
                </a:solidFill>
                <a:latin typeface="Times New Roman" pitchFamily="18" charset="0"/>
              </a:rPr>
              <a:t>Ульянова Марина Евгеньевна,</a:t>
            </a:r>
            <a:r>
              <a:rPr lang="ru-RU" sz="2000">
                <a:solidFill>
                  <a:srgbClr val="0033CC"/>
                </a:solidFill>
                <a:latin typeface="Times New Roman" pitchFamily="18" charset="0"/>
              </a:rPr>
              <a:t> преподаватель математики высшей категории КГКП «Электротехнический колледж»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7625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rgbClr val="006666"/>
                </a:solidFill>
                <a:latin typeface="Monotype Corsiva" pitchFamily="66" charset="0"/>
              </a:rPr>
              <a:t>«</a:t>
            </a:r>
            <a:r>
              <a:rPr lang="ru-RU" sz="2800" smtClean="0">
                <a:solidFill>
                  <a:srgbClr val="006699"/>
                </a:solidFill>
                <a:latin typeface="Monotype Corsiva" pitchFamily="66" charset="0"/>
              </a:rPr>
              <a:t>Процесс построения графиков является способом превращения формул и описаний в геометрические образы. Это – построение графиков – является средством увидеть формулы и функции и проследить, каким образом эти функции меняются. Такое умение видеть сразу и формулу, и ее геометрическую интерпретацию – является важным не только для изучения математики, но и для других предметов. Это умение, которое остается с Вами на всю жизнь, подобно умению ездить на велосипеде, печатать на машинке или водить машину».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>
                <a:solidFill>
                  <a:srgbClr val="006699"/>
                </a:solidFill>
                <a:latin typeface="Monotype Corsiva" pitchFamily="66" charset="0"/>
              </a:rPr>
              <a:t>                                                          </a:t>
            </a:r>
            <a:r>
              <a:rPr lang="ru-RU" sz="2400" smtClean="0">
                <a:solidFill>
                  <a:srgbClr val="006699"/>
                </a:solidFill>
                <a:latin typeface="Monotype Corsiva" pitchFamily="66" charset="0"/>
              </a:rPr>
              <a:t>Израиль Моисеевич Гельфанд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250825" y="115888"/>
            <a:ext cx="8569325" cy="23542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kumimoji="1" lang="ru-RU" sz="2800" b="1">
                <a:solidFill>
                  <a:schemeClr val="accent2"/>
                </a:solidFill>
                <a:latin typeface="Times New Roman" pitchFamily="18" charset="0"/>
              </a:rPr>
              <a:t>                            </a:t>
            </a:r>
            <a:r>
              <a:rPr kumimoji="1" lang="ru-RU" sz="2800" b="1">
                <a:solidFill>
                  <a:schemeClr val="tx2"/>
                </a:solidFill>
                <a:latin typeface="Times New Roman" pitchFamily="18" charset="0"/>
              </a:rPr>
              <a:t>1. График функции у = |х|</a:t>
            </a:r>
          </a:p>
          <a:p>
            <a:pPr marL="342900" indent="-342900"/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        а)</a:t>
            </a:r>
            <a:r>
              <a:rPr kumimoji="1" lang="ru-RU" sz="2400">
                <a:solidFill>
                  <a:srgbClr val="003366"/>
                </a:solidFill>
                <a:latin typeface="Times New Roman" pitchFamily="18" charset="0"/>
              </a:rPr>
              <a:t> </a:t>
            </a:r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Если х≥0, то |х| = х  функция у = х, т.е. график</a:t>
            </a:r>
          </a:p>
          <a:p>
            <a:pPr marL="342900" indent="-342900"/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 совпадает с биссектрисой первого координатного угла.</a:t>
            </a:r>
          </a:p>
          <a:p>
            <a:pPr marL="342900" indent="-342900"/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        б) Если х&lt;0, то |х| = -х и у = - х. При отрицательных </a:t>
            </a:r>
          </a:p>
          <a:p>
            <a:pPr marL="342900" indent="-342900"/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значениях аргумента х график данной функции – прямая</a:t>
            </a:r>
          </a:p>
          <a:p>
            <a:pPr marL="342900" indent="-342900"/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 у = -х, т.е. биссектриса второго координатного угла. </a:t>
            </a:r>
          </a:p>
        </p:txBody>
      </p:sp>
      <p:graphicFrame>
        <p:nvGraphicFramePr>
          <p:cNvPr id="158735" name="Object 15"/>
          <p:cNvGraphicFramePr>
            <a:graphicFrameLocks noChangeAspect="1"/>
          </p:cNvGraphicFramePr>
          <p:nvPr/>
        </p:nvGraphicFramePr>
        <p:xfrm>
          <a:off x="0" y="2565400"/>
          <a:ext cx="7777163" cy="3922713"/>
        </p:xfrm>
        <a:graphic>
          <a:graphicData uri="http://schemas.openxmlformats.org/presentationml/2006/ole">
            <p:oleObj spid="_x0000_s158735" name="GraphC" r:id="rId4" imgW="4762500" imgH="2286000" progId="">
              <p:embed/>
            </p:oleObj>
          </a:graphicData>
        </a:graphic>
      </p:graphicFrame>
      <p:sp>
        <p:nvSpPr>
          <p:cNvPr id="158724" name="Line 4"/>
          <p:cNvSpPr>
            <a:spLocks noChangeShapeType="1"/>
          </p:cNvSpPr>
          <p:nvPr/>
        </p:nvSpPr>
        <p:spPr bwMode="auto">
          <a:xfrm flipH="1" flipV="1">
            <a:off x="1800225" y="2852738"/>
            <a:ext cx="1944688" cy="1944687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8725" name="Line 5"/>
          <p:cNvSpPr>
            <a:spLocks noChangeShapeType="1"/>
          </p:cNvSpPr>
          <p:nvPr/>
        </p:nvSpPr>
        <p:spPr bwMode="auto">
          <a:xfrm flipV="1">
            <a:off x="3779838" y="2852738"/>
            <a:ext cx="1944687" cy="1944687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8726" name="Line 6"/>
          <p:cNvSpPr>
            <a:spLocks noChangeShapeType="1"/>
          </p:cNvSpPr>
          <p:nvPr/>
        </p:nvSpPr>
        <p:spPr bwMode="auto">
          <a:xfrm flipV="1">
            <a:off x="1979613" y="4797425"/>
            <a:ext cx="1800225" cy="1800225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873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027988" y="2060575"/>
            <a:ext cx="936625" cy="360363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 </a:t>
            </a:r>
            <a:r>
              <a:rPr lang="tt-RU" b="1">
                <a:solidFill>
                  <a:srgbClr val="FFFF00"/>
                </a:solidFill>
              </a:rPr>
              <a:t>шаг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15873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027988" y="2708275"/>
            <a:ext cx="936625" cy="360363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II</a:t>
            </a:r>
            <a:r>
              <a:rPr lang="tt-RU" b="1">
                <a:solidFill>
                  <a:srgbClr val="FFFF00"/>
                </a:solidFill>
              </a:rPr>
              <a:t> шаг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158743" name="AutoShape 1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27988" y="6237288"/>
            <a:ext cx="863600" cy="287337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58733" name="Rectangle 13"/>
          <p:cNvSpPr>
            <a:spLocks noChangeArrowheads="1"/>
          </p:cNvSpPr>
          <p:nvPr/>
        </p:nvSpPr>
        <p:spPr bwMode="auto">
          <a:xfrm>
            <a:off x="5364163" y="3213100"/>
            <a:ext cx="825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1" lang="ru-RU" b="1">
                <a:solidFill>
                  <a:srgbClr val="003366"/>
                </a:solidFill>
              </a:rPr>
              <a:t>у = |х|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87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8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8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73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87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8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8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8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731"/>
                  </p:tgtEl>
                </p:cond>
              </p:nextCondLst>
            </p:seq>
          </p:childTnLst>
        </p:cTn>
      </p:par>
    </p:tnLst>
    <p:bldLst>
      <p:bldP spid="158724" grpId="0" animBg="1"/>
      <p:bldP spid="158725" grpId="0" animBg="1"/>
      <p:bldP spid="158726" grpId="0" animBg="1"/>
      <p:bldP spid="158726" grpId="1" animBg="1"/>
      <p:bldP spid="1587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33375"/>
            <a:ext cx="8059737" cy="3167063"/>
          </a:xfrm>
        </p:spPr>
        <p:txBody>
          <a:bodyPr/>
          <a:lstStyle/>
          <a:p>
            <a:pPr algn="ctr"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500" b="1" smtClean="0"/>
              <a:t> 2. </a:t>
            </a:r>
            <a:r>
              <a:rPr lang="ru-RU" sz="2500" b="1" smtClean="0">
                <a:solidFill>
                  <a:srgbClr val="003366"/>
                </a:solidFill>
              </a:rPr>
              <a:t>Построить график функции </a:t>
            </a:r>
            <a:r>
              <a:rPr kumimoji="1" lang="ru-RU" sz="2500" smtClean="0">
                <a:solidFill>
                  <a:srgbClr val="003366"/>
                </a:solidFill>
              </a:rPr>
              <a:t>у=0,25 х</a:t>
            </a:r>
            <a:r>
              <a:rPr kumimoji="1" lang="en-US" sz="2500" smtClean="0">
                <a:solidFill>
                  <a:srgbClr val="003366"/>
                </a:solidFill>
              </a:rPr>
              <a:t>²</a:t>
            </a:r>
            <a:r>
              <a:rPr kumimoji="1" lang="ru-RU" sz="2500" smtClean="0">
                <a:solidFill>
                  <a:srgbClr val="003366"/>
                </a:solidFill>
              </a:rPr>
              <a:t> - </a:t>
            </a:r>
            <a:r>
              <a:rPr lang="en-US" sz="2100" i="1" smtClean="0">
                <a:solidFill>
                  <a:srgbClr val="003366"/>
                </a:solidFill>
                <a:cs typeface="Times New Roman" pitchFamily="18" charset="0"/>
              </a:rPr>
              <a:t>|</a:t>
            </a:r>
            <a:r>
              <a:rPr kumimoji="1" lang="ru-RU" sz="2500" smtClean="0">
                <a:solidFill>
                  <a:srgbClr val="003366"/>
                </a:solidFill>
              </a:rPr>
              <a:t>х</a:t>
            </a:r>
            <a:r>
              <a:rPr lang="en-US" sz="2100" i="1" smtClean="0">
                <a:solidFill>
                  <a:srgbClr val="003366"/>
                </a:solidFill>
                <a:cs typeface="Times New Roman" pitchFamily="18" charset="0"/>
              </a:rPr>
              <a:t>|</a:t>
            </a:r>
            <a:r>
              <a:rPr kumimoji="1" lang="ru-RU" sz="2500" smtClean="0">
                <a:solidFill>
                  <a:srgbClr val="003366"/>
                </a:solidFill>
              </a:rPr>
              <a:t> -3.</a:t>
            </a:r>
            <a:r>
              <a:rPr kumimoji="1" lang="ru-RU" sz="1900" smtClean="0">
                <a:solidFill>
                  <a:srgbClr val="003366"/>
                </a:solidFill>
              </a:rPr>
              <a:t> </a:t>
            </a:r>
          </a:p>
          <a:p>
            <a:pPr algn="ctr" eaLnBrk="1" hangingPunct="1">
              <a:lnSpc>
                <a:spcPct val="70000"/>
              </a:lnSpc>
              <a:buFont typeface="Wingdings" pitchFamily="2" charset="2"/>
              <a:buNone/>
            </a:pPr>
            <a:endParaRPr lang="ru-RU" sz="2500" b="1" i="1" smtClean="0">
              <a:solidFill>
                <a:srgbClr val="003366"/>
              </a:solidFill>
              <a:cs typeface="Times New Roman" pitchFamily="18" charset="0"/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900" i="1" smtClean="0">
                <a:solidFill>
                  <a:srgbClr val="003366"/>
                </a:solidFill>
                <a:cs typeface="Times New Roman" pitchFamily="18" charset="0"/>
              </a:rPr>
              <a:t>	</a:t>
            </a: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1) Поскольку </a:t>
            </a:r>
            <a:r>
              <a:rPr lang="en-US" sz="2100" b="1" i="1" smtClean="0">
                <a:solidFill>
                  <a:srgbClr val="003366"/>
                </a:solidFill>
                <a:cs typeface="Times New Roman" pitchFamily="18" charset="0"/>
              </a:rPr>
              <a:t>|</a:t>
            </a:r>
            <a:r>
              <a:rPr lang="ru-RU" sz="2100" b="1" i="1" smtClean="0">
                <a:solidFill>
                  <a:srgbClr val="003366"/>
                </a:solidFill>
                <a:cs typeface="Times New Roman" pitchFamily="18" charset="0"/>
              </a:rPr>
              <a:t>х</a:t>
            </a:r>
            <a:r>
              <a:rPr lang="en-US" sz="2100" b="1" i="1" smtClean="0">
                <a:solidFill>
                  <a:srgbClr val="003366"/>
                </a:solidFill>
                <a:cs typeface="Times New Roman" pitchFamily="18" charset="0"/>
              </a:rPr>
              <a:t>|</a:t>
            </a:r>
            <a:r>
              <a:rPr lang="ru-RU" sz="2100" b="1" i="1" smtClean="0">
                <a:solidFill>
                  <a:srgbClr val="003366"/>
                </a:solidFill>
                <a:cs typeface="Times New Roman" pitchFamily="18" charset="0"/>
              </a:rPr>
              <a:t> = х при х≥0,</a:t>
            </a: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 требуемый график совпадает с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 параболой  </a:t>
            </a:r>
            <a:r>
              <a:rPr lang="ru-RU" sz="2100" b="1" i="1" smtClean="0">
                <a:solidFill>
                  <a:srgbClr val="003366"/>
                </a:solidFill>
                <a:cs typeface="Times New Roman" pitchFamily="18" charset="0"/>
              </a:rPr>
              <a:t>у=0,25 х² - х - 3.  </a:t>
            </a: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 Если х</a:t>
            </a:r>
            <a:r>
              <a:rPr lang="en-US" sz="2100" i="1" smtClean="0">
                <a:solidFill>
                  <a:srgbClr val="003366"/>
                </a:solidFill>
                <a:cs typeface="Times New Roman" pitchFamily="18" charset="0"/>
              </a:rPr>
              <a:t>&lt;</a:t>
            </a: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0, то поскольку </a:t>
            </a:r>
            <a:r>
              <a:rPr lang="ru-RU" sz="2100" i="1" smtClean="0">
                <a:solidFill>
                  <a:srgbClr val="003366"/>
                </a:solidFill>
              </a:rPr>
              <a:t>х</a:t>
            </a:r>
            <a:r>
              <a:rPr lang="en-US" sz="2100" i="1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 =  </a:t>
            </a:r>
            <a:r>
              <a:rPr lang="en-US" sz="2100" i="1" smtClean="0">
                <a:solidFill>
                  <a:srgbClr val="003366"/>
                </a:solidFill>
                <a:cs typeface="Times New Roman" pitchFamily="18" charset="0"/>
              </a:rPr>
              <a:t>|</a:t>
            </a: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х</a:t>
            </a:r>
            <a:r>
              <a:rPr lang="en-US" sz="2100" i="1" smtClean="0">
                <a:solidFill>
                  <a:srgbClr val="003366"/>
                </a:solidFill>
                <a:cs typeface="Times New Roman" pitchFamily="18" charset="0"/>
              </a:rPr>
              <a:t>|²</a:t>
            </a: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,  </a:t>
            </a:r>
            <a:r>
              <a:rPr lang="en-US" sz="2100" i="1" smtClean="0">
                <a:solidFill>
                  <a:srgbClr val="003366"/>
                </a:solidFill>
                <a:cs typeface="Times New Roman" pitchFamily="18" charset="0"/>
              </a:rPr>
              <a:t>|</a:t>
            </a: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х</a:t>
            </a:r>
            <a:r>
              <a:rPr lang="en-US" sz="2100" i="1" smtClean="0">
                <a:solidFill>
                  <a:srgbClr val="003366"/>
                </a:solidFill>
                <a:cs typeface="Times New Roman" pitchFamily="18" charset="0"/>
              </a:rPr>
              <a:t>|</a:t>
            </a: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=-х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 и  требуемый  график  совпадает с  параболой </a:t>
            </a:r>
            <a:r>
              <a:rPr lang="ru-RU" sz="2100" b="1" i="1" smtClean="0">
                <a:solidFill>
                  <a:srgbClr val="003366"/>
                </a:solidFill>
                <a:cs typeface="Times New Roman" pitchFamily="18" charset="0"/>
              </a:rPr>
              <a:t>у=0,25 х² + х - 3. </a:t>
            </a:r>
            <a:endParaRPr lang="ru-RU" sz="2100" i="1" smtClean="0">
              <a:solidFill>
                <a:srgbClr val="003366"/>
              </a:solidFill>
              <a:cs typeface="Times New Roman" pitchFamily="18" charset="0"/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ru-RU" sz="2100" i="1" smtClean="0">
              <a:solidFill>
                <a:srgbClr val="003366"/>
              </a:solidFill>
              <a:cs typeface="Times New Roman" pitchFamily="18" charset="0"/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100" i="1" smtClean="0">
                <a:solidFill>
                  <a:srgbClr val="003366"/>
                </a:solidFill>
                <a:cs typeface="Times New Roman" pitchFamily="18" charset="0"/>
              </a:rPr>
              <a:t>     2) </a:t>
            </a:r>
            <a:r>
              <a:rPr lang="ru-RU" sz="2100" smtClean="0">
                <a:solidFill>
                  <a:srgbClr val="003366"/>
                </a:solidFill>
                <a:cs typeface="Times New Roman" pitchFamily="18" charset="0"/>
              </a:rPr>
              <a:t>Если рассмотрим  график </a:t>
            </a:r>
            <a:r>
              <a:rPr lang="ru-RU" sz="2100" b="1" i="1" smtClean="0">
                <a:solidFill>
                  <a:srgbClr val="003366"/>
                </a:solidFill>
                <a:cs typeface="Times New Roman" pitchFamily="18" charset="0"/>
              </a:rPr>
              <a:t>у=0,25 х² - х - 3 при х≥0 и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100" b="1" i="1" smtClean="0">
                <a:solidFill>
                  <a:srgbClr val="003366"/>
                </a:solidFill>
                <a:cs typeface="Times New Roman" pitchFamily="18" charset="0"/>
              </a:rPr>
              <a:t> отобразить его относительно  оси ОУ мы получим тот же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100" b="1" i="1" smtClean="0">
                <a:solidFill>
                  <a:srgbClr val="003366"/>
                </a:solidFill>
                <a:cs typeface="Times New Roman" pitchFamily="18" charset="0"/>
              </a:rPr>
              <a:t> самый график.</a:t>
            </a:r>
            <a:endParaRPr lang="ru-RU" sz="2100" i="1" smtClean="0">
              <a:solidFill>
                <a:srgbClr val="003366"/>
              </a:solidFill>
              <a:cs typeface="Times New Roman" pitchFamily="18" charset="0"/>
            </a:endParaRPr>
          </a:p>
          <a:p>
            <a:pPr eaLnBrk="1" hangingPunct="1">
              <a:lnSpc>
                <a:spcPct val="70000"/>
              </a:lnSpc>
            </a:pPr>
            <a:endParaRPr lang="ru-RU" sz="1900" smtClean="0">
              <a:solidFill>
                <a:srgbClr val="003366"/>
              </a:solidFill>
            </a:endParaRPr>
          </a:p>
        </p:txBody>
      </p:sp>
      <p:graphicFrame>
        <p:nvGraphicFramePr>
          <p:cNvPr id="173079" name="Object 23"/>
          <p:cNvGraphicFramePr>
            <a:graphicFrameLocks noChangeAspect="1"/>
          </p:cNvGraphicFramePr>
          <p:nvPr/>
        </p:nvGraphicFramePr>
        <p:xfrm>
          <a:off x="971550" y="3573463"/>
          <a:ext cx="6132513" cy="2943225"/>
        </p:xfrm>
        <a:graphic>
          <a:graphicData uri="http://schemas.openxmlformats.org/presentationml/2006/ole">
            <p:oleObj spid="_x0000_s173079" name="GraphC" r:id="rId3" imgW="4762500" imgH="2286000" progId="">
              <p:embed/>
            </p:oleObj>
          </a:graphicData>
        </a:graphic>
      </p:graphicFrame>
      <p:sp>
        <p:nvSpPr>
          <p:cNvPr id="173071" name="Freeform 15"/>
          <p:cNvSpPr>
            <a:spLocks/>
          </p:cNvSpPr>
          <p:nvPr/>
        </p:nvSpPr>
        <p:spPr bwMode="auto">
          <a:xfrm>
            <a:off x="3924300" y="4292600"/>
            <a:ext cx="2016125" cy="2028825"/>
          </a:xfrm>
          <a:custGeom>
            <a:avLst/>
            <a:gdLst>
              <a:gd name="T0" fmla="*/ 0 w 1769"/>
              <a:gd name="T1" fmla="*/ 1649080 h 1731"/>
              <a:gd name="T2" fmla="*/ 826281 w 1769"/>
              <a:gd name="T3" fmla="*/ 1754565 h 1731"/>
              <a:gd name="T4" fmla="*/ 2016125 w 1769"/>
              <a:gd name="T5" fmla="*/ 0 h 1731"/>
              <a:gd name="T6" fmla="*/ 0 60000 65536"/>
              <a:gd name="T7" fmla="*/ 0 60000 65536"/>
              <a:gd name="T8" fmla="*/ 0 60000 65536"/>
              <a:gd name="T9" fmla="*/ 0 w 1769"/>
              <a:gd name="T10" fmla="*/ 0 h 1731"/>
              <a:gd name="T11" fmla="*/ 1769 w 1769"/>
              <a:gd name="T12" fmla="*/ 1731 h 17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9" h="1731">
                <a:moveTo>
                  <a:pt x="0" y="1407"/>
                </a:moveTo>
                <a:cubicBezTo>
                  <a:pt x="215" y="1569"/>
                  <a:pt x="430" y="1731"/>
                  <a:pt x="725" y="1497"/>
                </a:cubicBezTo>
                <a:cubicBezTo>
                  <a:pt x="1020" y="1263"/>
                  <a:pt x="1595" y="250"/>
                  <a:pt x="176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73072" name="Freeform 16"/>
          <p:cNvSpPr>
            <a:spLocks/>
          </p:cNvSpPr>
          <p:nvPr/>
        </p:nvSpPr>
        <p:spPr bwMode="auto">
          <a:xfrm flipH="1">
            <a:off x="1908175" y="4292600"/>
            <a:ext cx="2016125" cy="2028825"/>
          </a:xfrm>
          <a:custGeom>
            <a:avLst/>
            <a:gdLst>
              <a:gd name="T0" fmla="*/ 0 w 1769"/>
              <a:gd name="T1" fmla="*/ 1649080 h 1731"/>
              <a:gd name="T2" fmla="*/ 826281 w 1769"/>
              <a:gd name="T3" fmla="*/ 1754565 h 1731"/>
              <a:gd name="T4" fmla="*/ 2016125 w 1769"/>
              <a:gd name="T5" fmla="*/ 0 h 1731"/>
              <a:gd name="T6" fmla="*/ 0 60000 65536"/>
              <a:gd name="T7" fmla="*/ 0 60000 65536"/>
              <a:gd name="T8" fmla="*/ 0 60000 65536"/>
              <a:gd name="T9" fmla="*/ 0 w 1769"/>
              <a:gd name="T10" fmla="*/ 0 h 1731"/>
              <a:gd name="T11" fmla="*/ 1769 w 1769"/>
              <a:gd name="T12" fmla="*/ 1731 h 17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9" h="1731">
                <a:moveTo>
                  <a:pt x="0" y="1407"/>
                </a:moveTo>
                <a:cubicBezTo>
                  <a:pt x="215" y="1569"/>
                  <a:pt x="430" y="1731"/>
                  <a:pt x="725" y="1497"/>
                </a:cubicBezTo>
                <a:cubicBezTo>
                  <a:pt x="1020" y="1263"/>
                  <a:pt x="1595" y="250"/>
                  <a:pt x="176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73073" name="Freeform 17"/>
          <p:cNvSpPr>
            <a:spLocks/>
          </p:cNvSpPr>
          <p:nvPr/>
        </p:nvSpPr>
        <p:spPr bwMode="auto">
          <a:xfrm>
            <a:off x="2843213" y="4292600"/>
            <a:ext cx="1081087" cy="1657350"/>
          </a:xfrm>
          <a:custGeom>
            <a:avLst/>
            <a:gdLst>
              <a:gd name="T0" fmla="*/ 1081087 w 681"/>
              <a:gd name="T1" fmla="*/ 1657350 h 1044"/>
              <a:gd name="T2" fmla="*/ 538162 w 681"/>
              <a:gd name="T3" fmla="*/ 903287 h 1044"/>
              <a:gd name="T4" fmla="*/ 0 w 681"/>
              <a:gd name="T5" fmla="*/ 0 h 1044"/>
              <a:gd name="T6" fmla="*/ 0 60000 65536"/>
              <a:gd name="T7" fmla="*/ 0 60000 65536"/>
              <a:gd name="T8" fmla="*/ 0 60000 65536"/>
              <a:gd name="T9" fmla="*/ 0 w 681"/>
              <a:gd name="T10" fmla="*/ 0 h 1044"/>
              <a:gd name="T11" fmla="*/ 681 w 681"/>
              <a:gd name="T12" fmla="*/ 1044 h 10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1" h="1044">
                <a:moveTo>
                  <a:pt x="681" y="1044"/>
                </a:moveTo>
                <a:cubicBezTo>
                  <a:pt x="624" y="965"/>
                  <a:pt x="452" y="743"/>
                  <a:pt x="339" y="569"/>
                </a:cubicBezTo>
                <a:cubicBezTo>
                  <a:pt x="226" y="395"/>
                  <a:pt x="71" y="119"/>
                  <a:pt x="0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73085" name="Rectangle 18"/>
          <p:cNvSpPr>
            <a:spLocks noChangeArrowheads="1"/>
          </p:cNvSpPr>
          <p:nvPr/>
        </p:nvSpPr>
        <p:spPr bwMode="auto">
          <a:xfrm>
            <a:off x="3995738" y="3573463"/>
            <a:ext cx="2952750" cy="2808287"/>
          </a:xfrm>
          <a:prstGeom prst="rect">
            <a:avLst/>
          </a:prstGeom>
          <a:solidFill>
            <a:srgbClr val="CCFFFF">
              <a:alpha val="196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73075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85113" y="1268413"/>
            <a:ext cx="1258887" cy="5048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ru-RU" b="1">
                <a:solidFill>
                  <a:srgbClr val="FFFF00"/>
                </a:solidFill>
                <a:latin typeface="Times New Roman" pitchFamily="18" charset="0"/>
              </a:rPr>
              <a:t>Построить</a:t>
            </a:r>
          </a:p>
        </p:txBody>
      </p:sp>
      <p:sp>
        <p:nvSpPr>
          <p:cNvPr id="173087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720725" cy="2159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2000"/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3000"/>
                                        <p:tgtEl>
                                          <p:spTgt spid="173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" dur="3000"/>
                                        <p:tgtEl>
                                          <p:spTgt spid="17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2000"/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2000"/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0" dur="3000"/>
                                        <p:tgtEl>
                                          <p:spTgt spid="17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2000"/>
                                        <p:tgtEl>
                                          <p:spTgt spid="173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2000"/>
                                        <p:tgtEl>
                                          <p:spTgt spid="173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2000"/>
                                        <p:tgtEl>
                                          <p:spTgt spid="173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1730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730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730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730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50" dur="3000"/>
                                        <p:tgtEl>
                                          <p:spTgt spid="173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075"/>
                  </p:tgtEl>
                </p:cond>
              </p:nextCondLst>
            </p:seq>
          </p:childTnLst>
        </p:cTn>
      </p:par>
    </p:tnLst>
    <p:bldLst>
      <p:bldP spid="173071" grpId="0" animBg="1"/>
      <p:bldP spid="173072" grpId="0" animBg="1"/>
      <p:bldP spid="173073" grpId="0" animBg="1"/>
      <p:bldP spid="17307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67" name="Object 39"/>
          <p:cNvGraphicFramePr>
            <a:graphicFrameLocks noGrp="1" noChangeAspect="1"/>
          </p:cNvGraphicFramePr>
          <p:nvPr>
            <p:ph/>
          </p:nvPr>
        </p:nvGraphicFramePr>
        <p:xfrm>
          <a:off x="107950" y="188913"/>
          <a:ext cx="8942388" cy="4292600"/>
        </p:xfrm>
        <a:graphic>
          <a:graphicData uri="http://schemas.openxmlformats.org/presentationml/2006/ole">
            <p:oleObj spid="_x0000_s73767" name="GraphC" r:id="rId3" imgW="4762500" imgH="2286000" progId="">
              <p:embed/>
            </p:oleObj>
          </a:graphicData>
        </a:graphic>
      </p:graphicFrame>
      <p:sp>
        <p:nvSpPr>
          <p:cNvPr id="73747" name="Freeform 19"/>
          <p:cNvSpPr>
            <a:spLocks/>
          </p:cNvSpPr>
          <p:nvPr/>
        </p:nvSpPr>
        <p:spPr bwMode="auto">
          <a:xfrm>
            <a:off x="4427538" y="1393825"/>
            <a:ext cx="2786062" cy="2770188"/>
          </a:xfrm>
          <a:custGeom>
            <a:avLst/>
            <a:gdLst>
              <a:gd name="T0" fmla="*/ 0 w 1755"/>
              <a:gd name="T1" fmla="*/ 2252663 h 1745"/>
              <a:gd name="T2" fmla="*/ 1179512 w 1755"/>
              <a:gd name="T3" fmla="*/ 2395538 h 1745"/>
              <a:gd name="T4" fmla="*/ 2786062 w 1755"/>
              <a:gd name="T5" fmla="*/ 0 h 1745"/>
              <a:gd name="T6" fmla="*/ 0 60000 65536"/>
              <a:gd name="T7" fmla="*/ 0 60000 65536"/>
              <a:gd name="T8" fmla="*/ 0 60000 65536"/>
              <a:gd name="T9" fmla="*/ 0 w 1755"/>
              <a:gd name="T10" fmla="*/ 0 h 1745"/>
              <a:gd name="T11" fmla="*/ 1755 w 1755"/>
              <a:gd name="T12" fmla="*/ 1745 h 17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5" h="1745">
                <a:moveTo>
                  <a:pt x="0" y="1419"/>
                </a:moveTo>
                <a:cubicBezTo>
                  <a:pt x="220" y="1581"/>
                  <a:pt x="451" y="1745"/>
                  <a:pt x="743" y="1509"/>
                </a:cubicBezTo>
                <a:cubicBezTo>
                  <a:pt x="1035" y="1273"/>
                  <a:pt x="1544" y="314"/>
                  <a:pt x="1755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73748" name="Freeform 20"/>
          <p:cNvSpPr>
            <a:spLocks/>
          </p:cNvSpPr>
          <p:nvPr/>
        </p:nvSpPr>
        <p:spPr bwMode="auto">
          <a:xfrm>
            <a:off x="1619250" y="1484313"/>
            <a:ext cx="2778125" cy="2744787"/>
          </a:xfrm>
          <a:custGeom>
            <a:avLst/>
            <a:gdLst>
              <a:gd name="T0" fmla="*/ 2778125 w 1750"/>
              <a:gd name="T1" fmla="*/ 2187575 h 1729"/>
              <a:gd name="T2" fmla="*/ 1625600 w 1750"/>
              <a:gd name="T3" fmla="*/ 2379662 h 1729"/>
              <a:gd name="T4" fmla="*/ 0 w 1750"/>
              <a:gd name="T5" fmla="*/ 0 h 1729"/>
              <a:gd name="T6" fmla="*/ 0 60000 65536"/>
              <a:gd name="T7" fmla="*/ 0 60000 65536"/>
              <a:gd name="T8" fmla="*/ 0 60000 65536"/>
              <a:gd name="T9" fmla="*/ 0 w 1750"/>
              <a:gd name="T10" fmla="*/ 0 h 1729"/>
              <a:gd name="T11" fmla="*/ 1750 w 1750"/>
              <a:gd name="T12" fmla="*/ 1729 h 17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0" h="1729">
                <a:moveTo>
                  <a:pt x="1750" y="1378"/>
                </a:moveTo>
                <a:cubicBezTo>
                  <a:pt x="1628" y="1397"/>
                  <a:pt x="1316" y="1729"/>
                  <a:pt x="1024" y="1499"/>
                </a:cubicBezTo>
                <a:cubicBezTo>
                  <a:pt x="732" y="1269"/>
                  <a:pt x="213" y="312"/>
                  <a:pt x="0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73749" name="Text Box 21"/>
          <p:cNvSpPr txBox="1">
            <a:spLocks noChangeArrowheads="1"/>
          </p:cNvSpPr>
          <p:nvPr/>
        </p:nvSpPr>
        <p:spPr bwMode="auto">
          <a:xfrm>
            <a:off x="179388" y="4437063"/>
            <a:ext cx="87137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Для построения графика функции у = f |(х)| достаточно:  </a:t>
            </a:r>
          </a:p>
          <a:p>
            <a:pPr marL="342900" indent="-342900"/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1. построить график функции у = f(х) для х&gt;0;</a:t>
            </a:r>
          </a:p>
          <a:p>
            <a:pPr marL="342900" indent="-342900"/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2. Для х&lt;0, симметрично отразить построенную часть </a:t>
            </a:r>
          </a:p>
          <a:p>
            <a:pPr marL="342900" indent="-342900"/>
            <a:r>
              <a:rPr kumimoji="1" lang="ru-RU" sz="2400" i="1">
                <a:solidFill>
                  <a:srgbClr val="003366"/>
                </a:solidFill>
                <a:latin typeface="Times New Roman" pitchFamily="18" charset="0"/>
              </a:rPr>
              <a:t> относительно оси ОУ. </a:t>
            </a:r>
          </a:p>
        </p:txBody>
      </p:sp>
      <p:sp>
        <p:nvSpPr>
          <p:cNvPr id="73755" name="Oval 27"/>
          <p:cNvSpPr>
            <a:spLocks noChangeArrowheads="1"/>
          </p:cNvSpPr>
          <p:nvPr/>
        </p:nvSpPr>
        <p:spPr bwMode="auto">
          <a:xfrm>
            <a:off x="6443663" y="24923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73756" name="Oval 28"/>
          <p:cNvSpPr>
            <a:spLocks noChangeArrowheads="1"/>
          </p:cNvSpPr>
          <p:nvPr/>
        </p:nvSpPr>
        <p:spPr bwMode="auto">
          <a:xfrm>
            <a:off x="2197100" y="24923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73758" name="Oval 30"/>
          <p:cNvSpPr>
            <a:spLocks noChangeArrowheads="1"/>
          </p:cNvSpPr>
          <p:nvPr/>
        </p:nvSpPr>
        <p:spPr bwMode="auto">
          <a:xfrm>
            <a:off x="2989263" y="3571875"/>
            <a:ext cx="142875" cy="144463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73759" name="Oval 31"/>
          <p:cNvSpPr>
            <a:spLocks noChangeArrowheads="1"/>
          </p:cNvSpPr>
          <p:nvPr/>
        </p:nvSpPr>
        <p:spPr bwMode="auto">
          <a:xfrm>
            <a:off x="6877050" y="1771650"/>
            <a:ext cx="142875" cy="144463"/>
          </a:xfrm>
          <a:prstGeom prst="ellipse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73760" name="Oval 32"/>
          <p:cNvSpPr>
            <a:spLocks noChangeArrowheads="1"/>
          </p:cNvSpPr>
          <p:nvPr/>
        </p:nvSpPr>
        <p:spPr bwMode="auto">
          <a:xfrm>
            <a:off x="1836738" y="1771650"/>
            <a:ext cx="142875" cy="144463"/>
          </a:xfrm>
          <a:prstGeom prst="ellipse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73761" name="Oval 33"/>
          <p:cNvSpPr>
            <a:spLocks noChangeArrowheads="1"/>
          </p:cNvSpPr>
          <p:nvPr/>
        </p:nvSpPr>
        <p:spPr bwMode="auto">
          <a:xfrm>
            <a:off x="5724525" y="3573463"/>
            <a:ext cx="142875" cy="144462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73762" name="AutoShape 3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956550" y="5157788"/>
            <a:ext cx="865188" cy="360362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II </a:t>
            </a:r>
            <a:r>
              <a:rPr lang="ru-RU" b="1">
                <a:solidFill>
                  <a:srgbClr val="FFFF00"/>
                </a:solidFill>
              </a:rPr>
              <a:t>шаг</a:t>
            </a:r>
          </a:p>
        </p:txBody>
      </p:sp>
      <p:sp>
        <p:nvSpPr>
          <p:cNvPr id="73763" name="AutoShape 3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956550" y="4652963"/>
            <a:ext cx="865188" cy="360362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</a:t>
            </a:r>
            <a:r>
              <a:rPr lang="tt-RU" b="1">
                <a:solidFill>
                  <a:srgbClr val="FFFF00"/>
                </a:solidFill>
              </a:rPr>
              <a:t> шаг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73781" name="Rectangle 36"/>
          <p:cNvSpPr>
            <a:spLocks noChangeArrowheads="1"/>
          </p:cNvSpPr>
          <p:nvPr/>
        </p:nvSpPr>
        <p:spPr bwMode="auto">
          <a:xfrm>
            <a:off x="5795963" y="260350"/>
            <a:ext cx="2736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kumimoji="1" lang="ru-RU" sz="2000" b="1">
                <a:solidFill>
                  <a:srgbClr val="003366"/>
                </a:solidFill>
              </a:rPr>
              <a:t>у=0,25 х</a:t>
            </a:r>
            <a:r>
              <a:rPr kumimoji="1" lang="en-US" sz="2000" b="1">
                <a:solidFill>
                  <a:srgbClr val="003366"/>
                </a:solidFill>
              </a:rPr>
              <a:t>²</a:t>
            </a:r>
            <a:r>
              <a:rPr kumimoji="1" lang="ru-RU" sz="2000" b="1">
                <a:solidFill>
                  <a:srgbClr val="003366"/>
                </a:solidFill>
              </a:rPr>
              <a:t> - </a:t>
            </a:r>
            <a:r>
              <a:rPr lang="en-US" sz="2000" b="1" i="1">
                <a:solidFill>
                  <a:srgbClr val="003366"/>
                </a:solidFill>
              </a:rPr>
              <a:t>|</a:t>
            </a:r>
            <a:r>
              <a:rPr kumimoji="1" lang="ru-RU" sz="2000" b="1">
                <a:solidFill>
                  <a:srgbClr val="003366"/>
                </a:solidFill>
              </a:rPr>
              <a:t>х</a:t>
            </a:r>
            <a:r>
              <a:rPr lang="en-US" sz="2000" b="1" i="1">
                <a:solidFill>
                  <a:srgbClr val="003366"/>
                </a:solidFill>
              </a:rPr>
              <a:t>|</a:t>
            </a:r>
            <a:r>
              <a:rPr kumimoji="1" lang="ru-RU" sz="2000" b="1">
                <a:solidFill>
                  <a:srgbClr val="003366"/>
                </a:solidFill>
              </a:rPr>
              <a:t> -3.</a:t>
            </a:r>
            <a:r>
              <a:rPr kumimoji="1" lang="ru-RU"/>
              <a:t> </a:t>
            </a:r>
          </a:p>
        </p:txBody>
      </p:sp>
      <p:sp>
        <p:nvSpPr>
          <p:cNvPr id="73782" name="AutoShape 3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308725"/>
            <a:ext cx="647700" cy="21590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37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3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3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73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76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37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3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37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9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7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7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762"/>
                  </p:tgtEl>
                </p:cond>
              </p:nextCondLst>
            </p:seq>
          </p:childTnLst>
        </p:cTn>
      </p:par>
    </p:tnLst>
    <p:bldLst>
      <p:bldP spid="73747" grpId="0" animBg="1"/>
      <p:bldP spid="73748" grpId="0" animBg="1"/>
      <p:bldP spid="73755" grpId="0" animBg="1"/>
      <p:bldP spid="73756" grpId="0" animBg="1"/>
      <p:bldP spid="73758" grpId="0" animBg="1"/>
      <p:bldP spid="73759" grpId="0" animBg="1"/>
      <p:bldP spid="73760" grpId="0" animBg="1"/>
      <p:bldP spid="737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977" name="Object 17"/>
          <p:cNvGraphicFramePr>
            <a:graphicFrameLocks noChangeAspect="1"/>
          </p:cNvGraphicFramePr>
          <p:nvPr/>
        </p:nvGraphicFramePr>
        <p:xfrm>
          <a:off x="684213" y="1844675"/>
          <a:ext cx="7920037" cy="4562475"/>
        </p:xfrm>
        <a:graphic>
          <a:graphicData uri="http://schemas.openxmlformats.org/presentationml/2006/ole">
            <p:oleObj spid="_x0000_s168977" name="GraphC" r:id="rId3" imgW="4762500" imgH="2743200" progId="">
              <p:embed/>
            </p:oleObj>
          </a:graphicData>
        </a:graphic>
      </p:graphicFrame>
      <p:sp>
        <p:nvSpPr>
          <p:cNvPr id="168963" name="Freeform 3"/>
          <p:cNvSpPr>
            <a:spLocks/>
          </p:cNvSpPr>
          <p:nvPr/>
        </p:nvSpPr>
        <p:spPr bwMode="auto">
          <a:xfrm flipH="1">
            <a:off x="1979613" y="2133600"/>
            <a:ext cx="2519362" cy="1042988"/>
          </a:xfrm>
          <a:custGeom>
            <a:avLst/>
            <a:gdLst>
              <a:gd name="T0" fmla="*/ 0 w 1679"/>
              <a:gd name="T1" fmla="*/ 887413 h 657"/>
              <a:gd name="T2" fmla="*/ 748756 w 1679"/>
              <a:gd name="T3" fmla="*/ 23813 h 657"/>
              <a:gd name="T4" fmla="*/ 1701582 w 1679"/>
              <a:gd name="T5" fmla="*/ 1031875 h 657"/>
              <a:gd name="T6" fmla="*/ 2519362 w 1679"/>
              <a:gd name="T7" fmla="*/ 95250 h 657"/>
              <a:gd name="T8" fmla="*/ 0 60000 65536"/>
              <a:gd name="T9" fmla="*/ 0 60000 65536"/>
              <a:gd name="T10" fmla="*/ 0 60000 65536"/>
              <a:gd name="T11" fmla="*/ 0 60000 65536"/>
              <a:gd name="T12" fmla="*/ 0 w 1679"/>
              <a:gd name="T13" fmla="*/ 0 h 657"/>
              <a:gd name="T14" fmla="*/ 1679 w 1679"/>
              <a:gd name="T15" fmla="*/ 657 h 6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9" h="657">
                <a:moveTo>
                  <a:pt x="0" y="559"/>
                </a:moveTo>
                <a:cubicBezTo>
                  <a:pt x="155" y="279"/>
                  <a:pt x="310" y="0"/>
                  <a:pt x="499" y="15"/>
                </a:cubicBezTo>
                <a:cubicBezTo>
                  <a:pt x="688" y="30"/>
                  <a:pt x="937" y="643"/>
                  <a:pt x="1134" y="650"/>
                </a:cubicBezTo>
                <a:cubicBezTo>
                  <a:pt x="1331" y="657"/>
                  <a:pt x="1588" y="158"/>
                  <a:pt x="1679" y="6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68964" name="Freeform 4"/>
          <p:cNvSpPr>
            <a:spLocks/>
          </p:cNvSpPr>
          <p:nvPr/>
        </p:nvSpPr>
        <p:spPr bwMode="auto">
          <a:xfrm>
            <a:off x="4500563" y="2133600"/>
            <a:ext cx="2519362" cy="1042988"/>
          </a:xfrm>
          <a:custGeom>
            <a:avLst/>
            <a:gdLst>
              <a:gd name="T0" fmla="*/ 0 w 1679"/>
              <a:gd name="T1" fmla="*/ 887413 h 657"/>
              <a:gd name="T2" fmla="*/ 748756 w 1679"/>
              <a:gd name="T3" fmla="*/ 23813 h 657"/>
              <a:gd name="T4" fmla="*/ 1701582 w 1679"/>
              <a:gd name="T5" fmla="*/ 1031875 h 657"/>
              <a:gd name="T6" fmla="*/ 2519362 w 1679"/>
              <a:gd name="T7" fmla="*/ 95250 h 657"/>
              <a:gd name="T8" fmla="*/ 0 60000 65536"/>
              <a:gd name="T9" fmla="*/ 0 60000 65536"/>
              <a:gd name="T10" fmla="*/ 0 60000 65536"/>
              <a:gd name="T11" fmla="*/ 0 60000 65536"/>
              <a:gd name="T12" fmla="*/ 0 w 1679"/>
              <a:gd name="T13" fmla="*/ 0 h 657"/>
              <a:gd name="T14" fmla="*/ 1679 w 1679"/>
              <a:gd name="T15" fmla="*/ 657 h 65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9" h="657">
                <a:moveTo>
                  <a:pt x="0" y="559"/>
                </a:moveTo>
                <a:cubicBezTo>
                  <a:pt x="155" y="279"/>
                  <a:pt x="310" y="0"/>
                  <a:pt x="499" y="15"/>
                </a:cubicBezTo>
                <a:cubicBezTo>
                  <a:pt x="688" y="30"/>
                  <a:pt x="937" y="643"/>
                  <a:pt x="1134" y="650"/>
                </a:cubicBezTo>
                <a:cubicBezTo>
                  <a:pt x="1331" y="657"/>
                  <a:pt x="1588" y="158"/>
                  <a:pt x="1679" y="6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68965" name="Freeform 5"/>
          <p:cNvSpPr>
            <a:spLocks/>
          </p:cNvSpPr>
          <p:nvPr/>
        </p:nvSpPr>
        <p:spPr bwMode="auto">
          <a:xfrm>
            <a:off x="1258888" y="2997200"/>
            <a:ext cx="3241675" cy="2579688"/>
          </a:xfrm>
          <a:custGeom>
            <a:avLst/>
            <a:gdLst>
              <a:gd name="T0" fmla="*/ 3241675 w 2042"/>
              <a:gd name="T1" fmla="*/ 0 h 1625"/>
              <a:gd name="T2" fmla="*/ 1800225 w 2042"/>
              <a:gd name="T3" fmla="*/ 2519363 h 1625"/>
              <a:gd name="T4" fmla="*/ 0 w 2042"/>
              <a:gd name="T5" fmla="*/ 360363 h 1625"/>
              <a:gd name="T6" fmla="*/ 0 60000 65536"/>
              <a:gd name="T7" fmla="*/ 0 60000 65536"/>
              <a:gd name="T8" fmla="*/ 0 60000 65536"/>
              <a:gd name="T9" fmla="*/ 0 w 2042"/>
              <a:gd name="T10" fmla="*/ 0 h 1625"/>
              <a:gd name="T11" fmla="*/ 2042 w 2042"/>
              <a:gd name="T12" fmla="*/ 1625 h 162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42" h="1625">
                <a:moveTo>
                  <a:pt x="2042" y="0"/>
                </a:moveTo>
                <a:cubicBezTo>
                  <a:pt x="1758" y="774"/>
                  <a:pt x="1474" y="1549"/>
                  <a:pt x="1134" y="1587"/>
                </a:cubicBezTo>
                <a:cubicBezTo>
                  <a:pt x="794" y="1625"/>
                  <a:pt x="189" y="454"/>
                  <a:pt x="0" y="227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68982" name="Rectangle 6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 anchor="ctr"/>
          <a:lstStyle/>
          <a:p>
            <a:pPr eaLnBrk="1" hangingPunct="1"/>
            <a:r>
              <a:rPr lang="ru-RU" smtClean="0"/>
              <a:t>       </a:t>
            </a:r>
            <a:r>
              <a:rPr lang="ru-RU" sz="3400" smtClean="0">
                <a:latin typeface="Times New Roman" pitchFamily="18" charset="0"/>
              </a:rPr>
              <a:t>График функции </a:t>
            </a:r>
            <a:r>
              <a:rPr lang="ru-RU" sz="3400" i="1" smtClean="0">
                <a:latin typeface="Times New Roman" pitchFamily="18" charset="0"/>
              </a:rPr>
              <a:t>у = f </a:t>
            </a:r>
            <a:r>
              <a:rPr lang="ru-RU" sz="3400" smtClean="0">
                <a:latin typeface="Times New Roman" pitchFamily="18" charset="0"/>
              </a:rPr>
              <a:t>|(х)|</a:t>
            </a:r>
          </a:p>
        </p:txBody>
      </p:sp>
      <p:sp>
        <p:nvSpPr>
          <p:cNvPr id="16896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380288" y="476250"/>
            <a:ext cx="1368425" cy="503238"/>
          </a:xfrm>
          <a:prstGeom prst="actionButtonBlank">
            <a:avLst/>
          </a:prstGeom>
          <a:solidFill>
            <a:srgbClr val="FFCCFF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>
                <a:solidFill>
                  <a:srgbClr val="FF3300"/>
                </a:solidFill>
              </a:rPr>
              <a:t>Запомни !</a:t>
            </a:r>
          </a:p>
        </p:txBody>
      </p:sp>
      <p:grpSp>
        <p:nvGrpSpPr>
          <p:cNvPr id="168968" name="Group 8"/>
          <p:cNvGrpSpPr>
            <a:grpSpLocks/>
          </p:cNvGrpSpPr>
          <p:nvPr/>
        </p:nvGrpSpPr>
        <p:grpSpPr bwMode="auto">
          <a:xfrm>
            <a:off x="6516688" y="1628775"/>
            <a:ext cx="2411412" cy="3960813"/>
            <a:chOff x="0" y="119"/>
            <a:chExt cx="2086" cy="2812"/>
          </a:xfrm>
        </p:grpSpPr>
        <p:grpSp>
          <p:nvGrpSpPr>
            <p:cNvPr id="168986" name="Group 9"/>
            <p:cNvGrpSpPr>
              <a:grpSpLocks/>
            </p:cNvGrpSpPr>
            <p:nvPr/>
          </p:nvGrpSpPr>
          <p:grpSpPr bwMode="auto">
            <a:xfrm>
              <a:off x="272" y="119"/>
              <a:ext cx="1179" cy="1995"/>
              <a:chOff x="340" y="119"/>
              <a:chExt cx="1179" cy="1995"/>
            </a:xfrm>
          </p:grpSpPr>
          <p:sp>
            <p:nvSpPr>
              <p:cNvPr id="168988" name="Rectangle 10"/>
              <p:cNvSpPr>
                <a:spLocks noChangeArrowheads="1"/>
              </p:cNvSpPr>
              <p:nvPr/>
            </p:nvSpPr>
            <p:spPr bwMode="auto">
              <a:xfrm>
                <a:off x="340" y="119"/>
                <a:ext cx="1179" cy="5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b="1" i="1">
                    <a:solidFill>
                      <a:srgbClr val="FF3300"/>
                    </a:solidFill>
                    <a:latin typeface="Times New Roman" pitchFamily="18" charset="0"/>
                  </a:rPr>
                  <a:t>у = f </a:t>
                </a:r>
                <a:r>
                  <a:rPr lang="ru-RU" b="1">
                    <a:solidFill>
                      <a:srgbClr val="FF3300"/>
                    </a:solidFill>
                    <a:latin typeface="Times New Roman" pitchFamily="18" charset="0"/>
                  </a:rPr>
                  <a:t>|(х)|</a:t>
                </a:r>
              </a:p>
            </p:txBody>
          </p:sp>
          <p:sp>
            <p:nvSpPr>
              <p:cNvPr id="168989" name="Rectangle 11"/>
              <p:cNvSpPr>
                <a:spLocks noChangeArrowheads="1"/>
              </p:cNvSpPr>
              <p:nvPr/>
            </p:nvSpPr>
            <p:spPr bwMode="auto">
              <a:xfrm>
                <a:off x="340" y="1117"/>
                <a:ext cx="1179" cy="5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b="1" i="1">
                    <a:solidFill>
                      <a:srgbClr val="FF3300"/>
                    </a:solidFill>
                    <a:latin typeface="Times New Roman" pitchFamily="18" charset="0"/>
                  </a:rPr>
                  <a:t>у = f</a:t>
                </a:r>
                <a:r>
                  <a:rPr lang="ru-RU" b="1">
                    <a:solidFill>
                      <a:srgbClr val="FF3300"/>
                    </a:solidFill>
                    <a:latin typeface="Times New Roman" pitchFamily="18" charset="0"/>
                  </a:rPr>
                  <a:t>(х), х&gt;0</a:t>
                </a:r>
              </a:p>
            </p:txBody>
          </p:sp>
          <p:sp>
            <p:nvSpPr>
              <p:cNvPr id="168990" name="AutoShape 12"/>
              <p:cNvSpPr>
                <a:spLocks noChangeArrowheads="1"/>
              </p:cNvSpPr>
              <p:nvPr/>
            </p:nvSpPr>
            <p:spPr bwMode="auto">
              <a:xfrm>
                <a:off x="793" y="709"/>
                <a:ext cx="136" cy="408"/>
              </a:xfrm>
              <a:prstGeom prst="downArrow">
                <a:avLst>
                  <a:gd name="adj1" fmla="val 50000"/>
                  <a:gd name="adj2" fmla="val 7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ru-RU"/>
              </a:p>
            </p:txBody>
          </p:sp>
          <p:sp>
            <p:nvSpPr>
              <p:cNvPr id="168991" name="AutoShape 13"/>
              <p:cNvSpPr>
                <a:spLocks noChangeArrowheads="1"/>
              </p:cNvSpPr>
              <p:nvPr/>
            </p:nvSpPr>
            <p:spPr bwMode="auto">
              <a:xfrm>
                <a:off x="839" y="1706"/>
                <a:ext cx="136" cy="408"/>
              </a:xfrm>
              <a:prstGeom prst="downArrow">
                <a:avLst>
                  <a:gd name="adj1" fmla="val 50000"/>
                  <a:gd name="adj2" fmla="val 7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ru-RU"/>
              </a:p>
            </p:txBody>
          </p:sp>
        </p:grpSp>
        <p:sp>
          <p:nvSpPr>
            <p:cNvPr id="168987" name="Rectangle 14"/>
            <p:cNvSpPr>
              <a:spLocks noChangeArrowheads="1"/>
            </p:cNvSpPr>
            <p:nvPr/>
          </p:nvSpPr>
          <p:spPr bwMode="auto">
            <a:xfrm>
              <a:off x="0" y="2115"/>
              <a:ext cx="2086" cy="8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1600" b="1">
                  <a:solidFill>
                    <a:srgbClr val="FF3300"/>
                  </a:solidFill>
                  <a:latin typeface="Times New Roman" pitchFamily="18" charset="0"/>
                </a:rPr>
                <a:t>Построить часть для х&lt;0, </a:t>
              </a:r>
            </a:p>
            <a:p>
              <a:pPr algn="ctr"/>
              <a:r>
                <a:rPr lang="ru-RU" sz="1600" b="1">
                  <a:solidFill>
                    <a:srgbClr val="FF3300"/>
                  </a:solidFill>
                  <a:latin typeface="Times New Roman" pitchFamily="18" charset="0"/>
                </a:rPr>
                <a:t>симметричную   </a:t>
              </a:r>
            </a:p>
            <a:p>
              <a:pPr algn="ctr"/>
              <a:r>
                <a:rPr lang="ru-RU" sz="1600" b="1">
                  <a:solidFill>
                    <a:srgbClr val="FF3300"/>
                  </a:solidFill>
                  <a:latin typeface="Times New Roman" pitchFamily="18" charset="0"/>
                </a:rPr>
                <a:t>относительно</a:t>
              </a:r>
            </a:p>
            <a:p>
              <a:pPr algn="ctr"/>
              <a:r>
                <a:rPr lang="ru-RU" sz="1600" b="1">
                  <a:solidFill>
                    <a:srgbClr val="FF3300"/>
                  </a:solidFill>
                  <a:latin typeface="Times New Roman" pitchFamily="18" charset="0"/>
                </a:rPr>
                <a:t> оси ОУ</a:t>
              </a:r>
            </a:p>
          </p:txBody>
        </p:sp>
      </p:grpSp>
      <p:sp>
        <p:nvSpPr>
          <p:cNvPr id="168985" name="AutoShape 1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647700" cy="2873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89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30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30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8" dur="30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30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967"/>
                  </p:tgtEl>
                </p:cond>
              </p:nextCondLst>
            </p:seq>
          </p:childTnLst>
        </p:cTn>
      </p:par>
    </p:tnLst>
    <p:bldLst>
      <p:bldP spid="168963" grpId="0" animBg="1"/>
      <p:bldP spid="168964" grpId="0" animBg="1"/>
      <p:bldP spid="168965" grpId="0" animBg="1"/>
      <p:bldP spid="16896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0855" name="Object 23"/>
          <p:cNvGraphicFramePr>
            <a:graphicFrameLocks noChangeAspect="1"/>
          </p:cNvGraphicFramePr>
          <p:nvPr/>
        </p:nvGraphicFramePr>
        <p:xfrm>
          <a:off x="468313" y="1628775"/>
          <a:ext cx="7993062" cy="4603750"/>
        </p:xfrm>
        <a:graphic>
          <a:graphicData uri="http://schemas.openxmlformats.org/presentationml/2006/ole">
            <p:oleObj spid="_x0000_s120855" name="GraphC" r:id="rId3" imgW="4762500" imgH="2743200" progId="">
              <p:embed/>
            </p:oleObj>
          </a:graphicData>
        </a:graphic>
      </p:graphicFrame>
      <p:sp>
        <p:nvSpPr>
          <p:cNvPr id="120838" name="Freeform 6"/>
          <p:cNvSpPr>
            <a:spLocks/>
          </p:cNvSpPr>
          <p:nvPr/>
        </p:nvSpPr>
        <p:spPr bwMode="auto">
          <a:xfrm flipV="1">
            <a:off x="3708400" y="1844675"/>
            <a:ext cx="1584325" cy="1871663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1871663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20839" name="Line 7"/>
          <p:cNvSpPr>
            <a:spLocks noChangeShapeType="1"/>
          </p:cNvSpPr>
          <p:nvPr/>
        </p:nvSpPr>
        <p:spPr bwMode="auto">
          <a:xfrm flipV="1">
            <a:off x="5292725" y="1628775"/>
            <a:ext cx="647700" cy="2087563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840" name="Line 8"/>
          <p:cNvSpPr>
            <a:spLocks noChangeShapeType="1"/>
          </p:cNvSpPr>
          <p:nvPr/>
        </p:nvSpPr>
        <p:spPr bwMode="auto">
          <a:xfrm flipH="1" flipV="1">
            <a:off x="3203575" y="1700213"/>
            <a:ext cx="504825" cy="2016125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841" name="Freeform 9"/>
          <p:cNvSpPr>
            <a:spLocks/>
          </p:cNvSpPr>
          <p:nvPr/>
        </p:nvSpPr>
        <p:spPr bwMode="auto">
          <a:xfrm>
            <a:off x="3708400" y="3716338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20842" name="Freeform 10"/>
          <p:cNvSpPr>
            <a:spLocks/>
          </p:cNvSpPr>
          <p:nvPr/>
        </p:nvSpPr>
        <p:spPr bwMode="auto">
          <a:xfrm>
            <a:off x="3708400" y="3716338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20863" name="Rectangle 11"/>
          <p:cNvSpPr>
            <a:spLocks noChangeArrowheads="1"/>
          </p:cNvSpPr>
          <p:nvPr/>
        </p:nvSpPr>
        <p:spPr bwMode="auto">
          <a:xfrm>
            <a:off x="468313" y="188913"/>
            <a:ext cx="26654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ru-RU" sz="3200" b="1">
                <a:solidFill>
                  <a:schemeClr val="tx2"/>
                </a:solidFill>
                <a:latin typeface="Times New Roman" pitchFamily="18" charset="0"/>
              </a:rPr>
              <a:t>3.у = </a:t>
            </a:r>
            <a:r>
              <a:rPr kumimoji="1" lang="en-US" sz="3200" b="1">
                <a:solidFill>
                  <a:schemeClr val="tx2"/>
                </a:solidFill>
                <a:latin typeface="Times New Roman" pitchFamily="18" charset="0"/>
              </a:rPr>
              <a:t>|</a:t>
            </a:r>
            <a:r>
              <a:rPr kumimoji="1" lang="ru-RU" sz="3200" b="1">
                <a:solidFill>
                  <a:schemeClr val="tx2"/>
                </a:solidFill>
                <a:latin typeface="Times New Roman" pitchFamily="18" charset="0"/>
              </a:rPr>
              <a:t>х</a:t>
            </a:r>
            <a:r>
              <a:rPr kumimoji="1" lang="en-US" sz="3200" b="1">
                <a:solidFill>
                  <a:schemeClr val="tx2"/>
                </a:solidFill>
                <a:latin typeface="Times New Roman" pitchFamily="18" charset="0"/>
              </a:rPr>
              <a:t>²</a:t>
            </a:r>
            <a:r>
              <a:rPr kumimoji="1" lang="ru-RU" sz="3200" b="1">
                <a:solidFill>
                  <a:schemeClr val="tx2"/>
                </a:solidFill>
                <a:latin typeface="Times New Roman" pitchFamily="18" charset="0"/>
              </a:rPr>
              <a:t> - х -6</a:t>
            </a:r>
            <a:r>
              <a:rPr kumimoji="1" lang="en-US" sz="3200" b="1">
                <a:solidFill>
                  <a:schemeClr val="tx2"/>
                </a:solidFill>
                <a:latin typeface="Times New Roman" pitchFamily="18" charset="0"/>
              </a:rPr>
              <a:t>|</a:t>
            </a:r>
            <a:endParaRPr kumimoji="1" lang="ru-RU" sz="32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20847" name="Rectangle 15"/>
          <p:cNvSpPr>
            <a:spLocks noChangeArrowheads="1"/>
          </p:cNvSpPr>
          <p:nvPr/>
        </p:nvSpPr>
        <p:spPr bwMode="auto">
          <a:xfrm>
            <a:off x="179388" y="765175"/>
            <a:ext cx="32400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3366"/>
                </a:solidFill>
                <a:latin typeface="Times New Roman" pitchFamily="18" charset="0"/>
              </a:rPr>
              <a:t>1.Построим график функции</a:t>
            </a:r>
            <a:r>
              <a:rPr lang="ru-RU" i="1">
                <a:solidFill>
                  <a:srgbClr val="003366"/>
                </a:solidFill>
                <a:latin typeface="Times New Roman" pitchFamily="18" charset="0"/>
              </a:rPr>
              <a:t> </a:t>
            </a:r>
          </a:p>
          <a:p>
            <a:r>
              <a:rPr kumimoji="1" lang="ru-RU" b="1" i="1">
                <a:solidFill>
                  <a:srgbClr val="003366"/>
                </a:solidFill>
                <a:latin typeface="Times New Roman" pitchFamily="18" charset="0"/>
              </a:rPr>
              <a:t>у =х</a:t>
            </a:r>
            <a:r>
              <a:rPr kumimoji="1" lang="en-US" b="1" i="1">
                <a:solidFill>
                  <a:srgbClr val="003366"/>
                </a:solidFill>
                <a:latin typeface="Times New Roman" pitchFamily="18" charset="0"/>
              </a:rPr>
              <a:t>²</a:t>
            </a:r>
            <a:r>
              <a:rPr kumimoji="1" lang="ru-RU" b="1" i="1">
                <a:solidFill>
                  <a:srgbClr val="003366"/>
                </a:solidFill>
                <a:latin typeface="Times New Roman" pitchFamily="18" charset="0"/>
              </a:rPr>
              <a:t> - х -6</a:t>
            </a:r>
          </a:p>
          <a:p>
            <a:endParaRPr lang="ru-RU" i="1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120848" name="Text Box 16"/>
          <p:cNvSpPr txBox="1">
            <a:spLocks noChangeArrowheads="1"/>
          </p:cNvSpPr>
          <p:nvPr/>
        </p:nvSpPr>
        <p:spPr bwMode="auto">
          <a:xfrm>
            <a:off x="3924300" y="692150"/>
            <a:ext cx="561657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ru-RU">
                <a:solidFill>
                  <a:srgbClr val="003366"/>
                </a:solidFill>
                <a:latin typeface="Times New Roman" pitchFamily="18" charset="0"/>
              </a:rPr>
              <a:t>2. Участки графика, расположенные в нижней полуплоскости, отображаем симметрично относительно оси ОХ. </a:t>
            </a:r>
          </a:p>
          <a:p>
            <a:pPr>
              <a:spcBef>
                <a:spcPct val="50000"/>
              </a:spcBef>
            </a:pPr>
            <a:endParaRPr kumimoji="1" lang="ru-RU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120850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956550" y="1484313"/>
            <a:ext cx="1008063" cy="360362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 </a:t>
            </a:r>
            <a:r>
              <a:rPr lang="ru-RU" b="1">
                <a:solidFill>
                  <a:srgbClr val="FFFF00"/>
                </a:solidFill>
              </a:rPr>
              <a:t>шаг</a:t>
            </a:r>
          </a:p>
        </p:txBody>
      </p:sp>
      <p:sp>
        <p:nvSpPr>
          <p:cNvPr id="120851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956550" y="2420938"/>
            <a:ext cx="1008063" cy="43180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II </a:t>
            </a:r>
            <a:r>
              <a:rPr lang="tt-RU" b="1">
                <a:solidFill>
                  <a:srgbClr val="FFFF00"/>
                </a:solidFill>
              </a:rPr>
              <a:t>шаг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120868" name="AutoShape 2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6092825"/>
            <a:ext cx="792163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08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0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0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85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08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0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1208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0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851"/>
                  </p:tgtEl>
                </p:cond>
              </p:nextCondLst>
            </p:seq>
          </p:childTnLst>
        </p:cTn>
      </p:par>
    </p:tnLst>
    <p:bldLst>
      <p:bldP spid="120838" grpId="0" animBg="1"/>
      <p:bldP spid="120839" grpId="0" animBg="1"/>
      <p:bldP spid="120840" grpId="0" animBg="1"/>
      <p:bldP spid="120841" grpId="0" animBg="1"/>
      <p:bldP spid="120842" grpId="0" animBg="1"/>
      <p:bldP spid="120842" grpId="1" animBg="1"/>
      <p:bldP spid="1208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32155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smtClean="0"/>
              <a:t>4.Построить график функции </a:t>
            </a:r>
          </a:p>
        </p:txBody>
      </p:sp>
      <p:graphicFrame>
        <p:nvGraphicFramePr>
          <p:cNvPr id="321556" name="Object 20"/>
          <p:cNvGraphicFramePr>
            <a:graphicFrameLocks noGrp="1" noChangeAspect="1"/>
          </p:cNvGraphicFramePr>
          <p:nvPr>
            <p:ph idx="1"/>
          </p:nvPr>
        </p:nvGraphicFramePr>
        <p:xfrm>
          <a:off x="468313" y="1412875"/>
          <a:ext cx="8064500" cy="4645025"/>
        </p:xfrm>
        <a:graphic>
          <a:graphicData uri="http://schemas.openxmlformats.org/presentationml/2006/ole">
            <p:oleObj spid="_x0000_s321556" name="GraphC" r:id="rId3" imgW="4762500" imgH="2743200" progId="">
              <p:embed/>
            </p:oleObj>
          </a:graphicData>
        </a:graphic>
      </p:graphicFrame>
      <p:sp>
        <p:nvSpPr>
          <p:cNvPr id="321545" name="Freeform 9"/>
          <p:cNvSpPr>
            <a:spLocks/>
          </p:cNvSpPr>
          <p:nvPr/>
        </p:nvSpPr>
        <p:spPr bwMode="auto">
          <a:xfrm>
            <a:off x="2484438" y="1628775"/>
            <a:ext cx="2376487" cy="3240088"/>
          </a:xfrm>
          <a:custGeom>
            <a:avLst/>
            <a:gdLst>
              <a:gd name="T0" fmla="*/ 0 w 1497"/>
              <a:gd name="T1" fmla="*/ 0 h 2041"/>
              <a:gd name="T2" fmla="*/ 1187450 w 1497"/>
              <a:gd name="T3" fmla="*/ 3233738 h 2041"/>
              <a:gd name="T4" fmla="*/ 2376487 w 1497"/>
              <a:gd name="T5" fmla="*/ 39688 h 2041"/>
              <a:gd name="T6" fmla="*/ 0 60000 65536"/>
              <a:gd name="T7" fmla="*/ 0 60000 65536"/>
              <a:gd name="T8" fmla="*/ 0 60000 65536"/>
              <a:gd name="T9" fmla="*/ 0 w 1497"/>
              <a:gd name="T10" fmla="*/ 0 h 2041"/>
              <a:gd name="T11" fmla="*/ 1497 w 1497"/>
              <a:gd name="T12" fmla="*/ 2041 h 20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97" h="2041">
                <a:moveTo>
                  <a:pt x="0" y="0"/>
                </a:moveTo>
                <a:cubicBezTo>
                  <a:pt x="125" y="339"/>
                  <a:pt x="499" y="2033"/>
                  <a:pt x="748" y="2037"/>
                </a:cubicBezTo>
                <a:cubicBezTo>
                  <a:pt x="997" y="2041"/>
                  <a:pt x="1341" y="444"/>
                  <a:pt x="1497" y="2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321546" name="Freeform 10"/>
          <p:cNvSpPr>
            <a:spLocks/>
          </p:cNvSpPr>
          <p:nvPr/>
        </p:nvSpPr>
        <p:spPr bwMode="auto">
          <a:xfrm>
            <a:off x="3059113" y="2262188"/>
            <a:ext cx="1266825" cy="1235075"/>
          </a:xfrm>
          <a:custGeom>
            <a:avLst/>
            <a:gdLst>
              <a:gd name="T0" fmla="*/ 0 w 798"/>
              <a:gd name="T1" fmla="*/ 1223963 h 778"/>
              <a:gd name="T2" fmla="*/ 627063 w 798"/>
              <a:gd name="T3" fmla="*/ 1588 h 778"/>
              <a:gd name="T4" fmla="*/ 1266825 w 798"/>
              <a:gd name="T5" fmla="*/ 1235075 h 778"/>
              <a:gd name="T6" fmla="*/ 0 60000 65536"/>
              <a:gd name="T7" fmla="*/ 0 60000 65536"/>
              <a:gd name="T8" fmla="*/ 0 60000 65536"/>
              <a:gd name="T9" fmla="*/ 0 w 798"/>
              <a:gd name="T10" fmla="*/ 0 h 778"/>
              <a:gd name="T11" fmla="*/ 798 w 798"/>
              <a:gd name="T12" fmla="*/ 778 h 7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8" h="778">
                <a:moveTo>
                  <a:pt x="0" y="771"/>
                </a:moveTo>
                <a:cubicBezTo>
                  <a:pt x="66" y="643"/>
                  <a:pt x="262" y="0"/>
                  <a:pt x="395" y="1"/>
                </a:cubicBezTo>
                <a:cubicBezTo>
                  <a:pt x="528" y="2"/>
                  <a:pt x="714" y="616"/>
                  <a:pt x="798" y="77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321561" name="Rectangle 11"/>
          <p:cNvSpPr>
            <a:spLocks noChangeArrowheads="1"/>
          </p:cNvSpPr>
          <p:nvPr/>
        </p:nvSpPr>
        <p:spPr bwMode="auto">
          <a:xfrm>
            <a:off x="5795963" y="260350"/>
            <a:ext cx="26654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ru-RU" sz="3200" b="1" i="1">
                <a:solidFill>
                  <a:schemeClr val="tx2"/>
                </a:solidFill>
                <a:latin typeface="Times New Roman" pitchFamily="18" charset="0"/>
              </a:rPr>
              <a:t>у = </a:t>
            </a:r>
            <a:r>
              <a:rPr kumimoji="1" lang="en-US" sz="3200" b="1" i="1">
                <a:solidFill>
                  <a:schemeClr val="tx2"/>
                </a:solidFill>
                <a:latin typeface="Times New Roman" pitchFamily="18" charset="0"/>
              </a:rPr>
              <a:t>|</a:t>
            </a:r>
            <a:r>
              <a:rPr kumimoji="1" lang="ru-RU" sz="3200">
                <a:solidFill>
                  <a:schemeClr val="tx2"/>
                </a:solidFill>
                <a:latin typeface="Times New Roman" pitchFamily="18" charset="0"/>
              </a:rPr>
              <a:t>х</a:t>
            </a:r>
            <a:r>
              <a:rPr kumimoji="1" lang="en-US" sz="3200">
                <a:solidFill>
                  <a:schemeClr val="tx2"/>
                </a:solidFill>
                <a:latin typeface="Times New Roman" pitchFamily="18" charset="0"/>
              </a:rPr>
              <a:t>²</a:t>
            </a:r>
            <a:r>
              <a:rPr kumimoji="1" lang="ru-RU" sz="3200">
                <a:solidFill>
                  <a:schemeClr val="tx2"/>
                </a:solidFill>
                <a:latin typeface="Times New Roman" pitchFamily="18" charset="0"/>
              </a:rPr>
              <a:t> +4х</a:t>
            </a:r>
            <a:r>
              <a:rPr kumimoji="1" lang="en-US" sz="3200" b="1" i="1">
                <a:solidFill>
                  <a:schemeClr val="tx2"/>
                </a:solidFill>
                <a:latin typeface="Times New Roman" pitchFamily="18" charset="0"/>
              </a:rPr>
              <a:t>|</a:t>
            </a:r>
            <a:endParaRPr kumimoji="1" lang="ru-RU" sz="3200" b="1" i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21548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12088" y="1628775"/>
            <a:ext cx="936625" cy="360363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 </a:t>
            </a:r>
            <a:r>
              <a:rPr lang="tt-RU" b="1">
                <a:solidFill>
                  <a:srgbClr val="FFFF00"/>
                </a:solidFill>
              </a:rPr>
              <a:t>шаг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321549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12088" y="4076700"/>
            <a:ext cx="863600" cy="360363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II </a:t>
            </a:r>
            <a:r>
              <a:rPr lang="tt-RU" b="1">
                <a:solidFill>
                  <a:srgbClr val="FFFF00"/>
                </a:solidFill>
              </a:rPr>
              <a:t>шаг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321550" name="Rectangle 14"/>
          <p:cNvSpPr>
            <a:spLocks noChangeArrowheads="1"/>
          </p:cNvSpPr>
          <p:nvPr/>
        </p:nvSpPr>
        <p:spPr bwMode="auto">
          <a:xfrm>
            <a:off x="5903913" y="2060575"/>
            <a:ext cx="32400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3366"/>
                </a:solidFill>
                <a:latin typeface="Times New Roman" pitchFamily="18" charset="0"/>
              </a:rPr>
              <a:t>1.Построим график функции</a:t>
            </a:r>
            <a:r>
              <a:rPr lang="ru-RU" i="1">
                <a:solidFill>
                  <a:srgbClr val="003366"/>
                </a:solidFill>
                <a:latin typeface="Times New Roman" pitchFamily="18" charset="0"/>
              </a:rPr>
              <a:t> </a:t>
            </a:r>
          </a:p>
          <a:p>
            <a:r>
              <a:rPr kumimoji="1" lang="ru-RU" b="1" i="1">
                <a:solidFill>
                  <a:srgbClr val="003366"/>
                </a:solidFill>
                <a:latin typeface="Times New Roman" pitchFamily="18" charset="0"/>
              </a:rPr>
              <a:t>у =х</a:t>
            </a:r>
            <a:r>
              <a:rPr kumimoji="1" lang="en-US" b="1" i="1">
                <a:solidFill>
                  <a:srgbClr val="003366"/>
                </a:solidFill>
                <a:latin typeface="Times New Roman" pitchFamily="18" charset="0"/>
              </a:rPr>
              <a:t>²</a:t>
            </a:r>
            <a:r>
              <a:rPr kumimoji="1" lang="tt-RU" b="1" i="1">
                <a:solidFill>
                  <a:srgbClr val="003366"/>
                </a:solidFill>
                <a:latin typeface="Times New Roman" pitchFamily="18" charset="0"/>
              </a:rPr>
              <a:t> +4</a:t>
            </a:r>
            <a:r>
              <a:rPr kumimoji="1" lang="en-US" b="1" i="1">
                <a:solidFill>
                  <a:srgbClr val="003366"/>
                </a:solidFill>
                <a:latin typeface="Times New Roman" pitchFamily="18" charset="0"/>
              </a:rPr>
              <a:t>x</a:t>
            </a:r>
            <a:endParaRPr kumimoji="1" lang="ru-RU" b="1" i="1">
              <a:solidFill>
                <a:srgbClr val="003366"/>
              </a:solidFill>
              <a:latin typeface="Times New Roman" pitchFamily="18" charset="0"/>
            </a:endParaRPr>
          </a:p>
          <a:p>
            <a:endParaRPr lang="ru-RU" i="1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321551" name="Text Box 15"/>
          <p:cNvSpPr txBox="1">
            <a:spLocks noChangeArrowheads="1"/>
          </p:cNvSpPr>
          <p:nvPr/>
        </p:nvSpPr>
        <p:spPr bwMode="auto">
          <a:xfrm>
            <a:off x="5651500" y="4581525"/>
            <a:ext cx="3276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ru-RU">
                <a:solidFill>
                  <a:srgbClr val="003366"/>
                </a:solidFill>
                <a:latin typeface="Times New Roman" pitchFamily="18" charset="0"/>
              </a:rPr>
              <a:t>2. Участки графика, расположенные в нижней полуплоскости, отображаем симметрично относительно оси ОХ. </a:t>
            </a:r>
          </a:p>
          <a:p>
            <a:pPr>
              <a:spcBef>
                <a:spcPct val="50000"/>
              </a:spcBef>
            </a:pPr>
            <a:endParaRPr kumimoji="1" lang="ru-RU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321553" name="Freeform 17"/>
          <p:cNvSpPr>
            <a:spLocks/>
          </p:cNvSpPr>
          <p:nvPr/>
        </p:nvSpPr>
        <p:spPr bwMode="auto">
          <a:xfrm>
            <a:off x="3005138" y="3541713"/>
            <a:ext cx="1335087" cy="1323975"/>
          </a:xfrm>
          <a:custGeom>
            <a:avLst/>
            <a:gdLst>
              <a:gd name="T0" fmla="*/ 1335087 w 841"/>
              <a:gd name="T1" fmla="*/ 0 h 834"/>
              <a:gd name="T2" fmla="*/ 674687 w 841"/>
              <a:gd name="T3" fmla="*/ 1323975 h 834"/>
              <a:gd name="T4" fmla="*/ 0 w 841"/>
              <a:gd name="T5" fmla="*/ 0 h 834"/>
              <a:gd name="T6" fmla="*/ 0 60000 65536"/>
              <a:gd name="T7" fmla="*/ 0 60000 65536"/>
              <a:gd name="T8" fmla="*/ 0 60000 65536"/>
              <a:gd name="T9" fmla="*/ 0 w 841"/>
              <a:gd name="T10" fmla="*/ 0 h 834"/>
              <a:gd name="T11" fmla="*/ 841 w 841"/>
              <a:gd name="T12" fmla="*/ 834 h 8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1" h="834">
                <a:moveTo>
                  <a:pt x="841" y="0"/>
                </a:moveTo>
                <a:cubicBezTo>
                  <a:pt x="773" y="139"/>
                  <a:pt x="565" y="834"/>
                  <a:pt x="425" y="834"/>
                </a:cubicBezTo>
                <a:cubicBezTo>
                  <a:pt x="285" y="834"/>
                  <a:pt x="89" y="174"/>
                  <a:pt x="0" y="0"/>
                </a:cubicBezTo>
              </a:path>
            </a:pathLst>
          </a:custGeom>
          <a:noFill/>
          <a:ln w="666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321567" name="AutoShape 1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237288"/>
            <a:ext cx="649287" cy="287337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15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1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2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154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215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15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2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1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1549"/>
                  </p:tgtEl>
                </p:cond>
              </p:nextCondLst>
            </p:seq>
          </p:childTnLst>
        </p:cTn>
      </p:par>
    </p:tnLst>
    <p:bldLst>
      <p:bldP spid="321545" grpId="0" animBg="1"/>
      <p:bldP spid="321546" grpId="0" animBg="1"/>
      <p:bldP spid="321550" grpId="1"/>
      <p:bldP spid="3215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23042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15888"/>
            <a:ext cx="8785225" cy="15843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solidFill>
                  <a:srgbClr val="003366"/>
                </a:solidFill>
              </a:rPr>
              <a:t>Для построения графика функции  у = |f(х) |  достаточно: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smtClean="0">
                <a:solidFill>
                  <a:srgbClr val="003366"/>
                </a:solidFill>
              </a:rPr>
              <a:t>1.Построить график функции у = f(х) 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smtClean="0">
                <a:solidFill>
                  <a:srgbClr val="003366"/>
                </a:solidFill>
              </a:rPr>
              <a:t>2. На участках, где график расположен в нижней полуплоскости, т.е., где f(х) &lt;0, симметрично отражаем относительно оси абсцисс.</a:t>
            </a:r>
          </a:p>
        </p:txBody>
      </p:sp>
      <p:graphicFrame>
        <p:nvGraphicFramePr>
          <p:cNvPr id="230426" name="Object 26"/>
          <p:cNvGraphicFramePr>
            <a:graphicFrameLocks noGrp="1" noChangeAspect="1"/>
          </p:cNvGraphicFramePr>
          <p:nvPr>
            <p:ph sz="half" idx="2"/>
          </p:nvPr>
        </p:nvGraphicFramePr>
        <p:xfrm>
          <a:off x="539750" y="1844675"/>
          <a:ext cx="8129588" cy="4681538"/>
        </p:xfrm>
        <a:graphic>
          <a:graphicData uri="http://schemas.openxmlformats.org/presentationml/2006/ole">
            <p:oleObj spid="_x0000_s230426" name="GraphC" r:id="rId3" imgW="4762500" imgH="2743200" progId="">
              <p:embed/>
            </p:oleObj>
          </a:graphicData>
        </a:graphic>
      </p:graphicFrame>
      <p:sp>
        <p:nvSpPr>
          <p:cNvPr id="230404" name="Freeform 4"/>
          <p:cNvSpPr>
            <a:spLocks/>
          </p:cNvSpPr>
          <p:nvPr/>
        </p:nvSpPr>
        <p:spPr bwMode="auto">
          <a:xfrm>
            <a:off x="4787900" y="4005263"/>
            <a:ext cx="1584325" cy="1295400"/>
          </a:xfrm>
          <a:custGeom>
            <a:avLst/>
            <a:gdLst>
              <a:gd name="T0" fmla="*/ 0 w 817"/>
              <a:gd name="T1" fmla="*/ 0 h 816"/>
              <a:gd name="T2" fmla="*/ 791193 w 817"/>
              <a:gd name="T3" fmla="*/ 1295400 h 816"/>
              <a:gd name="T4" fmla="*/ 1584325 w 817"/>
              <a:gd name="T5" fmla="*/ 0 h 816"/>
              <a:gd name="T6" fmla="*/ 0 60000 65536"/>
              <a:gd name="T7" fmla="*/ 0 60000 65536"/>
              <a:gd name="T8" fmla="*/ 0 60000 65536"/>
              <a:gd name="T9" fmla="*/ 0 w 817"/>
              <a:gd name="T10" fmla="*/ 0 h 816"/>
              <a:gd name="T11" fmla="*/ 817 w 817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816">
                <a:moveTo>
                  <a:pt x="0" y="0"/>
                </a:moveTo>
                <a:cubicBezTo>
                  <a:pt x="136" y="408"/>
                  <a:pt x="272" y="816"/>
                  <a:pt x="408" y="816"/>
                </a:cubicBezTo>
                <a:cubicBezTo>
                  <a:pt x="544" y="816"/>
                  <a:pt x="749" y="136"/>
                  <a:pt x="817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30405" name="Freeform 5"/>
          <p:cNvSpPr>
            <a:spLocks/>
          </p:cNvSpPr>
          <p:nvPr/>
        </p:nvSpPr>
        <p:spPr bwMode="auto">
          <a:xfrm>
            <a:off x="1692275" y="4005263"/>
            <a:ext cx="1150938" cy="936625"/>
          </a:xfrm>
          <a:custGeom>
            <a:avLst/>
            <a:gdLst>
              <a:gd name="T0" fmla="*/ 0 w 817"/>
              <a:gd name="T1" fmla="*/ 0 h 816"/>
              <a:gd name="T2" fmla="*/ 574765 w 817"/>
              <a:gd name="T3" fmla="*/ 936625 h 816"/>
              <a:gd name="T4" fmla="*/ 1150938 w 817"/>
              <a:gd name="T5" fmla="*/ 0 h 816"/>
              <a:gd name="T6" fmla="*/ 0 60000 65536"/>
              <a:gd name="T7" fmla="*/ 0 60000 65536"/>
              <a:gd name="T8" fmla="*/ 0 60000 65536"/>
              <a:gd name="T9" fmla="*/ 0 w 817"/>
              <a:gd name="T10" fmla="*/ 0 h 816"/>
              <a:gd name="T11" fmla="*/ 817 w 817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816">
                <a:moveTo>
                  <a:pt x="0" y="0"/>
                </a:moveTo>
                <a:cubicBezTo>
                  <a:pt x="136" y="408"/>
                  <a:pt x="272" y="816"/>
                  <a:pt x="408" y="816"/>
                </a:cubicBezTo>
                <a:cubicBezTo>
                  <a:pt x="544" y="816"/>
                  <a:pt x="749" y="136"/>
                  <a:pt x="817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30406" name="Freeform 6"/>
          <p:cNvSpPr>
            <a:spLocks/>
          </p:cNvSpPr>
          <p:nvPr/>
        </p:nvSpPr>
        <p:spPr bwMode="auto">
          <a:xfrm flipV="1">
            <a:off x="2843213" y="2205038"/>
            <a:ext cx="1944687" cy="1800225"/>
          </a:xfrm>
          <a:custGeom>
            <a:avLst/>
            <a:gdLst>
              <a:gd name="T0" fmla="*/ 0 w 817"/>
              <a:gd name="T1" fmla="*/ 0 h 816"/>
              <a:gd name="T2" fmla="*/ 971153 w 817"/>
              <a:gd name="T3" fmla="*/ 1800225 h 816"/>
              <a:gd name="T4" fmla="*/ 1944687 w 817"/>
              <a:gd name="T5" fmla="*/ 0 h 816"/>
              <a:gd name="T6" fmla="*/ 0 60000 65536"/>
              <a:gd name="T7" fmla="*/ 0 60000 65536"/>
              <a:gd name="T8" fmla="*/ 0 60000 65536"/>
              <a:gd name="T9" fmla="*/ 0 w 817"/>
              <a:gd name="T10" fmla="*/ 0 h 816"/>
              <a:gd name="T11" fmla="*/ 817 w 817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816">
                <a:moveTo>
                  <a:pt x="0" y="0"/>
                </a:moveTo>
                <a:cubicBezTo>
                  <a:pt x="136" y="408"/>
                  <a:pt x="272" y="816"/>
                  <a:pt x="408" y="816"/>
                </a:cubicBezTo>
                <a:cubicBezTo>
                  <a:pt x="544" y="816"/>
                  <a:pt x="749" y="136"/>
                  <a:pt x="817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30407" name="Freeform 7"/>
          <p:cNvSpPr>
            <a:spLocks/>
          </p:cNvSpPr>
          <p:nvPr/>
        </p:nvSpPr>
        <p:spPr bwMode="auto">
          <a:xfrm>
            <a:off x="6372225" y="2492375"/>
            <a:ext cx="647700" cy="1512888"/>
          </a:xfrm>
          <a:custGeom>
            <a:avLst/>
            <a:gdLst>
              <a:gd name="T0" fmla="*/ 0 w 408"/>
              <a:gd name="T1" fmla="*/ 1512888 h 953"/>
              <a:gd name="T2" fmla="*/ 647700 w 408"/>
              <a:gd name="T3" fmla="*/ 0 h 953"/>
              <a:gd name="T4" fmla="*/ 0 60000 65536"/>
              <a:gd name="T5" fmla="*/ 0 60000 65536"/>
              <a:gd name="T6" fmla="*/ 0 w 408"/>
              <a:gd name="T7" fmla="*/ 0 h 953"/>
              <a:gd name="T8" fmla="*/ 408 w 408"/>
              <a:gd name="T9" fmla="*/ 953 h 95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08" h="953">
                <a:moveTo>
                  <a:pt x="0" y="953"/>
                </a:moveTo>
                <a:cubicBezTo>
                  <a:pt x="170" y="556"/>
                  <a:pt x="340" y="159"/>
                  <a:pt x="408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30408" name="Freeform 8"/>
          <p:cNvSpPr>
            <a:spLocks/>
          </p:cNvSpPr>
          <p:nvPr/>
        </p:nvSpPr>
        <p:spPr bwMode="auto">
          <a:xfrm>
            <a:off x="1476375" y="3500438"/>
            <a:ext cx="215900" cy="504825"/>
          </a:xfrm>
          <a:custGeom>
            <a:avLst/>
            <a:gdLst>
              <a:gd name="T0" fmla="*/ 215900 w 136"/>
              <a:gd name="T1" fmla="*/ 504825 h 318"/>
              <a:gd name="T2" fmla="*/ 0 w 136"/>
              <a:gd name="T3" fmla="*/ 0 h 318"/>
              <a:gd name="T4" fmla="*/ 0 60000 65536"/>
              <a:gd name="T5" fmla="*/ 0 60000 65536"/>
              <a:gd name="T6" fmla="*/ 0 w 136"/>
              <a:gd name="T7" fmla="*/ 0 h 318"/>
              <a:gd name="T8" fmla="*/ 136 w 136"/>
              <a:gd name="T9" fmla="*/ 318 h 31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" h="318">
                <a:moveTo>
                  <a:pt x="136" y="318"/>
                </a:moveTo>
                <a:cubicBezTo>
                  <a:pt x="79" y="185"/>
                  <a:pt x="23" y="53"/>
                  <a:pt x="0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30409" name="Freeform 9"/>
          <p:cNvSpPr>
            <a:spLocks/>
          </p:cNvSpPr>
          <p:nvPr/>
        </p:nvSpPr>
        <p:spPr bwMode="auto">
          <a:xfrm flipV="1">
            <a:off x="4787900" y="2708275"/>
            <a:ext cx="1584325" cy="1296988"/>
          </a:xfrm>
          <a:custGeom>
            <a:avLst/>
            <a:gdLst>
              <a:gd name="T0" fmla="*/ 0 w 817"/>
              <a:gd name="T1" fmla="*/ 0 h 816"/>
              <a:gd name="T2" fmla="*/ 791193 w 817"/>
              <a:gd name="T3" fmla="*/ 1296988 h 816"/>
              <a:gd name="T4" fmla="*/ 1584325 w 817"/>
              <a:gd name="T5" fmla="*/ 0 h 816"/>
              <a:gd name="T6" fmla="*/ 0 60000 65536"/>
              <a:gd name="T7" fmla="*/ 0 60000 65536"/>
              <a:gd name="T8" fmla="*/ 0 60000 65536"/>
              <a:gd name="T9" fmla="*/ 0 w 817"/>
              <a:gd name="T10" fmla="*/ 0 h 816"/>
              <a:gd name="T11" fmla="*/ 817 w 817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816">
                <a:moveTo>
                  <a:pt x="0" y="0"/>
                </a:moveTo>
                <a:cubicBezTo>
                  <a:pt x="136" y="408"/>
                  <a:pt x="272" y="816"/>
                  <a:pt x="408" y="816"/>
                </a:cubicBezTo>
                <a:cubicBezTo>
                  <a:pt x="544" y="816"/>
                  <a:pt x="749" y="136"/>
                  <a:pt x="817" y="0"/>
                </a:cubicBezTo>
              </a:path>
            </a:pathLst>
          </a:cu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30410" name="Freeform 10"/>
          <p:cNvSpPr>
            <a:spLocks/>
          </p:cNvSpPr>
          <p:nvPr/>
        </p:nvSpPr>
        <p:spPr bwMode="auto">
          <a:xfrm flipV="1">
            <a:off x="1692275" y="3068638"/>
            <a:ext cx="1150938" cy="936625"/>
          </a:xfrm>
          <a:custGeom>
            <a:avLst/>
            <a:gdLst>
              <a:gd name="T0" fmla="*/ 0 w 817"/>
              <a:gd name="T1" fmla="*/ 0 h 816"/>
              <a:gd name="T2" fmla="*/ 574765 w 817"/>
              <a:gd name="T3" fmla="*/ 936625 h 816"/>
              <a:gd name="T4" fmla="*/ 1150938 w 817"/>
              <a:gd name="T5" fmla="*/ 0 h 816"/>
              <a:gd name="T6" fmla="*/ 0 60000 65536"/>
              <a:gd name="T7" fmla="*/ 0 60000 65536"/>
              <a:gd name="T8" fmla="*/ 0 60000 65536"/>
              <a:gd name="T9" fmla="*/ 0 w 817"/>
              <a:gd name="T10" fmla="*/ 0 h 816"/>
              <a:gd name="T11" fmla="*/ 817 w 817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816">
                <a:moveTo>
                  <a:pt x="0" y="0"/>
                </a:moveTo>
                <a:cubicBezTo>
                  <a:pt x="136" y="408"/>
                  <a:pt x="272" y="816"/>
                  <a:pt x="408" y="816"/>
                </a:cubicBezTo>
                <a:cubicBezTo>
                  <a:pt x="544" y="816"/>
                  <a:pt x="749" y="136"/>
                  <a:pt x="817" y="0"/>
                </a:cubicBezTo>
              </a:path>
            </a:pathLst>
          </a:cu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30411" name="Freeform 11"/>
          <p:cNvSpPr>
            <a:spLocks/>
          </p:cNvSpPr>
          <p:nvPr/>
        </p:nvSpPr>
        <p:spPr bwMode="auto">
          <a:xfrm flipV="1">
            <a:off x="4787900" y="2708275"/>
            <a:ext cx="1584325" cy="1296988"/>
          </a:xfrm>
          <a:custGeom>
            <a:avLst/>
            <a:gdLst>
              <a:gd name="T0" fmla="*/ 0 w 817"/>
              <a:gd name="T1" fmla="*/ 0 h 816"/>
              <a:gd name="T2" fmla="*/ 791193 w 817"/>
              <a:gd name="T3" fmla="*/ 1296988 h 816"/>
              <a:gd name="T4" fmla="*/ 1584325 w 817"/>
              <a:gd name="T5" fmla="*/ 0 h 816"/>
              <a:gd name="T6" fmla="*/ 0 60000 65536"/>
              <a:gd name="T7" fmla="*/ 0 60000 65536"/>
              <a:gd name="T8" fmla="*/ 0 60000 65536"/>
              <a:gd name="T9" fmla="*/ 0 w 817"/>
              <a:gd name="T10" fmla="*/ 0 h 816"/>
              <a:gd name="T11" fmla="*/ 817 w 817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816">
                <a:moveTo>
                  <a:pt x="0" y="0"/>
                </a:moveTo>
                <a:cubicBezTo>
                  <a:pt x="136" y="408"/>
                  <a:pt x="272" y="816"/>
                  <a:pt x="408" y="816"/>
                </a:cubicBezTo>
                <a:cubicBezTo>
                  <a:pt x="544" y="816"/>
                  <a:pt x="749" y="136"/>
                  <a:pt x="817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30412" name="Freeform 12"/>
          <p:cNvSpPr>
            <a:spLocks/>
          </p:cNvSpPr>
          <p:nvPr/>
        </p:nvSpPr>
        <p:spPr bwMode="auto">
          <a:xfrm flipV="1">
            <a:off x="1692275" y="3068638"/>
            <a:ext cx="1150938" cy="936625"/>
          </a:xfrm>
          <a:custGeom>
            <a:avLst/>
            <a:gdLst>
              <a:gd name="T0" fmla="*/ 0 w 817"/>
              <a:gd name="T1" fmla="*/ 0 h 816"/>
              <a:gd name="T2" fmla="*/ 574765 w 817"/>
              <a:gd name="T3" fmla="*/ 936625 h 816"/>
              <a:gd name="T4" fmla="*/ 1150938 w 817"/>
              <a:gd name="T5" fmla="*/ 0 h 816"/>
              <a:gd name="T6" fmla="*/ 0 60000 65536"/>
              <a:gd name="T7" fmla="*/ 0 60000 65536"/>
              <a:gd name="T8" fmla="*/ 0 60000 65536"/>
              <a:gd name="T9" fmla="*/ 0 w 817"/>
              <a:gd name="T10" fmla="*/ 0 h 816"/>
              <a:gd name="T11" fmla="*/ 817 w 817"/>
              <a:gd name="T12" fmla="*/ 816 h 8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816">
                <a:moveTo>
                  <a:pt x="0" y="0"/>
                </a:moveTo>
                <a:cubicBezTo>
                  <a:pt x="136" y="408"/>
                  <a:pt x="272" y="816"/>
                  <a:pt x="408" y="816"/>
                </a:cubicBezTo>
                <a:cubicBezTo>
                  <a:pt x="544" y="816"/>
                  <a:pt x="749" y="136"/>
                  <a:pt x="817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30415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596188" y="1341438"/>
            <a:ext cx="1223962" cy="358775"/>
          </a:xfrm>
          <a:prstGeom prst="actionButtonBlank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 b="1">
                <a:solidFill>
                  <a:srgbClr val="FF3300"/>
                </a:solidFill>
              </a:rPr>
              <a:t>Запомни !</a:t>
            </a:r>
          </a:p>
        </p:txBody>
      </p:sp>
      <p:grpSp>
        <p:nvGrpSpPr>
          <p:cNvPr id="230416" name="Group 16"/>
          <p:cNvGrpSpPr>
            <a:grpSpLocks/>
          </p:cNvGrpSpPr>
          <p:nvPr/>
        </p:nvGrpSpPr>
        <p:grpSpPr bwMode="auto">
          <a:xfrm>
            <a:off x="6588125" y="1844675"/>
            <a:ext cx="2555875" cy="4176713"/>
            <a:chOff x="1202" y="255"/>
            <a:chExt cx="3266" cy="3582"/>
          </a:xfrm>
        </p:grpSpPr>
        <p:sp>
          <p:nvSpPr>
            <p:cNvPr id="230441" name="Rectangle 17"/>
            <p:cNvSpPr>
              <a:spLocks noChangeArrowheads="1"/>
            </p:cNvSpPr>
            <p:nvPr/>
          </p:nvSpPr>
          <p:spPr bwMode="auto">
            <a:xfrm>
              <a:off x="1202" y="2840"/>
              <a:ext cx="3266" cy="99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ru-RU" sz="2400">
                  <a:solidFill>
                    <a:schemeClr val="bg1"/>
                  </a:solidFill>
                  <a:latin typeface="Times New Roman" pitchFamily="18" charset="0"/>
                </a:rPr>
                <a:t>  </a:t>
              </a:r>
              <a:r>
                <a:rPr lang="ru-RU" sz="1200">
                  <a:solidFill>
                    <a:srgbClr val="FF3300"/>
                  </a:solidFill>
                  <a:latin typeface="Times New Roman" pitchFamily="18" charset="0"/>
                </a:rPr>
                <a:t>Часть графика,  расположенного </a:t>
              </a:r>
            </a:p>
            <a:p>
              <a:r>
                <a:rPr lang="ru-RU" sz="1200">
                  <a:solidFill>
                    <a:srgbClr val="FF3300"/>
                  </a:solidFill>
                  <a:latin typeface="Times New Roman" pitchFamily="18" charset="0"/>
                </a:rPr>
                <a:t>в нижней полуплоскости</a:t>
              </a:r>
            </a:p>
            <a:p>
              <a:r>
                <a:rPr lang="ru-RU" sz="1200">
                  <a:solidFill>
                    <a:srgbClr val="FF3300"/>
                  </a:solidFill>
                  <a:latin typeface="Times New Roman" pitchFamily="18" charset="0"/>
                </a:rPr>
                <a:t>симметрично  отобразить </a:t>
              </a:r>
            </a:p>
            <a:p>
              <a:r>
                <a:rPr lang="ru-RU" sz="1200">
                  <a:solidFill>
                    <a:srgbClr val="FF3300"/>
                  </a:solidFill>
                  <a:latin typeface="Times New Roman" pitchFamily="18" charset="0"/>
                </a:rPr>
                <a:t>относительно  оси ОХ</a:t>
              </a:r>
            </a:p>
          </p:txBody>
        </p:sp>
        <p:grpSp>
          <p:nvGrpSpPr>
            <p:cNvPr id="230442" name="Group 18"/>
            <p:cNvGrpSpPr>
              <a:grpSpLocks/>
            </p:cNvGrpSpPr>
            <p:nvPr/>
          </p:nvGrpSpPr>
          <p:grpSpPr bwMode="auto">
            <a:xfrm>
              <a:off x="2109" y="255"/>
              <a:ext cx="1179" cy="2585"/>
              <a:chOff x="2200" y="164"/>
              <a:chExt cx="1179" cy="2585"/>
            </a:xfrm>
          </p:grpSpPr>
          <p:sp>
            <p:nvSpPr>
              <p:cNvPr id="230443" name="Rectangle 19"/>
              <p:cNvSpPr>
                <a:spLocks noChangeArrowheads="1"/>
              </p:cNvSpPr>
              <p:nvPr/>
            </p:nvSpPr>
            <p:spPr bwMode="auto">
              <a:xfrm>
                <a:off x="2200" y="164"/>
                <a:ext cx="1179" cy="59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b="1" i="1">
                    <a:solidFill>
                      <a:srgbClr val="FF3300"/>
                    </a:solidFill>
                    <a:latin typeface="Times New Roman" pitchFamily="18" charset="0"/>
                  </a:rPr>
                  <a:t>у =</a:t>
                </a:r>
                <a:r>
                  <a:rPr lang="en-US" b="1" i="1">
                    <a:solidFill>
                      <a:srgbClr val="FF3300"/>
                    </a:solidFill>
                    <a:latin typeface="Times New Roman" pitchFamily="18" charset="0"/>
                    <a:cs typeface="Times New Roman" pitchFamily="18" charset="0"/>
                  </a:rPr>
                  <a:t>|</a:t>
                </a:r>
                <a:r>
                  <a:rPr lang="ru-RU" b="1" i="1">
                    <a:solidFill>
                      <a:srgbClr val="FF3300"/>
                    </a:solidFill>
                    <a:latin typeface="Times New Roman" pitchFamily="18" charset="0"/>
                  </a:rPr>
                  <a:t> f </a:t>
                </a:r>
                <a:r>
                  <a:rPr lang="ru-RU" b="1">
                    <a:solidFill>
                      <a:srgbClr val="FF3300"/>
                    </a:solidFill>
                    <a:latin typeface="Times New Roman" pitchFamily="18" charset="0"/>
                  </a:rPr>
                  <a:t>(х)|</a:t>
                </a:r>
              </a:p>
            </p:txBody>
          </p:sp>
          <p:grpSp>
            <p:nvGrpSpPr>
              <p:cNvPr id="230444" name="Group 20"/>
              <p:cNvGrpSpPr>
                <a:grpSpLocks/>
              </p:cNvGrpSpPr>
              <p:nvPr/>
            </p:nvGrpSpPr>
            <p:grpSpPr bwMode="auto">
              <a:xfrm>
                <a:off x="2200" y="663"/>
                <a:ext cx="1179" cy="2086"/>
                <a:chOff x="2154" y="1117"/>
                <a:chExt cx="1179" cy="2086"/>
              </a:xfrm>
            </p:grpSpPr>
            <p:sp>
              <p:nvSpPr>
                <p:cNvPr id="230445" name="Rectangle 21"/>
                <p:cNvSpPr>
                  <a:spLocks noChangeArrowheads="1"/>
                </p:cNvSpPr>
                <p:nvPr/>
              </p:nvSpPr>
              <p:spPr bwMode="auto">
                <a:xfrm>
                  <a:off x="2154" y="1752"/>
                  <a:ext cx="1179" cy="590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accent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ru-RU" b="1" i="1">
                      <a:solidFill>
                        <a:srgbClr val="FF3300"/>
                      </a:solidFill>
                      <a:latin typeface="Times New Roman" pitchFamily="18" charset="0"/>
                    </a:rPr>
                    <a:t>у = f</a:t>
                  </a:r>
                  <a:r>
                    <a:rPr lang="ru-RU" b="1">
                      <a:solidFill>
                        <a:srgbClr val="FF3300"/>
                      </a:solidFill>
                      <a:latin typeface="Times New Roman" pitchFamily="18" charset="0"/>
                    </a:rPr>
                    <a:t>(х)</a:t>
                  </a:r>
                </a:p>
              </p:txBody>
            </p:sp>
            <p:sp>
              <p:nvSpPr>
                <p:cNvPr id="230446" name="AutoShape 22"/>
                <p:cNvSpPr>
                  <a:spLocks noChangeArrowheads="1"/>
                </p:cNvSpPr>
                <p:nvPr/>
              </p:nvSpPr>
              <p:spPr bwMode="auto">
                <a:xfrm>
                  <a:off x="2608" y="2387"/>
                  <a:ext cx="182" cy="816"/>
                </a:xfrm>
                <a:prstGeom prst="downArrow">
                  <a:avLst>
                    <a:gd name="adj1" fmla="val 50000"/>
                    <a:gd name="adj2" fmla="val 112088"/>
                  </a:avLst>
                </a:prstGeom>
                <a:solidFill>
                  <a:schemeClr val="bg1"/>
                </a:solidFill>
                <a:ln w="3175">
                  <a:solidFill>
                    <a:schemeClr val="accent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ru-RU"/>
                </a:p>
              </p:txBody>
            </p:sp>
            <p:sp>
              <p:nvSpPr>
                <p:cNvPr id="230447" name="AutoShape 23"/>
                <p:cNvSpPr>
                  <a:spLocks noChangeArrowheads="1"/>
                </p:cNvSpPr>
                <p:nvPr/>
              </p:nvSpPr>
              <p:spPr bwMode="auto">
                <a:xfrm>
                  <a:off x="2654" y="1117"/>
                  <a:ext cx="136" cy="635"/>
                </a:xfrm>
                <a:prstGeom prst="downArrow">
                  <a:avLst>
                    <a:gd name="adj1" fmla="val 50000"/>
                    <a:gd name="adj2" fmla="val 116728"/>
                  </a:avLst>
                </a:prstGeom>
                <a:solidFill>
                  <a:schemeClr val="bg1"/>
                </a:solidFill>
                <a:ln w="3175">
                  <a:solidFill>
                    <a:schemeClr val="accent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ru-RU"/>
                </a:p>
              </p:txBody>
            </p:sp>
          </p:grpSp>
        </p:grpSp>
      </p:grpSp>
      <p:sp>
        <p:nvSpPr>
          <p:cNvPr id="230440" name="AutoShape 2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6165850"/>
            <a:ext cx="755650" cy="2873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04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0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230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230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230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0"/>
                                        <p:tgtEl>
                                          <p:spTgt spid="230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0"/>
                                        <p:tgtEl>
                                          <p:spTgt spid="230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2000"/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41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2000"/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30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230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304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2304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23040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3040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0415"/>
                  </p:tgtEl>
                </p:cond>
              </p:nextCondLst>
            </p:seq>
          </p:childTnLst>
        </p:cTn>
      </p:par>
    </p:tnLst>
    <p:bldLst>
      <p:bldP spid="230404" grpId="0" animBg="1"/>
      <p:bldP spid="230404" grpId="1" animBg="1"/>
      <p:bldP spid="230405" grpId="0" animBg="1"/>
      <p:bldP spid="230405" grpId="1" animBg="1"/>
      <p:bldP spid="230406" grpId="0" animBg="1"/>
      <p:bldP spid="230407" grpId="0" animBg="1"/>
      <p:bldP spid="230408" grpId="0" animBg="1"/>
      <p:bldP spid="230409" grpId="0" animBg="1"/>
      <p:bldP spid="230410" grpId="0" animBg="1"/>
      <p:bldP spid="230411" grpId="0" animBg="1"/>
      <p:bldP spid="2304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17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88913"/>
            <a:ext cx="8210550" cy="20955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500" b="1" smtClean="0"/>
              <a:t>    6. </a:t>
            </a:r>
            <a:r>
              <a:rPr lang="ru-RU" sz="1500" b="1" smtClean="0">
                <a:solidFill>
                  <a:srgbClr val="003366"/>
                </a:solidFill>
              </a:rPr>
              <a:t>Построить график функции у = | 2|х | - 3| по определению модуля.</a:t>
            </a:r>
            <a:endParaRPr lang="ru-RU" sz="1500" smtClean="0">
              <a:solidFill>
                <a:srgbClr val="003366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</a:rPr>
              <a:t>1. Построить  у = </a:t>
            </a:r>
            <a:r>
              <a:rPr lang="ru-RU" sz="1700" b="1" smtClean="0">
                <a:solidFill>
                  <a:srgbClr val="003366"/>
                </a:solidFill>
              </a:rPr>
              <a:t>2|х | - 3</a:t>
            </a:r>
            <a:r>
              <a:rPr lang="ru-RU" sz="1700" smtClean="0">
                <a:solidFill>
                  <a:srgbClr val="003366"/>
                </a:solidFill>
              </a:rPr>
              <a:t> , для    </a:t>
            </a:r>
            <a:r>
              <a:rPr lang="ru-RU" sz="1700" b="1" smtClean="0">
                <a:solidFill>
                  <a:srgbClr val="003366"/>
                </a:solidFill>
              </a:rPr>
              <a:t>2 |х| - 3</a:t>
            </a:r>
            <a:r>
              <a:rPr lang="ru-RU" sz="1700" smtClean="0">
                <a:solidFill>
                  <a:srgbClr val="003366"/>
                </a:solidFill>
              </a:rPr>
              <a:t> &gt; 0 , </a:t>
            </a:r>
            <a:r>
              <a:rPr lang="ru-RU" sz="1700" b="1" smtClean="0">
                <a:solidFill>
                  <a:srgbClr val="003366"/>
                </a:solidFill>
              </a:rPr>
              <a:t>|</a:t>
            </a:r>
            <a:r>
              <a:rPr lang="ru-RU" sz="1700" smtClean="0">
                <a:solidFill>
                  <a:srgbClr val="003366"/>
                </a:solidFill>
              </a:rPr>
              <a:t>х |</a:t>
            </a:r>
            <a:r>
              <a:rPr lang="en-US" sz="1700" smtClean="0">
                <a:solidFill>
                  <a:srgbClr val="003366"/>
                </a:solidFill>
              </a:rPr>
              <a:t>&gt;1,5</a:t>
            </a:r>
            <a:r>
              <a:rPr lang="ru-RU" sz="1700" smtClean="0">
                <a:solidFill>
                  <a:srgbClr val="003366"/>
                </a:solidFill>
              </a:rPr>
              <a:t> </a:t>
            </a:r>
            <a:r>
              <a:rPr lang="en-US" sz="1700" smtClean="0">
                <a:solidFill>
                  <a:srgbClr val="003366"/>
                </a:solidFill>
              </a:rPr>
              <a:t> </a:t>
            </a:r>
            <a:r>
              <a:rPr lang="ru-RU" sz="1700" smtClean="0">
                <a:solidFill>
                  <a:srgbClr val="003366"/>
                </a:solidFill>
              </a:rPr>
              <a:t>т.е. х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&lt;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-1,5 и  х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&gt;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1,5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   а) </a:t>
            </a:r>
            <a:r>
              <a:rPr lang="ru-RU" sz="1700" smtClean="0">
                <a:solidFill>
                  <a:srgbClr val="003366"/>
                </a:solidFill>
              </a:rPr>
              <a:t>у = </a:t>
            </a:r>
            <a:r>
              <a:rPr lang="ru-RU" sz="1700" b="1" smtClean="0">
                <a:solidFill>
                  <a:srgbClr val="003366"/>
                </a:solidFill>
              </a:rPr>
              <a:t>2х  - 3</a:t>
            </a:r>
            <a:r>
              <a:rPr lang="ru-RU" sz="1700" smtClean="0">
                <a:solidFill>
                  <a:srgbClr val="003366"/>
                </a:solidFill>
              </a:rPr>
              <a:t> , для х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&gt;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   б) д</a:t>
            </a:r>
            <a:r>
              <a:rPr lang="ru-RU" sz="1700" smtClean="0">
                <a:solidFill>
                  <a:srgbClr val="003366"/>
                </a:solidFill>
              </a:rPr>
              <a:t>ля х&lt;0, симметрично отра</a:t>
            </a:r>
            <a:r>
              <a:rPr lang="tt-RU" sz="1700" smtClean="0">
                <a:solidFill>
                  <a:srgbClr val="003366"/>
                </a:solidFill>
              </a:rPr>
              <a:t>жаем</a:t>
            </a:r>
            <a:r>
              <a:rPr lang="ru-RU" sz="1700" smtClean="0">
                <a:solidFill>
                  <a:srgbClr val="003366"/>
                </a:solidFill>
              </a:rPr>
              <a:t> построенную часть относительно оси ОУ. </a:t>
            </a:r>
            <a:endParaRPr lang="en-US" sz="1700" smtClean="0">
              <a:solidFill>
                <a:srgbClr val="003366"/>
              </a:solidFill>
              <a:cs typeface="Times New Roman" pitchFamily="18" charset="0"/>
            </a:endParaRP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</a:rPr>
              <a:t>2. Построить у = -</a:t>
            </a:r>
            <a:r>
              <a:rPr lang="ru-RU" sz="1700" b="1" smtClean="0">
                <a:solidFill>
                  <a:srgbClr val="003366"/>
                </a:solidFill>
              </a:rPr>
              <a:t>2 |х| + 3</a:t>
            </a:r>
            <a:r>
              <a:rPr lang="ru-RU" sz="1700" smtClean="0">
                <a:solidFill>
                  <a:srgbClr val="003366"/>
                </a:solidFill>
              </a:rPr>
              <a:t> , для  </a:t>
            </a:r>
            <a:r>
              <a:rPr lang="ru-RU" sz="1700" b="1" smtClean="0">
                <a:solidFill>
                  <a:srgbClr val="003366"/>
                </a:solidFill>
              </a:rPr>
              <a:t>2|х | - 3</a:t>
            </a:r>
            <a:r>
              <a:rPr lang="ru-RU" sz="1700" smtClean="0">
                <a:solidFill>
                  <a:srgbClr val="003366"/>
                </a:solidFill>
              </a:rPr>
              <a:t> 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&lt;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</a:t>
            </a:r>
            <a:r>
              <a:rPr lang="ru-RU" sz="1700" smtClean="0">
                <a:solidFill>
                  <a:srgbClr val="003366"/>
                </a:solidFill>
              </a:rPr>
              <a:t>0. т.е.  -1,5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&lt;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х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&lt;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1,5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  а)</a:t>
            </a:r>
            <a:r>
              <a:rPr lang="ru-RU" sz="1700" smtClean="0">
                <a:solidFill>
                  <a:srgbClr val="003366"/>
                </a:solidFill>
              </a:rPr>
              <a:t>у = -</a:t>
            </a:r>
            <a:r>
              <a:rPr lang="ru-RU" sz="1700" b="1" smtClean="0">
                <a:solidFill>
                  <a:srgbClr val="003366"/>
                </a:solidFill>
              </a:rPr>
              <a:t>2х  + 3</a:t>
            </a:r>
            <a:r>
              <a:rPr lang="ru-RU" sz="1700" smtClean="0">
                <a:solidFill>
                  <a:srgbClr val="003366"/>
                </a:solidFill>
              </a:rPr>
              <a:t> , для х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&gt;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  б) д</a:t>
            </a:r>
            <a:r>
              <a:rPr lang="ru-RU" sz="1700" smtClean="0">
                <a:solidFill>
                  <a:srgbClr val="003366"/>
                </a:solidFill>
              </a:rPr>
              <a:t>ля х&lt;0, симметрично отражаем  построенную часть относительно оси ОУ. </a:t>
            </a:r>
            <a:endParaRPr lang="en-US" sz="1700" smtClean="0">
              <a:solidFill>
                <a:srgbClr val="003366"/>
              </a:solidFill>
              <a:cs typeface="Times New Roman" pitchFamily="18" charset="0"/>
            </a:endParaRP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700" smtClean="0">
              <a:solidFill>
                <a:srgbClr val="003366"/>
              </a:solidFill>
              <a:cs typeface="Times New Roman" pitchFamily="18" charset="0"/>
            </a:endParaRPr>
          </a:p>
          <a:p>
            <a:pPr marL="609600" indent="-609600" eaLnBrk="1" hangingPunct="1">
              <a:lnSpc>
                <a:spcPct val="80000"/>
              </a:lnSpc>
            </a:pPr>
            <a:endParaRPr lang="ru-RU" sz="2600" smtClean="0">
              <a:solidFill>
                <a:srgbClr val="003366"/>
              </a:solidFill>
            </a:endParaRPr>
          </a:p>
        </p:txBody>
      </p:sp>
      <p:graphicFrame>
        <p:nvGraphicFramePr>
          <p:cNvPr id="176146" name="Object 18"/>
          <p:cNvGraphicFramePr>
            <a:graphicFrameLocks noGrp="1" noChangeAspect="1"/>
          </p:cNvGraphicFramePr>
          <p:nvPr>
            <p:ph sz="half" idx="2"/>
          </p:nvPr>
        </p:nvGraphicFramePr>
        <p:xfrm>
          <a:off x="1042988" y="2636838"/>
          <a:ext cx="7129462" cy="4105275"/>
        </p:xfrm>
        <a:graphic>
          <a:graphicData uri="http://schemas.openxmlformats.org/presentationml/2006/ole">
            <p:oleObj spid="_x0000_s176146" name="GraphC" r:id="rId3" imgW="4762500" imgH="2743200" progId="">
              <p:embed/>
            </p:oleObj>
          </a:graphicData>
        </a:graphic>
      </p:graphicFrame>
      <p:sp>
        <p:nvSpPr>
          <p:cNvPr id="176142" name="Rectangle 14"/>
          <p:cNvSpPr>
            <a:spLocks noChangeArrowheads="1"/>
          </p:cNvSpPr>
          <p:nvPr/>
        </p:nvSpPr>
        <p:spPr bwMode="auto">
          <a:xfrm>
            <a:off x="4932363" y="2636838"/>
            <a:ext cx="3240087" cy="4105275"/>
          </a:xfrm>
          <a:prstGeom prst="rect">
            <a:avLst/>
          </a:prstGeom>
          <a:solidFill>
            <a:schemeClr val="accent1">
              <a:alpha val="2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76143" name="Rectangle 15"/>
          <p:cNvSpPr>
            <a:spLocks noChangeArrowheads="1"/>
          </p:cNvSpPr>
          <p:nvPr/>
        </p:nvSpPr>
        <p:spPr bwMode="auto">
          <a:xfrm>
            <a:off x="1042988" y="2636838"/>
            <a:ext cx="3024187" cy="4105275"/>
          </a:xfrm>
          <a:prstGeom prst="rect">
            <a:avLst/>
          </a:prstGeom>
          <a:solidFill>
            <a:schemeClr val="accent1">
              <a:alpha val="2196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76138" name="Line 10"/>
          <p:cNvSpPr>
            <a:spLocks noChangeShapeType="1"/>
          </p:cNvSpPr>
          <p:nvPr/>
        </p:nvSpPr>
        <p:spPr bwMode="auto">
          <a:xfrm flipV="1">
            <a:off x="4932363" y="2708275"/>
            <a:ext cx="863600" cy="18002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6139" name="Line 11"/>
          <p:cNvSpPr>
            <a:spLocks noChangeShapeType="1"/>
          </p:cNvSpPr>
          <p:nvPr/>
        </p:nvSpPr>
        <p:spPr bwMode="auto">
          <a:xfrm flipH="1" flipV="1">
            <a:off x="3132138" y="2708275"/>
            <a:ext cx="935037" cy="18002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6153" name="Line 7"/>
          <p:cNvSpPr>
            <a:spLocks noChangeShapeType="1"/>
          </p:cNvSpPr>
          <p:nvPr/>
        </p:nvSpPr>
        <p:spPr bwMode="auto">
          <a:xfrm>
            <a:off x="4932363" y="2852738"/>
            <a:ext cx="0" cy="3744912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6154" name="Line 9"/>
          <p:cNvSpPr>
            <a:spLocks noChangeShapeType="1"/>
          </p:cNvSpPr>
          <p:nvPr/>
        </p:nvSpPr>
        <p:spPr bwMode="auto">
          <a:xfrm>
            <a:off x="4067175" y="2708275"/>
            <a:ext cx="0" cy="3960813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6144" name="Rectangle 16"/>
          <p:cNvSpPr>
            <a:spLocks noChangeArrowheads="1"/>
          </p:cNvSpPr>
          <p:nvPr/>
        </p:nvSpPr>
        <p:spPr bwMode="auto">
          <a:xfrm>
            <a:off x="4067175" y="2636838"/>
            <a:ext cx="865188" cy="4105275"/>
          </a:xfrm>
          <a:prstGeom prst="rect">
            <a:avLst/>
          </a:prstGeom>
          <a:solidFill>
            <a:srgbClr val="FF99FF">
              <a:alpha val="3098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76141" name="Line 13"/>
          <p:cNvSpPr>
            <a:spLocks noChangeShapeType="1"/>
          </p:cNvSpPr>
          <p:nvPr/>
        </p:nvSpPr>
        <p:spPr bwMode="auto">
          <a:xfrm flipH="1">
            <a:off x="4067175" y="3644900"/>
            <a:ext cx="433388" cy="863600"/>
          </a:xfrm>
          <a:prstGeom prst="line">
            <a:avLst/>
          </a:prstGeom>
          <a:noFill/>
          <a:ln w="19050">
            <a:solidFill>
              <a:srgbClr val="FF66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6140" name="Line 12"/>
          <p:cNvSpPr>
            <a:spLocks noChangeShapeType="1"/>
          </p:cNvSpPr>
          <p:nvPr/>
        </p:nvSpPr>
        <p:spPr bwMode="auto">
          <a:xfrm flipH="1" flipV="1">
            <a:off x="4500563" y="3644900"/>
            <a:ext cx="431800" cy="863600"/>
          </a:xfrm>
          <a:prstGeom prst="line">
            <a:avLst/>
          </a:prstGeom>
          <a:noFill/>
          <a:ln w="19050">
            <a:solidFill>
              <a:srgbClr val="FF66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76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176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6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6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176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76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76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761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76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7614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761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76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176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76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76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8" grpId="0" animBg="1"/>
      <p:bldP spid="176139" grpId="0" animBg="1"/>
      <p:bldP spid="176141" grpId="0" animBg="1"/>
      <p:bldP spid="1761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260350"/>
            <a:ext cx="8497887" cy="17732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smtClean="0"/>
              <a:t>      7</a:t>
            </a:r>
            <a:r>
              <a:rPr lang="ru-RU" sz="2000" b="1" smtClean="0">
                <a:solidFill>
                  <a:srgbClr val="003366"/>
                </a:solidFill>
              </a:rPr>
              <a:t>. у = | 2|х | - 3|</a:t>
            </a:r>
            <a:endParaRPr lang="ru-RU" sz="2000" smtClean="0">
              <a:solidFill>
                <a:srgbClr val="003366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solidFill>
                  <a:srgbClr val="003366"/>
                </a:solidFill>
              </a:rPr>
              <a:t>1) Построить  у = 2х-3, для х&gt;0.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solidFill>
                  <a:srgbClr val="003366"/>
                </a:solidFill>
              </a:rPr>
              <a:t>2) Построить прямую, симметричную построенной относительно оси ОУ.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solidFill>
                  <a:srgbClr val="003366"/>
                </a:solidFill>
              </a:rPr>
              <a:t>3) Участки графика, расположенные в нижней полуплоскости, отображаем симметрично относительно оси ОХ.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smtClean="0">
                <a:solidFill>
                  <a:srgbClr val="003366"/>
                </a:solidFill>
              </a:rPr>
              <a:t> </a:t>
            </a:r>
            <a:endParaRPr kumimoji="1" lang="ru-RU" sz="2200" smtClean="0">
              <a:solidFill>
                <a:srgbClr val="003366"/>
              </a:solidFill>
            </a:endParaRPr>
          </a:p>
        </p:txBody>
      </p:sp>
      <p:graphicFrame>
        <p:nvGraphicFramePr>
          <p:cNvPr id="178193" name="Object 17"/>
          <p:cNvGraphicFramePr>
            <a:graphicFrameLocks noGrp="1" noChangeAspect="1"/>
          </p:cNvGraphicFramePr>
          <p:nvPr>
            <p:ph sz="half" idx="2"/>
          </p:nvPr>
        </p:nvGraphicFramePr>
        <p:xfrm>
          <a:off x="755650" y="2133600"/>
          <a:ext cx="7632700" cy="4394200"/>
        </p:xfrm>
        <a:graphic>
          <a:graphicData uri="http://schemas.openxmlformats.org/presentationml/2006/ole">
            <p:oleObj spid="_x0000_s178193" name="GraphC" r:id="rId3" imgW="4762500" imgH="2743200" progId="">
              <p:embed/>
            </p:oleObj>
          </a:graphicData>
        </a:graphic>
      </p:graphicFrame>
      <p:sp>
        <p:nvSpPr>
          <p:cNvPr id="178180" name="Line 4"/>
          <p:cNvSpPr>
            <a:spLocks noChangeShapeType="1"/>
          </p:cNvSpPr>
          <p:nvPr/>
        </p:nvSpPr>
        <p:spPr bwMode="auto">
          <a:xfrm>
            <a:off x="3924300" y="4149725"/>
            <a:ext cx="503238" cy="935038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8181" name="Line 5"/>
          <p:cNvSpPr>
            <a:spLocks noChangeShapeType="1"/>
          </p:cNvSpPr>
          <p:nvPr/>
        </p:nvSpPr>
        <p:spPr bwMode="auto">
          <a:xfrm flipH="1">
            <a:off x="4427538" y="4149725"/>
            <a:ext cx="504825" cy="935038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8182" name="Line 6"/>
          <p:cNvSpPr>
            <a:spLocks noChangeShapeType="1"/>
          </p:cNvSpPr>
          <p:nvPr/>
        </p:nvSpPr>
        <p:spPr bwMode="auto">
          <a:xfrm flipV="1">
            <a:off x="4932363" y="2492375"/>
            <a:ext cx="863600" cy="165735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8183" name="Line 7"/>
          <p:cNvSpPr>
            <a:spLocks noChangeShapeType="1"/>
          </p:cNvSpPr>
          <p:nvPr/>
        </p:nvSpPr>
        <p:spPr bwMode="auto">
          <a:xfrm>
            <a:off x="3059113" y="2420938"/>
            <a:ext cx="865187" cy="17272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8186" name="Line 10"/>
          <p:cNvSpPr>
            <a:spLocks noChangeShapeType="1"/>
          </p:cNvSpPr>
          <p:nvPr/>
        </p:nvSpPr>
        <p:spPr bwMode="auto">
          <a:xfrm flipV="1">
            <a:off x="3924300" y="3213100"/>
            <a:ext cx="503238" cy="936625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8187" name="Line 11"/>
          <p:cNvSpPr>
            <a:spLocks noChangeShapeType="1"/>
          </p:cNvSpPr>
          <p:nvPr/>
        </p:nvSpPr>
        <p:spPr bwMode="auto">
          <a:xfrm flipH="1" flipV="1">
            <a:off x="4427538" y="3140075"/>
            <a:ext cx="504825" cy="100965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8188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2205038"/>
            <a:ext cx="1152525" cy="28733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FF00"/>
                </a:solidFill>
              </a:rPr>
              <a:t>I </a:t>
            </a:r>
            <a:r>
              <a:rPr lang="ru-RU">
                <a:solidFill>
                  <a:srgbClr val="FFFF00"/>
                </a:solidFill>
              </a:rPr>
              <a:t>шаг</a:t>
            </a:r>
          </a:p>
        </p:txBody>
      </p:sp>
      <p:sp>
        <p:nvSpPr>
          <p:cNvPr id="178189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2708275"/>
            <a:ext cx="1152525" cy="2889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FF00"/>
                </a:solidFill>
              </a:rPr>
              <a:t>II </a:t>
            </a:r>
            <a:r>
              <a:rPr lang="tt-RU">
                <a:solidFill>
                  <a:srgbClr val="FFFF00"/>
                </a:solidFill>
              </a:rPr>
              <a:t>шаг</a:t>
            </a:r>
            <a:endParaRPr lang="ru-RU">
              <a:solidFill>
                <a:srgbClr val="FFFF00"/>
              </a:solidFill>
            </a:endParaRPr>
          </a:p>
        </p:txBody>
      </p:sp>
      <p:sp>
        <p:nvSpPr>
          <p:cNvPr id="178190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3284538"/>
            <a:ext cx="1079500" cy="2889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FF00"/>
                </a:solidFill>
              </a:rPr>
              <a:t>III </a:t>
            </a:r>
            <a:r>
              <a:rPr lang="ru-RU">
                <a:solidFill>
                  <a:srgbClr val="FFFF00"/>
                </a:solidFill>
              </a:rPr>
              <a:t> шаг</a:t>
            </a:r>
          </a:p>
        </p:txBody>
      </p:sp>
      <p:sp>
        <p:nvSpPr>
          <p:cNvPr id="178205" name="AutoShape 1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165850"/>
            <a:ext cx="576262" cy="2873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8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8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18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8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8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18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8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8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8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8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" dur="5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190"/>
                  </p:tgtEl>
                </p:cond>
              </p:nextCondLst>
            </p:seq>
          </p:childTnLst>
        </p:cTn>
      </p:par>
    </p:tnLst>
    <p:bldLst>
      <p:bldP spid="178180" grpId="0" animBg="1"/>
      <p:bldP spid="178180" grpId="1" animBg="1"/>
      <p:bldP spid="178181" grpId="0" animBg="1"/>
      <p:bldP spid="178181" grpId="1" animBg="1"/>
      <p:bldP spid="178182" grpId="0" animBg="1"/>
      <p:bldP spid="178183" grpId="0" animBg="1"/>
      <p:bldP spid="178186" grpId="0" animBg="1"/>
      <p:bldP spid="17818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17920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00113" y="404813"/>
            <a:ext cx="7627937" cy="23749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500" smtClean="0"/>
              <a:t>      8.</a:t>
            </a:r>
            <a:r>
              <a:rPr lang="ru-RU" sz="1600" b="1" smtClean="0">
                <a:solidFill>
                  <a:srgbClr val="003366"/>
                </a:solidFill>
              </a:rPr>
              <a:t>у = | х</a:t>
            </a:r>
            <a:r>
              <a:rPr lang="en-US" sz="1600" b="1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1600" b="1" smtClean="0">
                <a:solidFill>
                  <a:srgbClr val="003366"/>
                </a:solidFill>
              </a:rPr>
              <a:t> – 5|х| | Построить график по определению модуля.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</a:rPr>
              <a:t>1. Построим  у = </a:t>
            </a:r>
            <a:r>
              <a:rPr lang="ru-RU" sz="1500" smtClean="0">
                <a:solidFill>
                  <a:srgbClr val="003366"/>
                </a:solidFill>
              </a:rPr>
              <a:t>х</a:t>
            </a:r>
            <a:r>
              <a:rPr lang="en-US" sz="1500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1500" smtClean="0">
                <a:solidFill>
                  <a:srgbClr val="003366"/>
                </a:solidFill>
              </a:rPr>
              <a:t> – 5 </a:t>
            </a:r>
            <a:r>
              <a:rPr lang="ru-RU" sz="1700" smtClean="0">
                <a:solidFill>
                  <a:srgbClr val="003366"/>
                </a:solidFill>
              </a:rPr>
              <a:t>|</a:t>
            </a:r>
            <a:r>
              <a:rPr lang="ru-RU" sz="1500" smtClean="0">
                <a:solidFill>
                  <a:srgbClr val="003366"/>
                </a:solidFill>
              </a:rPr>
              <a:t>х|</a:t>
            </a:r>
            <a:r>
              <a:rPr lang="ru-RU" sz="1700" smtClean="0">
                <a:solidFill>
                  <a:srgbClr val="003366"/>
                </a:solidFill>
              </a:rPr>
              <a:t>, для  </a:t>
            </a:r>
            <a:r>
              <a:rPr lang="ru-RU" sz="1500" smtClean="0">
                <a:solidFill>
                  <a:srgbClr val="003366"/>
                </a:solidFill>
              </a:rPr>
              <a:t>х</a:t>
            </a:r>
            <a:r>
              <a:rPr lang="en-US" sz="1500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1500" smtClean="0">
                <a:solidFill>
                  <a:srgbClr val="003366"/>
                </a:solidFill>
              </a:rPr>
              <a:t> – 5 |х| </a:t>
            </a:r>
            <a:r>
              <a:rPr lang="ru-RU" sz="1700" smtClean="0">
                <a:solidFill>
                  <a:srgbClr val="003366"/>
                </a:solidFill>
              </a:rPr>
              <a:t> 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&gt;</a:t>
            </a:r>
            <a:r>
              <a:rPr lang="ru-RU" sz="1700" smtClean="0">
                <a:solidFill>
                  <a:srgbClr val="003366"/>
                </a:solidFill>
              </a:rPr>
              <a:t> 0  т.е. 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х 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&gt;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5 и х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&lt;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-5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     а) </a:t>
            </a:r>
            <a:r>
              <a:rPr lang="ru-RU" sz="1700" smtClean="0">
                <a:solidFill>
                  <a:srgbClr val="003366"/>
                </a:solidFill>
              </a:rPr>
              <a:t>у = </a:t>
            </a:r>
            <a:r>
              <a:rPr lang="ru-RU" sz="1500" smtClean="0">
                <a:solidFill>
                  <a:srgbClr val="003366"/>
                </a:solidFill>
              </a:rPr>
              <a:t>х</a:t>
            </a:r>
            <a:r>
              <a:rPr lang="en-US" sz="1500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1500" smtClean="0">
                <a:solidFill>
                  <a:srgbClr val="003366"/>
                </a:solidFill>
              </a:rPr>
              <a:t> – 5 х</a:t>
            </a:r>
            <a:r>
              <a:rPr lang="ru-RU" sz="1700" smtClean="0">
                <a:solidFill>
                  <a:srgbClr val="003366"/>
                </a:solidFill>
              </a:rPr>
              <a:t> , для х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&gt;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     б) д</a:t>
            </a:r>
            <a:r>
              <a:rPr lang="ru-RU" sz="1700" smtClean="0">
                <a:solidFill>
                  <a:srgbClr val="003366"/>
                </a:solidFill>
              </a:rPr>
              <a:t>ля х&lt;0, симметрично отражаем построенную часть</a:t>
            </a:r>
            <a:endParaRPr lang="en-US" sz="1700" smtClean="0">
              <a:solidFill>
                <a:srgbClr val="003366"/>
              </a:solidFill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</a:rPr>
              <a:t>относительно    оси ОУ. </a:t>
            </a:r>
            <a:endParaRPr lang="en-US" sz="1700" smtClean="0">
              <a:solidFill>
                <a:srgbClr val="003366"/>
              </a:solidFill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en-US" sz="1700" smtClean="0">
              <a:solidFill>
                <a:srgbClr val="003366"/>
              </a:solidFill>
              <a:cs typeface="Times New Roman" pitchFamily="18" charset="0"/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</a:rPr>
              <a:t>2. Построим у</a:t>
            </a:r>
            <a:r>
              <a:rPr lang="en-US" sz="1700" smtClean="0">
                <a:solidFill>
                  <a:srgbClr val="003366"/>
                </a:solidFill>
              </a:rPr>
              <a:t> </a:t>
            </a:r>
            <a:r>
              <a:rPr lang="ru-RU" sz="1700" smtClean="0">
                <a:solidFill>
                  <a:srgbClr val="003366"/>
                </a:solidFill>
              </a:rPr>
              <a:t>= - </a:t>
            </a:r>
            <a:r>
              <a:rPr lang="ru-RU" sz="1500" smtClean="0">
                <a:solidFill>
                  <a:srgbClr val="003366"/>
                </a:solidFill>
              </a:rPr>
              <a:t>х</a:t>
            </a:r>
            <a:r>
              <a:rPr lang="en-US" sz="1500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1500" smtClean="0">
                <a:solidFill>
                  <a:srgbClr val="003366"/>
                </a:solidFill>
              </a:rPr>
              <a:t> + 5 |х| </a:t>
            </a:r>
            <a:r>
              <a:rPr lang="ru-RU" sz="1700" smtClean="0">
                <a:solidFill>
                  <a:srgbClr val="003366"/>
                </a:solidFill>
              </a:rPr>
              <a:t> , для </a:t>
            </a:r>
            <a:r>
              <a:rPr lang="ru-RU" sz="1500" smtClean="0">
                <a:solidFill>
                  <a:srgbClr val="003366"/>
                </a:solidFill>
              </a:rPr>
              <a:t>х</a:t>
            </a:r>
            <a:r>
              <a:rPr lang="en-US" sz="1500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1500" smtClean="0">
                <a:solidFill>
                  <a:srgbClr val="003366"/>
                </a:solidFill>
              </a:rPr>
              <a:t> – 5 |х| </a:t>
            </a:r>
            <a:r>
              <a:rPr lang="ru-RU" sz="1700" smtClean="0">
                <a:solidFill>
                  <a:srgbClr val="003366"/>
                </a:solidFill>
              </a:rPr>
              <a:t> 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&lt;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</a:t>
            </a:r>
            <a:r>
              <a:rPr lang="ru-RU" sz="1700" smtClean="0">
                <a:solidFill>
                  <a:srgbClr val="003366"/>
                </a:solidFill>
              </a:rPr>
              <a:t>0. т.е.  -5≤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х≤5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     а) </a:t>
            </a:r>
            <a:r>
              <a:rPr lang="ru-RU" sz="1700" smtClean="0">
                <a:solidFill>
                  <a:srgbClr val="003366"/>
                </a:solidFill>
              </a:rPr>
              <a:t>у</a:t>
            </a:r>
            <a:r>
              <a:rPr lang="en-US" sz="1700" smtClean="0">
                <a:solidFill>
                  <a:srgbClr val="003366"/>
                </a:solidFill>
              </a:rPr>
              <a:t> </a:t>
            </a:r>
            <a:r>
              <a:rPr lang="ru-RU" sz="1700" smtClean="0">
                <a:solidFill>
                  <a:srgbClr val="003366"/>
                </a:solidFill>
              </a:rPr>
              <a:t>= - </a:t>
            </a:r>
            <a:r>
              <a:rPr lang="ru-RU" sz="1500" smtClean="0">
                <a:solidFill>
                  <a:srgbClr val="003366"/>
                </a:solidFill>
              </a:rPr>
              <a:t>х</a:t>
            </a:r>
            <a:r>
              <a:rPr lang="en-US" sz="1500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1500" smtClean="0">
                <a:solidFill>
                  <a:srgbClr val="003366"/>
                </a:solidFill>
              </a:rPr>
              <a:t> + 5 х</a:t>
            </a:r>
            <a:r>
              <a:rPr lang="ru-RU" sz="1700" smtClean="0">
                <a:solidFill>
                  <a:srgbClr val="003366"/>
                </a:solidFill>
              </a:rPr>
              <a:t> , для х</a:t>
            </a:r>
            <a:r>
              <a:rPr lang="en-US" sz="1700" smtClean="0">
                <a:solidFill>
                  <a:srgbClr val="003366"/>
                </a:solidFill>
                <a:cs typeface="Times New Roman" pitchFamily="18" charset="0"/>
              </a:rPr>
              <a:t>&gt;</a:t>
            </a: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0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  <a:cs typeface="Times New Roman" pitchFamily="18" charset="0"/>
              </a:rPr>
              <a:t>      б) д</a:t>
            </a:r>
            <a:r>
              <a:rPr lang="ru-RU" sz="1700" smtClean="0">
                <a:solidFill>
                  <a:srgbClr val="003366"/>
                </a:solidFill>
              </a:rPr>
              <a:t>ля х&lt;0, симметрично отражаем построенную часть относительно оси ОУ. </a:t>
            </a:r>
            <a:endParaRPr lang="en-US" sz="1700" smtClean="0">
              <a:solidFill>
                <a:srgbClr val="003366"/>
              </a:solidFill>
              <a:cs typeface="Times New Roman" pitchFamily="18" charset="0"/>
            </a:endParaRP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ru-RU" sz="1500" smtClean="0">
              <a:solidFill>
                <a:srgbClr val="003366"/>
              </a:solidFill>
            </a:endParaRPr>
          </a:p>
          <a:p>
            <a:pPr eaLnBrk="1" hangingPunct="1">
              <a:lnSpc>
                <a:spcPct val="70000"/>
              </a:lnSpc>
            </a:pPr>
            <a:endParaRPr lang="ru-RU" sz="2600" smtClean="0">
              <a:solidFill>
                <a:srgbClr val="003366"/>
              </a:solidFill>
            </a:endParaRPr>
          </a:p>
        </p:txBody>
      </p:sp>
      <p:graphicFrame>
        <p:nvGraphicFramePr>
          <p:cNvPr id="179223" name="Object 23"/>
          <p:cNvGraphicFramePr>
            <a:graphicFrameLocks noGrp="1" noChangeAspect="1"/>
          </p:cNvGraphicFramePr>
          <p:nvPr>
            <p:ph idx="4294967295"/>
          </p:nvPr>
        </p:nvGraphicFramePr>
        <p:xfrm>
          <a:off x="1187450" y="2492375"/>
          <a:ext cx="7202488" cy="4148138"/>
        </p:xfrm>
        <a:graphic>
          <a:graphicData uri="http://schemas.openxmlformats.org/presentationml/2006/ole">
            <p:oleObj spid="_x0000_s179223" name="GraphC" r:id="rId3" imgW="4762500" imgH="2743200" progId="">
              <p:embed/>
            </p:oleObj>
          </a:graphicData>
        </a:graphic>
      </p:graphicFrame>
      <p:sp>
        <p:nvSpPr>
          <p:cNvPr id="179217" name="Rectangle 17"/>
          <p:cNvSpPr>
            <a:spLocks noChangeArrowheads="1"/>
          </p:cNvSpPr>
          <p:nvPr/>
        </p:nvSpPr>
        <p:spPr bwMode="auto">
          <a:xfrm>
            <a:off x="6084888" y="2492375"/>
            <a:ext cx="2303462" cy="4176713"/>
          </a:xfrm>
          <a:prstGeom prst="rect">
            <a:avLst/>
          </a:pr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79212" name="Freeform 12"/>
          <p:cNvSpPr>
            <a:spLocks/>
          </p:cNvSpPr>
          <p:nvPr/>
        </p:nvSpPr>
        <p:spPr bwMode="auto">
          <a:xfrm>
            <a:off x="6084888" y="2708275"/>
            <a:ext cx="574675" cy="1657350"/>
          </a:xfrm>
          <a:custGeom>
            <a:avLst/>
            <a:gdLst>
              <a:gd name="T0" fmla="*/ 0 w 362"/>
              <a:gd name="T1" fmla="*/ 1657350 h 1044"/>
              <a:gd name="T2" fmla="*/ 574675 w 362"/>
              <a:gd name="T3" fmla="*/ 0 h 1044"/>
              <a:gd name="T4" fmla="*/ 0 60000 65536"/>
              <a:gd name="T5" fmla="*/ 0 60000 65536"/>
              <a:gd name="T6" fmla="*/ 0 w 362"/>
              <a:gd name="T7" fmla="*/ 0 h 1044"/>
              <a:gd name="T8" fmla="*/ 362 w 362"/>
              <a:gd name="T9" fmla="*/ 1044 h 10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2" h="1044">
                <a:moveTo>
                  <a:pt x="0" y="1044"/>
                </a:moveTo>
                <a:cubicBezTo>
                  <a:pt x="151" y="609"/>
                  <a:pt x="302" y="174"/>
                  <a:pt x="362" y="0"/>
                </a:cubicBezTo>
              </a:path>
            </a:pathLst>
          </a:custGeom>
          <a:noFill/>
          <a:ln w="190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79218" name="Rectangle 18"/>
          <p:cNvSpPr>
            <a:spLocks noChangeArrowheads="1"/>
          </p:cNvSpPr>
          <p:nvPr/>
        </p:nvSpPr>
        <p:spPr bwMode="auto">
          <a:xfrm>
            <a:off x="1187450" y="2492375"/>
            <a:ext cx="2016125" cy="4176713"/>
          </a:xfrm>
          <a:prstGeom prst="rect">
            <a:avLst/>
          </a:pr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79229" name="Line 9"/>
          <p:cNvSpPr>
            <a:spLocks noChangeShapeType="1"/>
          </p:cNvSpPr>
          <p:nvPr/>
        </p:nvSpPr>
        <p:spPr bwMode="auto">
          <a:xfrm>
            <a:off x="3203575" y="2708275"/>
            <a:ext cx="0" cy="381635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9230" name="Line 10"/>
          <p:cNvSpPr>
            <a:spLocks noChangeShapeType="1"/>
          </p:cNvSpPr>
          <p:nvPr/>
        </p:nvSpPr>
        <p:spPr bwMode="auto">
          <a:xfrm>
            <a:off x="6084888" y="2636838"/>
            <a:ext cx="0" cy="3816350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9214" name="Freeform 14"/>
          <p:cNvSpPr>
            <a:spLocks/>
          </p:cNvSpPr>
          <p:nvPr/>
        </p:nvSpPr>
        <p:spPr bwMode="auto">
          <a:xfrm>
            <a:off x="2627313" y="2708275"/>
            <a:ext cx="576262" cy="1657350"/>
          </a:xfrm>
          <a:custGeom>
            <a:avLst/>
            <a:gdLst>
              <a:gd name="T0" fmla="*/ 576262 w 363"/>
              <a:gd name="T1" fmla="*/ 1657350 h 1044"/>
              <a:gd name="T2" fmla="*/ 0 w 363"/>
              <a:gd name="T3" fmla="*/ 0 h 1044"/>
              <a:gd name="T4" fmla="*/ 0 60000 65536"/>
              <a:gd name="T5" fmla="*/ 0 60000 65536"/>
              <a:gd name="T6" fmla="*/ 0 w 363"/>
              <a:gd name="T7" fmla="*/ 0 h 1044"/>
              <a:gd name="T8" fmla="*/ 363 w 363"/>
              <a:gd name="T9" fmla="*/ 1044 h 10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3" h="1044">
                <a:moveTo>
                  <a:pt x="363" y="1044"/>
                </a:moveTo>
                <a:cubicBezTo>
                  <a:pt x="211" y="609"/>
                  <a:pt x="60" y="174"/>
                  <a:pt x="0" y="0"/>
                </a:cubicBezTo>
              </a:path>
            </a:pathLst>
          </a:custGeom>
          <a:noFill/>
          <a:ln w="190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79219" name="Rectangle 19"/>
          <p:cNvSpPr>
            <a:spLocks noChangeArrowheads="1"/>
          </p:cNvSpPr>
          <p:nvPr/>
        </p:nvSpPr>
        <p:spPr bwMode="auto">
          <a:xfrm>
            <a:off x="3203575" y="2492375"/>
            <a:ext cx="2881313" cy="4176713"/>
          </a:xfrm>
          <a:prstGeom prst="rect">
            <a:avLst/>
          </a:prstGeom>
          <a:solidFill>
            <a:srgbClr val="CC99FF">
              <a:alpha val="3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79215" name="Freeform 15"/>
          <p:cNvSpPr>
            <a:spLocks/>
          </p:cNvSpPr>
          <p:nvPr/>
        </p:nvSpPr>
        <p:spPr bwMode="auto">
          <a:xfrm>
            <a:off x="4643438" y="2565400"/>
            <a:ext cx="1441450" cy="1800225"/>
          </a:xfrm>
          <a:custGeom>
            <a:avLst/>
            <a:gdLst>
              <a:gd name="T0" fmla="*/ 1441450 w 908"/>
              <a:gd name="T1" fmla="*/ 1800225 h 1089"/>
              <a:gd name="T2" fmla="*/ 792162 w 908"/>
              <a:gd name="T3" fmla="*/ 0 h 1089"/>
              <a:gd name="T4" fmla="*/ 0 w 908"/>
              <a:gd name="T5" fmla="*/ 1800225 h 1089"/>
              <a:gd name="T6" fmla="*/ 0 60000 65536"/>
              <a:gd name="T7" fmla="*/ 0 60000 65536"/>
              <a:gd name="T8" fmla="*/ 0 60000 65536"/>
              <a:gd name="T9" fmla="*/ 0 w 908"/>
              <a:gd name="T10" fmla="*/ 0 h 1089"/>
              <a:gd name="T11" fmla="*/ 908 w 908"/>
              <a:gd name="T12" fmla="*/ 1089 h 10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08" h="1089">
                <a:moveTo>
                  <a:pt x="908" y="1089"/>
                </a:moveTo>
                <a:cubicBezTo>
                  <a:pt x="779" y="544"/>
                  <a:pt x="650" y="0"/>
                  <a:pt x="499" y="0"/>
                </a:cubicBezTo>
                <a:cubicBezTo>
                  <a:pt x="348" y="0"/>
                  <a:pt x="83" y="908"/>
                  <a:pt x="0" y="1089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79216" name="Freeform 16"/>
          <p:cNvSpPr>
            <a:spLocks/>
          </p:cNvSpPr>
          <p:nvPr/>
        </p:nvSpPr>
        <p:spPr bwMode="auto">
          <a:xfrm>
            <a:off x="3203575" y="2565400"/>
            <a:ext cx="1441450" cy="1800225"/>
          </a:xfrm>
          <a:custGeom>
            <a:avLst/>
            <a:gdLst>
              <a:gd name="T0" fmla="*/ 1441450 w 908"/>
              <a:gd name="T1" fmla="*/ 1800225 h 1089"/>
              <a:gd name="T2" fmla="*/ 792162 w 908"/>
              <a:gd name="T3" fmla="*/ 0 h 1089"/>
              <a:gd name="T4" fmla="*/ 0 w 908"/>
              <a:gd name="T5" fmla="*/ 1800225 h 1089"/>
              <a:gd name="T6" fmla="*/ 0 60000 65536"/>
              <a:gd name="T7" fmla="*/ 0 60000 65536"/>
              <a:gd name="T8" fmla="*/ 0 60000 65536"/>
              <a:gd name="T9" fmla="*/ 0 w 908"/>
              <a:gd name="T10" fmla="*/ 0 h 1089"/>
              <a:gd name="T11" fmla="*/ 908 w 908"/>
              <a:gd name="T12" fmla="*/ 1089 h 108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08" h="1089">
                <a:moveTo>
                  <a:pt x="908" y="1089"/>
                </a:moveTo>
                <a:cubicBezTo>
                  <a:pt x="779" y="544"/>
                  <a:pt x="650" y="0"/>
                  <a:pt x="499" y="0"/>
                </a:cubicBezTo>
                <a:cubicBezTo>
                  <a:pt x="348" y="0"/>
                  <a:pt x="83" y="908"/>
                  <a:pt x="0" y="1089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79220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451725" y="476250"/>
            <a:ext cx="1441450" cy="360363"/>
          </a:xfrm>
          <a:prstGeom prst="actionButtonBlank">
            <a:avLst/>
          </a:prstGeom>
          <a:solidFill>
            <a:schemeClr val="accent1">
              <a:alpha val="2705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ru-RU">
                <a:solidFill>
                  <a:srgbClr val="FF3300"/>
                </a:solidFill>
              </a:rPr>
              <a:t>Проверь</a:t>
            </a:r>
          </a:p>
        </p:txBody>
      </p:sp>
      <p:sp>
        <p:nvSpPr>
          <p:cNvPr id="179236" name="AutoShape 2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16913" y="6237288"/>
            <a:ext cx="611187" cy="287337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9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9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92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92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179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179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7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92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92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92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0"/>
                                        <p:tgtEl>
                                          <p:spTgt spid="179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000"/>
                                        <p:tgtEl>
                                          <p:spTgt spid="17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7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55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63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67" presetID="7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220"/>
                  </p:tgtEl>
                </p:cond>
              </p:nextCondLst>
            </p:seq>
          </p:childTnLst>
        </p:cTn>
      </p:par>
    </p:tnLst>
    <p:bldLst>
      <p:bldP spid="179217" grpId="0" animBg="1"/>
      <p:bldP spid="179212" grpId="0" animBg="1"/>
      <p:bldP spid="179218" grpId="0" animBg="1"/>
      <p:bldP spid="179214" grpId="0" animBg="1"/>
      <p:bldP spid="179219" grpId="0" animBg="1"/>
      <p:bldP spid="179215" grpId="0" animBg="1"/>
      <p:bldP spid="1792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60350"/>
            <a:ext cx="8712200" cy="1728788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500" b="1" smtClean="0"/>
              <a:t>      9</a:t>
            </a:r>
            <a:r>
              <a:rPr lang="ru-RU" sz="2500" b="1" smtClean="0">
                <a:solidFill>
                  <a:srgbClr val="003366"/>
                </a:solidFill>
              </a:rPr>
              <a:t>. у = | х</a:t>
            </a:r>
            <a:r>
              <a:rPr lang="en-US" sz="2500" b="1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2500" b="1" smtClean="0">
                <a:solidFill>
                  <a:srgbClr val="003366"/>
                </a:solidFill>
              </a:rPr>
              <a:t> – 5|х| |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100" smtClean="0">
                <a:solidFill>
                  <a:srgbClr val="003366"/>
                </a:solidFill>
              </a:rPr>
              <a:t>а) </a:t>
            </a:r>
            <a:r>
              <a:rPr lang="ru-RU" sz="2000" smtClean="0">
                <a:solidFill>
                  <a:srgbClr val="003366"/>
                </a:solidFill>
              </a:rPr>
              <a:t>Построим график функции у = х</a:t>
            </a:r>
            <a:r>
              <a:rPr lang="en-US" sz="2000" smtClean="0">
                <a:solidFill>
                  <a:srgbClr val="003366"/>
                </a:solidFill>
                <a:cs typeface="Times New Roman" pitchFamily="18" charset="0"/>
              </a:rPr>
              <a:t>²</a:t>
            </a:r>
            <a:r>
              <a:rPr lang="ru-RU" sz="2000" smtClean="0">
                <a:solidFill>
                  <a:srgbClr val="003366"/>
                </a:solidFill>
              </a:rPr>
              <a:t> – 5 х     для  х&gt;0.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smtClean="0">
                <a:solidFill>
                  <a:srgbClr val="003366"/>
                </a:solidFill>
              </a:rPr>
              <a:t>б) Построим  часть графика, симметричную построенной относительно оси ОУ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2000" smtClean="0">
                <a:solidFill>
                  <a:srgbClr val="003366"/>
                </a:solidFill>
              </a:rPr>
              <a:t>в) Часть графика, расположенные в нижней полуплоскости, преобразовываем на верхнюю полуплоскость симметрично оси ОХ.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ru-RU" sz="2000" smtClean="0">
              <a:solidFill>
                <a:srgbClr val="003366"/>
              </a:solidFill>
            </a:endParaRPr>
          </a:p>
        </p:txBody>
      </p:sp>
      <p:graphicFrame>
        <p:nvGraphicFramePr>
          <p:cNvPr id="130075" name="Object 27"/>
          <p:cNvGraphicFramePr>
            <a:graphicFrameLocks noGrp="1" noChangeAspect="1"/>
          </p:cNvGraphicFramePr>
          <p:nvPr>
            <p:ph sz="half" idx="2"/>
          </p:nvPr>
        </p:nvGraphicFramePr>
        <p:xfrm>
          <a:off x="684213" y="1916113"/>
          <a:ext cx="7920037" cy="4562475"/>
        </p:xfrm>
        <a:graphic>
          <a:graphicData uri="http://schemas.openxmlformats.org/presentationml/2006/ole">
            <p:oleObj spid="_x0000_s130075" name="GraphC" r:id="rId3" imgW="4762500" imgH="2743200" progId="">
              <p:embed/>
            </p:oleObj>
          </a:graphicData>
        </a:graphic>
      </p:graphicFrame>
      <p:sp>
        <p:nvSpPr>
          <p:cNvPr id="130055" name="Line 7"/>
          <p:cNvSpPr>
            <a:spLocks noChangeShapeType="1"/>
          </p:cNvSpPr>
          <p:nvPr/>
        </p:nvSpPr>
        <p:spPr bwMode="auto">
          <a:xfrm flipV="1">
            <a:off x="6084888" y="2276475"/>
            <a:ext cx="647700" cy="187325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057" name="Freeform 9"/>
          <p:cNvSpPr>
            <a:spLocks/>
          </p:cNvSpPr>
          <p:nvPr/>
        </p:nvSpPr>
        <p:spPr bwMode="auto">
          <a:xfrm>
            <a:off x="4500563" y="4149725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0061" name="Freeform 13"/>
          <p:cNvSpPr>
            <a:spLocks/>
          </p:cNvSpPr>
          <p:nvPr/>
        </p:nvSpPr>
        <p:spPr bwMode="auto">
          <a:xfrm flipH="1">
            <a:off x="2916238" y="4149725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0063" name="Line 15"/>
          <p:cNvSpPr>
            <a:spLocks noChangeShapeType="1"/>
          </p:cNvSpPr>
          <p:nvPr/>
        </p:nvSpPr>
        <p:spPr bwMode="auto">
          <a:xfrm flipH="1" flipV="1">
            <a:off x="2268538" y="2276475"/>
            <a:ext cx="647700" cy="187325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0067" name="Freeform 19"/>
          <p:cNvSpPr>
            <a:spLocks/>
          </p:cNvSpPr>
          <p:nvPr/>
        </p:nvSpPr>
        <p:spPr bwMode="auto">
          <a:xfrm flipH="1" flipV="1">
            <a:off x="2916238" y="2133600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0068" name="Freeform 20"/>
          <p:cNvSpPr>
            <a:spLocks/>
          </p:cNvSpPr>
          <p:nvPr/>
        </p:nvSpPr>
        <p:spPr bwMode="auto">
          <a:xfrm flipV="1">
            <a:off x="4500563" y="2133600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0070" name="AutoShape 2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956550" y="2133600"/>
            <a:ext cx="935038" cy="360363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FF00"/>
                </a:solidFill>
                <a:cs typeface="Arial" charset="0"/>
              </a:rPr>
              <a:t>I</a:t>
            </a:r>
            <a:r>
              <a:rPr lang="ru-RU">
                <a:solidFill>
                  <a:srgbClr val="FFFF00"/>
                </a:solidFill>
              </a:rPr>
              <a:t> шаг</a:t>
            </a:r>
          </a:p>
        </p:txBody>
      </p:sp>
      <p:sp>
        <p:nvSpPr>
          <p:cNvPr id="130071" name="AutoShape 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956550" y="2708275"/>
            <a:ext cx="936625" cy="2889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FF00"/>
                </a:solidFill>
              </a:rPr>
              <a:t>II</a:t>
            </a:r>
            <a:r>
              <a:rPr lang="ru-RU">
                <a:solidFill>
                  <a:srgbClr val="FFFF00"/>
                </a:solidFill>
              </a:rPr>
              <a:t> шаг</a:t>
            </a:r>
          </a:p>
        </p:txBody>
      </p:sp>
      <p:sp>
        <p:nvSpPr>
          <p:cNvPr id="130072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956550" y="3213100"/>
            <a:ext cx="936625" cy="360363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FF00"/>
                </a:solidFill>
              </a:rPr>
              <a:t>III</a:t>
            </a:r>
            <a:r>
              <a:rPr lang="ru-RU">
                <a:solidFill>
                  <a:srgbClr val="FFFF00"/>
                </a:solidFill>
              </a:rPr>
              <a:t> шаг</a:t>
            </a:r>
          </a:p>
        </p:txBody>
      </p:sp>
      <p:sp>
        <p:nvSpPr>
          <p:cNvPr id="130087" name="AutoShape 2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165850"/>
            <a:ext cx="1008063" cy="35877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00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07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00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0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07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00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0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" dur="500"/>
                                        <p:tgtEl>
                                          <p:spTgt spid="130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072"/>
                  </p:tgtEl>
                </p:cond>
              </p:nextCondLst>
            </p:seq>
          </p:childTnLst>
        </p:cTn>
      </p:par>
    </p:tnLst>
    <p:bldLst>
      <p:bldP spid="130055" grpId="0" animBg="1"/>
      <p:bldP spid="130057" grpId="0" animBg="1"/>
      <p:bldP spid="130057" grpId="1" animBg="1"/>
      <p:bldP spid="130061" grpId="0" animBg="1"/>
      <p:bldP spid="130061" grpId="1" animBg="1"/>
      <p:bldP spid="130063" grpId="0" animBg="1"/>
      <p:bldP spid="130067" grpId="0" animBg="1"/>
      <p:bldP spid="13006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sp>
        <p:nvSpPr>
          <p:cNvPr id="182333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250825" y="115888"/>
            <a:ext cx="8642350" cy="20891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100" b="1" smtClean="0"/>
              <a:t>     </a:t>
            </a:r>
            <a:r>
              <a:rPr lang="ru-RU" sz="2100" b="1" smtClean="0"/>
              <a:t> 10. Построить график функции у =| |х|</a:t>
            </a:r>
            <a:r>
              <a:rPr lang="en-US" sz="2100" b="1" smtClean="0">
                <a:cs typeface="Times New Roman" pitchFamily="18" charset="0"/>
              </a:rPr>
              <a:t>³</a:t>
            </a:r>
            <a:r>
              <a:rPr lang="ru-RU" sz="2100" b="1" smtClean="0"/>
              <a:t> - 2 | по определению модуля</a:t>
            </a:r>
            <a:endParaRPr lang="ru-RU" sz="21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/>
              <a:t>1). </a:t>
            </a:r>
            <a:r>
              <a:rPr lang="en-US" sz="1700" smtClean="0"/>
              <a:t>  </a:t>
            </a:r>
            <a:r>
              <a:rPr lang="ru-RU" sz="1700" smtClean="0"/>
              <a:t>Построить  у = </a:t>
            </a:r>
            <a:r>
              <a:rPr lang="ru-RU" sz="1700" b="1" smtClean="0"/>
              <a:t>|х|</a:t>
            </a:r>
            <a:r>
              <a:rPr lang="en-US" sz="1700" b="1" smtClean="0">
                <a:cs typeface="Times New Roman" pitchFamily="18" charset="0"/>
              </a:rPr>
              <a:t>³</a:t>
            </a:r>
            <a:r>
              <a:rPr lang="ru-RU" sz="1700" b="1" smtClean="0"/>
              <a:t> - 2 </a:t>
            </a:r>
            <a:r>
              <a:rPr lang="ru-RU" sz="1700" smtClean="0"/>
              <a:t>, для </a:t>
            </a:r>
            <a:r>
              <a:rPr lang="ru-RU" sz="1700" b="1" smtClean="0"/>
              <a:t>|х|</a:t>
            </a:r>
            <a:r>
              <a:rPr lang="en-US" sz="1700" b="1" smtClean="0">
                <a:cs typeface="Times New Roman" pitchFamily="18" charset="0"/>
              </a:rPr>
              <a:t>³</a:t>
            </a:r>
            <a:r>
              <a:rPr lang="ru-RU" sz="1700" b="1" smtClean="0"/>
              <a:t> - 2 </a:t>
            </a:r>
            <a:r>
              <a:rPr lang="ru-RU" sz="1700" smtClean="0"/>
              <a:t>  </a:t>
            </a:r>
            <a:r>
              <a:rPr lang="en-US" sz="1700" smtClean="0">
                <a:cs typeface="Times New Roman" pitchFamily="18" charset="0"/>
              </a:rPr>
              <a:t>&gt;</a:t>
            </a:r>
            <a:r>
              <a:rPr lang="ru-RU" sz="1700" smtClean="0"/>
              <a:t> 0</a:t>
            </a:r>
            <a:r>
              <a:rPr lang="en-US" sz="1700" smtClean="0"/>
              <a:t>, x&gt;        </a:t>
            </a:r>
            <a:r>
              <a:rPr lang="tt-RU" sz="1700" smtClean="0"/>
              <a:t>и </a:t>
            </a:r>
            <a:r>
              <a:rPr lang="en-US" sz="1700" smtClean="0"/>
              <a:t>x&lt; </a:t>
            </a:r>
            <a:r>
              <a:rPr lang="ru-RU" sz="1700" smtClean="0"/>
              <a:t>-</a:t>
            </a:r>
            <a:endParaRPr lang="en-US" sz="1700" smtClean="0">
              <a:solidFill>
                <a:srgbClr val="F5175C"/>
              </a:solidFill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cs typeface="Times New Roman" pitchFamily="18" charset="0"/>
              </a:rPr>
              <a:t>        а) </a:t>
            </a:r>
            <a:r>
              <a:rPr lang="ru-RU" sz="1700" smtClean="0"/>
              <a:t>у = </a:t>
            </a:r>
            <a:r>
              <a:rPr lang="ru-RU" sz="1700" b="1" smtClean="0"/>
              <a:t>х</a:t>
            </a:r>
            <a:r>
              <a:rPr lang="en-US" sz="1700" b="1" smtClean="0">
                <a:cs typeface="Times New Roman" pitchFamily="18" charset="0"/>
              </a:rPr>
              <a:t>³</a:t>
            </a:r>
            <a:r>
              <a:rPr lang="ru-RU" sz="1700" b="1" smtClean="0"/>
              <a:t> - 2</a:t>
            </a:r>
            <a:r>
              <a:rPr lang="ru-RU" sz="1700" smtClean="0"/>
              <a:t> , для х</a:t>
            </a:r>
            <a:r>
              <a:rPr lang="en-US" sz="1700" smtClean="0">
                <a:cs typeface="Times New Roman" pitchFamily="18" charset="0"/>
              </a:rPr>
              <a:t>&gt;</a:t>
            </a:r>
            <a:r>
              <a:rPr lang="ru-RU" sz="1700" smtClean="0">
                <a:cs typeface="Times New Roman" pitchFamily="18" charset="0"/>
              </a:rPr>
              <a:t>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cs typeface="Times New Roman" pitchFamily="18" charset="0"/>
              </a:rPr>
              <a:t>        б) д</a:t>
            </a:r>
            <a:r>
              <a:rPr lang="ru-RU" sz="1700" smtClean="0"/>
              <a:t>ля х&lt;0, симметрично отражаем  построенную часть относительно    оси ОУ. </a:t>
            </a:r>
            <a:endParaRPr lang="en-US" sz="170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/>
              <a:t>2). Построить у = - </a:t>
            </a:r>
            <a:r>
              <a:rPr lang="ru-RU" sz="1700" b="1" smtClean="0"/>
              <a:t>|х|</a:t>
            </a:r>
            <a:r>
              <a:rPr lang="en-US" sz="1700" b="1" smtClean="0">
                <a:cs typeface="Times New Roman" pitchFamily="18" charset="0"/>
              </a:rPr>
              <a:t>³</a:t>
            </a:r>
            <a:r>
              <a:rPr lang="ru-RU" sz="1700" b="1" smtClean="0"/>
              <a:t> + 2 </a:t>
            </a:r>
            <a:r>
              <a:rPr lang="ru-RU" sz="1700" smtClean="0"/>
              <a:t>  , для </a:t>
            </a:r>
            <a:r>
              <a:rPr lang="ru-RU" sz="1700" b="1" smtClean="0"/>
              <a:t>|х|</a:t>
            </a:r>
            <a:r>
              <a:rPr lang="en-US" sz="1700" b="1" smtClean="0">
                <a:cs typeface="Times New Roman" pitchFamily="18" charset="0"/>
              </a:rPr>
              <a:t>³</a:t>
            </a:r>
            <a:r>
              <a:rPr lang="ru-RU" sz="1700" b="1" smtClean="0"/>
              <a:t> - 2 </a:t>
            </a:r>
            <a:r>
              <a:rPr lang="ru-RU" sz="1700" smtClean="0"/>
              <a:t>  </a:t>
            </a:r>
            <a:r>
              <a:rPr lang="en-US" sz="1700" smtClean="0">
                <a:cs typeface="Times New Roman" pitchFamily="18" charset="0"/>
              </a:rPr>
              <a:t>&lt;</a:t>
            </a:r>
            <a:r>
              <a:rPr lang="ru-RU" sz="1700" smtClean="0">
                <a:cs typeface="Times New Roman" pitchFamily="18" charset="0"/>
              </a:rPr>
              <a:t> </a:t>
            </a:r>
            <a:r>
              <a:rPr lang="ru-RU" sz="1700" smtClean="0"/>
              <a:t>0. т.е. </a:t>
            </a:r>
            <a:r>
              <a:rPr lang="en-US" sz="1700" smtClean="0"/>
              <a:t>-       &lt; x&lt;</a:t>
            </a:r>
            <a:endParaRPr lang="ru-RU" sz="17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cs typeface="Times New Roman" pitchFamily="18" charset="0"/>
              </a:rPr>
              <a:t>       а) </a:t>
            </a:r>
            <a:r>
              <a:rPr lang="ru-RU" sz="1700" smtClean="0"/>
              <a:t>у = -</a:t>
            </a:r>
            <a:r>
              <a:rPr lang="ru-RU" sz="1700" b="1" smtClean="0"/>
              <a:t>х</a:t>
            </a:r>
            <a:r>
              <a:rPr lang="en-US" sz="1700" b="1" smtClean="0">
                <a:cs typeface="Times New Roman" pitchFamily="18" charset="0"/>
              </a:rPr>
              <a:t>³</a:t>
            </a:r>
            <a:r>
              <a:rPr lang="ru-RU" sz="1700" b="1" smtClean="0"/>
              <a:t> + 2</a:t>
            </a:r>
            <a:r>
              <a:rPr lang="ru-RU" sz="1700" smtClean="0"/>
              <a:t> , для х</a:t>
            </a:r>
            <a:r>
              <a:rPr lang="en-US" sz="1700" smtClean="0">
                <a:cs typeface="Times New Roman" pitchFamily="18" charset="0"/>
              </a:rPr>
              <a:t>&gt;</a:t>
            </a:r>
            <a:r>
              <a:rPr lang="ru-RU" sz="1700" smtClean="0">
                <a:cs typeface="Times New Roman" pitchFamily="18" charset="0"/>
              </a:rPr>
              <a:t>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700" smtClean="0">
                <a:cs typeface="Times New Roman" pitchFamily="18" charset="0"/>
              </a:rPr>
              <a:t>       б) д</a:t>
            </a:r>
            <a:r>
              <a:rPr lang="ru-RU" sz="1700" smtClean="0"/>
              <a:t>ля х&lt;0, симметрично отражаем  построенную часть относительно оси ОУ. </a:t>
            </a:r>
            <a:endParaRPr lang="en-US" sz="170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ru-RU" sz="1700" smtClean="0"/>
          </a:p>
        </p:txBody>
      </p:sp>
      <p:graphicFrame>
        <p:nvGraphicFramePr>
          <p:cNvPr id="182327" name="Object 55"/>
          <p:cNvGraphicFramePr>
            <a:graphicFrameLocks noGrp="1" noChangeAspect="1"/>
          </p:cNvGraphicFramePr>
          <p:nvPr>
            <p:ph idx="4294967295"/>
          </p:nvPr>
        </p:nvGraphicFramePr>
        <p:xfrm>
          <a:off x="971550" y="2460625"/>
          <a:ext cx="7632700" cy="4397375"/>
        </p:xfrm>
        <a:graphic>
          <a:graphicData uri="http://schemas.openxmlformats.org/presentationml/2006/ole">
            <p:oleObj spid="_x0000_s182327" name="GraphC" r:id="rId3" imgW="4762500" imgH="2743200" progId="">
              <p:embed/>
            </p:oleObj>
          </a:graphicData>
        </a:graphic>
      </p:graphicFrame>
      <p:sp>
        <p:nvSpPr>
          <p:cNvPr id="182334" name="Rectangle 20"/>
          <p:cNvSpPr>
            <a:spLocks noChangeArrowheads="1"/>
          </p:cNvSpPr>
          <p:nvPr/>
        </p:nvSpPr>
        <p:spPr bwMode="auto">
          <a:xfrm>
            <a:off x="5076825" y="2492375"/>
            <a:ext cx="3527425" cy="4365625"/>
          </a:xfrm>
          <a:prstGeom prst="rect">
            <a:avLst/>
          </a:prstGeom>
          <a:solidFill>
            <a:srgbClr val="FFFF99">
              <a:alpha val="4392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82281" name="Freeform 9"/>
          <p:cNvSpPr>
            <a:spLocks/>
          </p:cNvSpPr>
          <p:nvPr/>
        </p:nvSpPr>
        <p:spPr bwMode="auto">
          <a:xfrm>
            <a:off x="5076825" y="2924175"/>
            <a:ext cx="215900" cy="1584325"/>
          </a:xfrm>
          <a:custGeom>
            <a:avLst/>
            <a:gdLst>
              <a:gd name="T0" fmla="*/ 215900 w 136"/>
              <a:gd name="T1" fmla="*/ 0 h 998"/>
              <a:gd name="T2" fmla="*/ 0 w 136"/>
              <a:gd name="T3" fmla="*/ 1584325 h 998"/>
              <a:gd name="T4" fmla="*/ 0 60000 65536"/>
              <a:gd name="T5" fmla="*/ 0 60000 65536"/>
              <a:gd name="T6" fmla="*/ 0 w 136"/>
              <a:gd name="T7" fmla="*/ 0 h 998"/>
              <a:gd name="T8" fmla="*/ 136 w 136"/>
              <a:gd name="T9" fmla="*/ 998 h 9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" h="998">
                <a:moveTo>
                  <a:pt x="136" y="0"/>
                </a:moveTo>
                <a:cubicBezTo>
                  <a:pt x="79" y="416"/>
                  <a:pt x="23" y="832"/>
                  <a:pt x="0" y="998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82336" name="Rectangle 21"/>
          <p:cNvSpPr>
            <a:spLocks noChangeArrowheads="1"/>
          </p:cNvSpPr>
          <p:nvPr/>
        </p:nvSpPr>
        <p:spPr bwMode="auto">
          <a:xfrm>
            <a:off x="971550" y="2492375"/>
            <a:ext cx="3240088" cy="4365625"/>
          </a:xfrm>
          <a:prstGeom prst="rect">
            <a:avLst/>
          </a:prstGeom>
          <a:solidFill>
            <a:srgbClr val="FFFF99">
              <a:alpha val="4392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82285" name="Freeform 13"/>
          <p:cNvSpPr>
            <a:spLocks/>
          </p:cNvSpPr>
          <p:nvPr/>
        </p:nvSpPr>
        <p:spPr bwMode="auto">
          <a:xfrm>
            <a:off x="3924300" y="2852738"/>
            <a:ext cx="287338" cy="1584325"/>
          </a:xfrm>
          <a:custGeom>
            <a:avLst/>
            <a:gdLst>
              <a:gd name="T0" fmla="*/ 287338 w 181"/>
              <a:gd name="T1" fmla="*/ 1584325 h 998"/>
              <a:gd name="T2" fmla="*/ 0 w 181"/>
              <a:gd name="T3" fmla="*/ 0 h 998"/>
              <a:gd name="T4" fmla="*/ 0 60000 65536"/>
              <a:gd name="T5" fmla="*/ 0 60000 65536"/>
              <a:gd name="T6" fmla="*/ 0 w 181"/>
              <a:gd name="T7" fmla="*/ 0 h 998"/>
              <a:gd name="T8" fmla="*/ 181 w 181"/>
              <a:gd name="T9" fmla="*/ 998 h 99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1" h="998">
                <a:moveTo>
                  <a:pt x="181" y="998"/>
                </a:moveTo>
                <a:cubicBezTo>
                  <a:pt x="105" y="582"/>
                  <a:pt x="30" y="166"/>
                  <a:pt x="0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82338" name="Line 10"/>
          <p:cNvSpPr>
            <a:spLocks noChangeShapeType="1"/>
          </p:cNvSpPr>
          <p:nvPr/>
        </p:nvSpPr>
        <p:spPr bwMode="auto">
          <a:xfrm>
            <a:off x="5076825" y="2636838"/>
            <a:ext cx="0" cy="4105275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2339" name="Line 11"/>
          <p:cNvSpPr>
            <a:spLocks noChangeShapeType="1"/>
          </p:cNvSpPr>
          <p:nvPr/>
        </p:nvSpPr>
        <p:spPr bwMode="auto">
          <a:xfrm>
            <a:off x="4211638" y="2565400"/>
            <a:ext cx="0" cy="4105275"/>
          </a:xfrm>
          <a:prstGeom prst="line">
            <a:avLst/>
          </a:prstGeom>
          <a:noFill/>
          <a:ln w="19050">
            <a:solidFill>
              <a:schemeClr val="bg2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2340" name="Rectangle 22"/>
          <p:cNvSpPr>
            <a:spLocks noChangeArrowheads="1"/>
          </p:cNvSpPr>
          <p:nvPr/>
        </p:nvSpPr>
        <p:spPr bwMode="auto">
          <a:xfrm>
            <a:off x="4211638" y="2492375"/>
            <a:ext cx="865187" cy="4365625"/>
          </a:xfrm>
          <a:prstGeom prst="rect">
            <a:avLst/>
          </a:prstGeom>
          <a:solidFill>
            <a:srgbClr val="CCFFCC">
              <a:alpha val="6392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82290" name="Freeform 18"/>
          <p:cNvSpPr>
            <a:spLocks/>
          </p:cNvSpPr>
          <p:nvPr/>
        </p:nvSpPr>
        <p:spPr bwMode="auto">
          <a:xfrm rot="10782129" flipH="1">
            <a:off x="4643438" y="3860800"/>
            <a:ext cx="433387" cy="573088"/>
          </a:xfrm>
          <a:custGeom>
            <a:avLst/>
            <a:gdLst>
              <a:gd name="T0" fmla="*/ 433387 w 363"/>
              <a:gd name="T1" fmla="*/ 0 h 1542"/>
              <a:gd name="T2" fmla="*/ 271016 w 363"/>
              <a:gd name="T3" fmla="*/ 455274 h 1542"/>
              <a:gd name="T4" fmla="*/ 0 w 363"/>
              <a:gd name="T5" fmla="*/ 573088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82291" name="Freeform 19"/>
          <p:cNvSpPr>
            <a:spLocks/>
          </p:cNvSpPr>
          <p:nvPr/>
        </p:nvSpPr>
        <p:spPr bwMode="auto">
          <a:xfrm rot="10648161">
            <a:off x="4211638" y="3860800"/>
            <a:ext cx="430212" cy="573088"/>
          </a:xfrm>
          <a:custGeom>
            <a:avLst/>
            <a:gdLst>
              <a:gd name="T0" fmla="*/ 430212 w 363"/>
              <a:gd name="T1" fmla="*/ 0 h 1542"/>
              <a:gd name="T2" fmla="*/ 269031 w 363"/>
              <a:gd name="T3" fmla="*/ 455274 h 1542"/>
              <a:gd name="T4" fmla="*/ 0 w 363"/>
              <a:gd name="T5" fmla="*/ 573088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graphicFrame>
        <p:nvGraphicFramePr>
          <p:cNvPr id="182328" name="Object 56"/>
          <p:cNvGraphicFramePr>
            <a:graphicFrameLocks noChangeAspect="1"/>
          </p:cNvGraphicFramePr>
          <p:nvPr/>
        </p:nvGraphicFramePr>
        <p:xfrm>
          <a:off x="5076825" y="620713"/>
          <a:ext cx="287338" cy="287337"/>
        </p:xfrm>
        <a:graphic>
          <a:graphicData uri="http://schemas.openxmlformats.org/presentationml/2006/ole">
            <p:oleObj spid="_x0000_s182328" name="Формула" r:id="rId4" imgW="330057" imgH="330057" progId="Equation.3">
              <p:embed/>
            </p:oleObj>
          </a:graphicData>
        </a:graphic>
      </p:graphicFrame>
      <p:graphicFrame>
        <p:nvGraphicFramePr>
          <p:cNvPr id="182329" name="Object 57"/>
          <p:cNvGraphicFramePr>
            <a:graphicFrameLocks noChangeAspect="1"/>
          </p:cNvGraphicFramePr>
          <p:nvPr/>
        </p:nvGraphicFramePr>
        <p:xfrm>
          <a:off x="6011863" y="620713"/>
          <a:ext cx="287337" cy="287337"/>
        </p:xfrm>
        <a:graphic>
          <a:graphicData uri="http://schemas.openxmlformats.org/presentationml/2006/ole">
            <p:oleObj spid="_x0000_s182329" name="Формула" r:id="rId5" imgW="330057" imgH="330057" progId="Equation.3">
              <p:embed/>
            </p:oleObj>
          </a:graphicData>
        </a:graphic>
      </p:graphicFrame>
      <p:graphicFrame>
        <p:nvGraphicFramePr>
          <p:cNvPr id="182330" name="Object 58"/>
          <p:cNvGraphicFramePr>
            <a:graphicFrameLocks noChangeAspect="1"/>
          </p:cNvGraphicFramePr>
          <p:nvPr/>
        </p:nvGraphicFramePr>
        <p:xfrm>
          <a:off x="5508625" y="1628775"/>
          <a:ext cx="287338" cy="287338"/>
        </p:xfrm>
        <a:graphic>
          <a:graphicData uri="http://schemas.openxmlformats.org/presentationml/2006/ole">
            <p:oleObj spid="_x0000_s182330" name="Формула" r:id="rId6" imgW="330057" imgH="330057" progId="Equation.3">
              <p:embed/>
            </p:oleObj>
          </a:graphicData>
        </a:graphic>
      </p:graphicFrame>
      <p:graphicFrame>
        <p:nvGraphicFramePr>
          <p:cNvPr id="182331" name="Object 59"/>
          <p:cNvGraphicFramePr>
            <a:graphicFrameLocks noChangeAspect="1"/>
          </p:cNvGraphicFramePr>
          <p:nvPr/>
        </p:nvGraphicFramePr>
        <p:xfrm>
          <a:off x="6227763" y="1628775"/>
          <a:ext cx="287337" cy="287338"/>
        </p:xfrm>
        <a:graphic>
          <a:graphicData uri="http://schemas.openxmlformats.org/presentationml/2006/ole">
            <p:oleObj spid="_x0000_s182331" name="Формула" r:id="rId7" imgW="330057" imgH="33005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8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82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18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3000"/>
                                        <p:tgtEl>
                                          <p:spTgt spid="18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822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822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822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822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822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5175C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8229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822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822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81" grpId="0" animBg="1"/>
      <p:bldP spid="182285" grpId="0" animBg="1"/>
      <p:bldP spid="182290" grpId="0" animBg="1"/>
      <p:bldP spid="18229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333375"/>
            <a:ext cx="8424863" cy="16637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sz="2100" smtClean="0"/>
              <a:t>   </a:t>
            </a:r>
            <a:r>
              <a:rPr lang="ru-RU" sz="2100" smtClean="0"/>
              <a:t>11</a:t>
            </a:r>
            <a:r>
              <a:rPr lang="ru-RU" sz="2100" smtClean="0">
                <a:solidFill>
                  <a:srgbClr val="003366"/>
                </a:solidFill>
              </a:rPr>
              <a:t>. Постройте график функции у =</a:t>
            </a:r>
            <a:r>
              <a:rPr lang="en-US" sz="2100" smtClean="0">
                <a:solidFill>
                  <a:srgbClr val="003366"/>
                </a:solidFill>
              </a:rPr>
              <a:t> </a:t>
            </a:r>
            <a:r>
              <a:rPr lang="ru-RU" sz="2100" smtClean="0">
                <a:solidFill>
                  <a:srgbClr val="003366"/>
                </a:solidFill>
              </a:rPr>
              <a:t>||х|</a:t>
            </a:r>
            <a:r>
              <a:rPr lang="en-US" sz="2100" smtClean="0">
                <a:solidFill>
                  <a:srgbClr val="003366"/>
                </a:solidFill>
                <a:cs typeface="Times New Roman" pitchFamily="18" charset="0"/>
              </a:rPr>
              <a:t>³</a:t>
            </a:r>
            <a:r>
              <a:rPr lang="ru-RU" sz="2100" smtClean="0">
                <a:solidFill>
                  <a:srgbClr val="003366"/>
                </a:solidFill>
              </a:rPr>
              <a:t> - 2 |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</a:rPr>
              <a:t>1) Построить</a:t>
            </a:r>
            <a:r>
              <a:rPr lang="ru-RU" sz="1900" smtClean="0">
                <a:solidFill>
                  <a:srgbClr val="003366"/>
                </a:solidFill>
              </a:rPr>
              <a:t> у = х</a:t>
            </a:r>
            <a:r>
              <a:rPr lang="en-US" sz="1900" smtClean="0">
                <a:solidFill>
                  <a:srgbClr val="003366"/>
                </a:solidFill>
                <a:cs typeface="Times New Roman" pitchFamily="18" charset="0"/>
              </a:rPr>
              <a:t>³</a:t>
            </a:r>
            <a:r>
              <a:rPr lang="ru-RU" sz="1900" smtClean="0">
                <a:solidFill>
                  <a:srgbClr val="003366"/>
                </a:solidFill>
              </a:rPr>
              <a:t> -2 для х &gt; 0.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</a:rPr>
              <a:t>2) Строим  часть графика, симметричную построенной относительно оси ОУ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ru-RU" sz="1700" smtClean="0">
                <a:solidFill>
                  <a:srgbClr val="003366"/>
                </a:solidFill>
              </a:rPr>
              <a:t>3) Часть графика, расположенные в нижней полуплоскости, преобразовываем на верхнюю полуплоскость симметрично оси ОХ.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ru-RU" sz="1700" smtClean="0">
              <a:solidFill>
                <a:srgbClr val="003366"/>
              </a:solidFill>
            </a:endParaRPr>
          </a:p>
        </p:txBody>
      </p:sp>
      <p:sp>
        <p:nvSpPr>
          <p:cNvPr id="136232" name="Freeform 7"/>
          <p:cNvSpPr>
            <a:spLocks/>
          </p:cNvSpPr>
          <p:nvPr/>
        </p:nvSpPr>
        <p:spPr bwMode="auto">
          <a:xfrm>
            <a:off x="4356100" y="3933825"/>
            <a:ext cx="431800" cy="647700"/>
          </a:xfrm>
          <a:custGeom>
            <a:avLst/>
            <a:gdLst>
              <a:gd name="T0" fmla="*/ 431800 w 363"/>
              <a:gd name="T1" fmla="*/ 0 h 1542"/>
              <a:gd name="T2" fmla="*/ 270024 w 363"/>
              <a:gd name="T3" fmla="*/ 514548 h 1542"/>
              <a:gd name="T4" fmla="*/ 0 w 363"/>
              <a:gd name="T5" fmla="*/ 647700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6233" name="Freeform 15"/>
          <p:cNvSpPr>
            <a:spLocks/>
          </p:cNvSpPr>
          <p:nvPr/>
        </p:nvSpPr>
        <p:spPr bwMode="auto">
          <a:xfrm>
            <a:off x="3779838" y="5157788"/>
            <a:ext cx="144462" cy="863600"/>
          </a:xfrm>
          <a:custGeom>
            <a:avLst/>
            <a:gdLst>
              <a:gd name="T0" fmla="*/ 144462 w 106"/>
              <a:gd name="T1" fmla="*/ 0 h 786"/>
              <a:gd name="T2" fmla="*/ 20443 w 106"/>
              <a:gd name="T3" fmla="*/ 747135 h 786"/>
              <a:gd name="T4" fmla="*/ 20443 w 106"/>
              <a:gd name="T5" fmla="*/ 697692 h 786"/>
              <a:gd name="T6" fmla="*/ 0 60000 65536"/>
              <a:gd name="T7" fmla="*/ 0 60000 65536"/>
              <a:gd name="T8" fmla="*/ 0 60000 65536"/>
              <a:gd name="T9" fmla="*/ 0 w 106"/>
              <a:gd name="T10" fmla="*/ 0 h 786"/>
              <a:gd name="T11" fmla="*/ 106 w 106"/>
              <a:gd name="T12" fmla="*/ 786 h 7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786">
                <a:moveTo>
                  <a:pt x="106" y="0"/>
                </a:moveTo>
                <a:cubicBezTo>
                  <a:pt x="68" y="287"/>
                  <a:pt x="30" y="574"/>
                  <a:pt x="15" y="680"/>
                </a:cubicBezTo>
                <a:cubicBezTo>
                  <a:pt x="0" y="786"/>
                  <a:pt x="7" y="710"/>
                  <a:pt x="15" y="635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6234" name="Freeform 16"/>
          <p:cNvSpPr>
            <a:spLocks/>
          </p:cNvSpPr>
          <p:nvPr/>
        </p:nvSpPr>
        <p:spPr bwMode="auto">
          <a:xfrm rot="10887649" flipV="1">
            <a:off x="3922713" y="3933825"/>
            <a:ext cx="430212" cy="646113"/>
          </a:xfrm>
          <a:custGeom>
            <a:avLst/>
            <a:gdLst>
              <a:gd name="T0" fmla="*/ 430212 w 363"/>
              <a:gd name="T1" fmla="*/ 0 h 1542"/>
              <a:gd name="T2" fmla="*/ 269031 w 363"/>
              <a:gd name="T3" fmla="*/ 513287 h 1542"/>
              <a:gd name="T4" fmla="*/ 0 w 363"/>
              <a:gd name="T5" fmla="*/ 646113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graphicFrame>
        <p:nvGraphicFramePr>
          <p:cNvPr id="136229" name="Object 37"/>
          <p:cNvGraphicFramePr>
            <a:graphicFrameLocks noGrp="1" noChangeAspect="1"/>
          </p:cNvGraphicFramePr>
          <p:nvPr>
            <p:ph sz="half" idx="2"/>
          </p:nvPr>
        </p:nvGraphicFramePr>
        <p:xfrm>
          <a:off x="539750" y="1844675"/>
          <a:ext cx="7920038" cy="4560888"/>
        </p:xfrm>
        <a:graphic>
          <a:graphicData uri="http://schemas.openxmlformats.org/presentationml/2006/ole">
            <p:oleObj spid="_x0000_s136229" name="GraphC" r:id="rId3" imgW="4762500" imgH="2743200" progId="">
              <p:embed/>
            </p:oleObj>
          </a:graphicData>
        </a:graphic>
      </p:graphicFrame>
      <p:sp>
        <p:nvSpPr>
          <p:cNvPr id="136200" name="Freeform 8"/>
          <p:cNvSpPr>
            <a:spLocks/>
          </p:cNvSpPr>
          <p:nvPr/>
        </p:nvSpPr>
        <p:spPr bwMode="auto">
          <a:xfrm>
            <a:off x="4787900" y="2060575"/>
            <a:ext cx="215900" cy="1873250"/>
          </a:xfrm>
          <a:custGeom>
            <a:avLst/>
            <a:gdLst>
              <a:gd name="T0" fmla="*/ 0 w 136"/>
              <a:gd name="T1" fmla="*/ 1873250 h 1180"/>
              <a:gd name="T2" fmla="*/ 215900 w 136"/>
              <a:gd name="T3" fmla="*/ 0 h 1180"/>
              <a:gd name="T4" fmla="*/ 0 60000 65536"/>
              <a:gd name="T5" fmla="*/ 0 60000 65536"/>
              <a:gd name="T6" fmla="*/ 0 w 136"/>
              <a:gd name="T7" fmla="*/ 0 h 1180"/>
              <a:gd name="T8" fmla="*/ 136 w 136"/>
              <a:gd name="T9" fmla="*/ 1180 h 11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" h="1180">
                <a:moveTo>
                  <a:pt x="0" y="1180"/>
                </a:moveTo>
                <a:cubicBezTo>
                  <a:pt x="56" y="688"/>
                  <a:pt x="113" y="197"/>
                  <a:pt x="136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6206" name="Freeform 14"/>
          <p:cNvSpPr>
            <a:spLocks/>
          </p:cNvSpPr>
          <p:nvPr/>
        </p:nvSpPr>
        <p:spPr bwMode="auto">
          <a:xfrm flipH="1" flipV="1">
            <a:off x="3924300" y="4581525"/>
            <a:ext cx="431800" cy="576263"/>
          </a:xfrm>
          <a:custGeom>
            <a:avLst/>
            <a:gdLst>
              <a:gd name="T0" fmla="*/ 431800 w 363"/>
              <a:gd name="T1" fmla="*/ 0 h 1542"/>
              <a:gd name="T2" fmla="*/ 270024 w 363"/>
              <a:gd name="T3" fmla="*/ 457797 h 1542"/>
              <a:gd name="T4" fmla="*/ 0 w 363"/>
              <a:gd name="T5" fmla="*/ 576263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6209" name="Freeform 17"/>
          <p:cNvSpPr>
            <a:spLocks/>
          </p:cNvSpPr>
          <p:nvPr/>
        </p:nvSpPr>
        <p:spPr bwMode="auto">
          <a:xfrm rot="-1043189">
            <a:off x="3635375" y="2060575"/>
            <a:ext cx="215900" cy="1873250"/>
          </a:xfrm>
          <a:custGeom>
            <a:avLst/>
            <a:gdLst>
              <a:gd name="T0" fmla="*/ 0 w 136"/>
              <a:gd name="T1" fmla="*/ 1873250 h 1180"/>
              <a:gd name="T2" fmla="*/ 215900 w 136"/>
              <a:gd name="T3" fmla="*/ 0 h 1180"/>
              <a:gd name="T4" fmla="*/ 0 60000 65536"/>
              <a:gd name="T5" fmla="*/ 0 60000 65536"/>
              <a:gd name="T6" fmla="*/ 0 w 136"/>
              <a:gd name="T7" fmla="*/ 0 h 1180"/>
              <a:gd name="T8" fmla="*/ 136 w 136"/>
              <a:gd name="T9" fmla="*/ 1180 h 11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6" h="1180">
                <a:moveTo>
                  <a:pt x="0" y="1180"/>
                </a:moveTo>
                <a:cubicBezTo>
                  <a:pt x="56" y="688"/>
                  <a:pt x="113" y="197"/>
                  <a:pt x="136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6215" name="Freeform 23"/>
          <p:cNvSpPr>
            <a:spLocks/>
          </p:cNvSpPr>
          <p:nvPr/>
        </p:nvSpPr>
        <p:spPr bwMode="auto">
          <a:xfrm rot="10647687" flipH="1">
            <a:off x="4356100" y="3284538"/>
            <a:ext cx="428625" cy="649287"/>
          </a:xfrm>
          <a:custGeom>
            <a:avLst/>
            <a:gdLst>
              <a:gd name="T0" fmla="*/ 428625 w 363"/>
              <a:gd name="T1" fmla="*/ 0 h 1542"/>
              <a:gd name="T2" fmla="*/ 268038 w 363"/>
              <a:gd name="T3" fmla="*/ 515808 h 1542"/>
              <a:gd name="T4" fmla="*/ 0 w 363"/>
              <a:gd name="T5" fmla="*/ 649287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6216" name="Freeform 24"/>
          <p:cNvSpPr>
            <a:spLocks/>
          </p:cNvSpPr>
          <p:nvPr/>
        </p:nvSpPr>
        <p:spPr bwMode="auto">
          <a:xfrm rot="-10579640">
            <a:off x="3924300" y="3284538"/>
            <a:ext cx="360363" cy="647700"/>
          </a:xfrm>
          <a:custGeom>
            <a:avLst/>
            <a:gdLst>
              <a:gd name="T0" fmla="*/ 360363 w 363"/>
              <a:gd name="T1" fmla="*/ 0 h 1542"/>
              <a:gd name="T2" fmla="*/ 225351 w 363"/>
              <a:gd name="T3" fmla="*/ 514548 h 1542"/>
              <a:gd name="T4" fmla="*/ 0 w 363"/>
              <a:gd name="T5" fmla="*/ 647700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6218" name="Freeform 26"/>
          <p:cNvSpPr>
            <a:spLocks/>
          </p:cNvSpPr>
          <p:nvPr/>
        </p:nvSpPr>
        <p:spPr bwMode="auto">
          <a:xfrm>
            <a:off x="4356100" y="3933825"/>
            <a:ext cx="431800" cy="647700"/>
          </a:xfrm>
          <a:custGeom>
            <a:avLst/>
            <a:gdLst>
              <a:gd name="T0" fmla="*/ 431800 w 363"/>
              <a:gd name="T1" fmla="*/ 0 h 1542"/>
              <a:gd name="T2" fmla="*/ 270024 w 363"/>
              <a:gd name="T3" fmla="*/ 514548 h 1542"/>
              <a:gd name="T4" fmla="*/ 0 w 363"/>
              <a:gd name="T5" fmla="*/ 647700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6219" name="Freeform 27"/>
          <p:cNvSpPr>
            <a:spLocks/>
          </p:cNvSpPr>
          <p:nvPr/>
        </p:nvSpPr>
        <p:spPr bwMode="auto">
          <a:xfrm rot="10887649" flipV="1">
            <a:off x="3924300" y="3933825"/>
            <a:ext cx="430213" cy="646113"/>
          </a:xfrm>
          <a:custGeom>
            <a:avLst/>
            <a:gdLst>
              <a:gd name="T0" fmla="*/ 430213 w 363"/>
              <a:gd name="T1" fmla="*/ 0 h 1542"/>
              <a:gd name="T2" fmla="*/ 269031 w 363"/>
              <a:gd name="T3" fmla="*/ 513287 h 1542"/>
              <a:gd name="T4" fmla="*/ 0 w 363"/>
              <a:gd name="T5" fmla="*/ 646113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136223" name="AutoShape 3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101013" y="1844675"/>
            <a:ext cx="865187" cy="360363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 </a:t>
            </a:r>
            <a:r>
              <a:rPr lang="ru-RU" b="1">
                <a:solidFill>
                  <a:srgbClr val="FFFF00"/>
                </a:solidFill>
              </a:rPr>
              <a:t>шаг</a:t>
            </a:r>
          </a:p>
        </p:txBody>
      </p:sp>
      <p:sp>
        <p:nvSpPr>
          <p:cNvPr id="136224" name="AutoShape 3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101013" y="2708275"/>
            <a:ext cx="863600" cy="2889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II </a:t>
            </a:r>
            <a:r>
              <a:rPr lang="tt-RU" b="1">
                <a:solidFill>
                  <a:srgbClr val="FFFF00"/>
                </a:solidFill>
              </a:rPr>
              <a:t>шаг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136225" name="AutoShape 3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101013" y="3284538"/>
            <a:ext cx="863600" cy="2889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b="1">
                <a:solidFill>
                  <a:srgbClr val="FFFF00"/>
                </a:solidFill>
              </a:rPr>
              <a:t>III </a:t>
            </a:r>
            <a:r>
              <a:rPr lang="tt-RU" b="1">
                <a:solidFill>
                  <a:srgbClr val="FFFF00"/>
                </a:solidFill>
              </a:rPr>
              <a:t>шаг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136245" name="AutoShape 3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165850"/>
            <a:ext cx="611187" cy="2873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6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6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136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22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6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2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6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6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6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136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500"/>
                                        <p:tgtEl>
                                          <p:spTgt spid="136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225"/>
                  </p:tgtEl>
                </p:cond>
              </p:nextCondLst>
            </p:seq>
          </p:childTnLst>
        </p:cTn>
      </p:par>
    </p:tnLst>
    <p:bldLst>
      <p:bldP spid="136200" grpId="0" animBg="1"/>
      <p:bldP spid="136206" grpId="0" animBg="1"/>
      <p:bldP spid="136206" grpId="1" animBg="1"/>
      <p:bldP spid="136209" grpId="0" animBg="1"/>
      <p:bldP spid="136215" grpId="0" animBg="1"/>
      <p:bldP spid="136216" grpId="0" animBg="1"/>
      <p:bldP spid="136218" grpId="0" animBg="1"/>
      <p:bldP spid="136218" grpId="1" animBg="1"/>
      <p:bldP spid="136219" grpId="0" animBg="1"/>
      <p:bldP spid="13621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5659" name="Object 27"/>
          <p:cNvGraphicFramePr>
            <a:graphicFrameLocks noGrp="1" noChangeAspect="1"/>
          </p:cNvGraphicFramePr>
          <p:nvPr>
            <p:ph sz="half" idx="2"/>
          </p:nvPr>
        </p:nvGraphicFramePr>
        <p:xfrm>
          <a:off x="755650" y="908050"/>
          <a:ext cx="7920038" cy="4562475"/>
        </p:xfrm>
        <a:graphic>
          <a:graphicData uri="http://schemas.openxmlformats.org/presentationml/2006/ole">
            <p:oleObj spid="_x0000_s325659" name="GraphC" r:id="rId3" imgW="4762500" imgH="2743200" progId="">
              <p:embed/>
            </p:oleObj>
          </a:graphicData>
        </a:graphic>
      </p:graphicFrame>
      <p:sp>
        <p:nvSpPr>
          <p:cNvPr id="325636" name="Line 4"/>
          <p:cNvSpPr>
            <a:spLocks noChangeShapeType="1"/>
          </p:cNvSpPr>
          <p:nvPr/>
        </p:nvSpPr>
        <p:spPr bwMode="auto">
          <a:xfrm flipV="1">
            <a:off x="6156325" y="1125538"/>
            <a:ext cx="647700" cy="187325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5637" name="Freeform 5"/>
          <p:cNvSpPr>
            <a:spLocks/>
          </p:cNvSpPr>
          <p:nvPr/>
        </p:nvSpPr>
        <p:spPr bwMode="auto">
          <a:xfrm>
            <a:off x="4572000" y="2997200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325638" name="Freeform 6"/>
          <p:cNvSpPr>
            <a:spLocks/>
          </p:cNvSpPr>
          <p:nvPr/>
        </p:nvSpPr>
        <p:spPr bwMode="auto">
          <a:xfrm flipH="1">
            <a:off x="2987675" y="2997200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325639" name="Line 7"/>
          <p:cNvSpPr>
            <a:spLocks noChangeShapeType="1"/>
          </p:cNvSpPr>
          <p:nvPr/>
        </p:nvSpPr>
        <p:spPr bwMode="auto">
          <a:xfrm flipH="1" flipV="1">
            <a:off x="2339975" y="1123950"/>
            <a:ext cx="647700" cy="187325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5640" name="Freeform 8"/>
          <p:cNvSpPr>
            <a:spLocks/>
          </p:cNvSpPr>
          <p:nvPr/>
        </p:nvSpPr>
        <p:spPr bwMode="auto">
          <a:xfrm flipH="1" flipV="1">
            <a:off x="2987675" y="981075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325641" name="Freeform 9"/>
          <p:cNvSpPr>
            <a:spLocks/>
          </p:cNvSpPr>
          <p:nvPr/>
        </p:nvSpPr>
        <p:spPr bwMode="auto">
          <a:xfrm flipV="1">
            <a:off x="4572000" y="981075"/>
            <a:ext cx="1584325" cy="2016125"/>
          </a:xfrm>
          <a:custGeom>
            <a:avLst/>
            <a:gdLst>
              <a:gd name="T0" fmla="*/ 0 w 1089"/>
              <a:gd name="T1" fmla="*/ 0 h 681"/>
              <a:gd name="T2" fmla="*/ 725967 w 1089"/>
              <a:gd name="T3" fmla="*/ 2016125 h 681"/>
              <a:gd name="T4" fmla="*/ 1584325 w 1089"/>
              <a:gd name="T5" fmla="*/ 0 h 681"/>
              <a:gd name="T6" fmla="*/ 0 60000 65536"/>
              <a:gd name="T7" fmla="*/ 0 60000 65536"/>
              <a:gd name="T8" fmla="*/ 0 60000 65536"/>
              <a:gd name="T9" fmla="*/ 0 w 1089"/>
              <a:gd name="T10" fmla="*/ 0 h 681"/>
              <a:gd name="T11" fmla="*/ 1089 w 1089"/>
              <a:gd name="T12" fmla="*/ 681 h 6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681">
                <a:moveTo>
                  <a:pt x="0" y="0"/>
                </a:moveTo>
                <a:cubicBezTo>
                  <a:pt x="159" y="340"/>
                  <a:pt x="318" y="681"/>
                  <a:pt x="499" y="681"/>
                </a:cubicBezTo>
                <a:cubicBezTo>
                  <a:pt x="680" y="681"/>
                  <a:pt x="991" y="114"/>
                  <a:pt x="1089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grpSp>
        <p:nvGrpSpPr>
          <p:cNvPr id="325654" name="Group 22"/>
          <p:cNvGrpSpPr>
            <a:grpSpLocks/>
          </p:cNvGrpSpPr>
          <p:nvPr/>
        </p:nvGrpSpPr>
        <p:grpSpPr bwMode="auto">
          <a:xfrm>
            <a:off x="6084888" y="908050"/>
            <a:ext cx="2806700" cy="5256213"/>
            <a:chOff x="3787" y="845"/>
            <a:chExt cx="1951" cy="2857"/>
          </a:xfrm>
        </p:grpSpPr>
        <p:grpSp>
          <p:nvGrpSpPr>
            <p:cNvPr id="325671" name="Group 14"/>
            <p:cNvGrpSpPr>
              <a:grpSpLocks/>
            </p:cNvGrpSpPr>
            <p:nvPr/>
          </p:nvGrpSpPr>
          <p:grpSpPr bwMode="auto">
            <a:xfrm>
              <a:off x="3787" y="845"/>
              <a:ext cx="1951" cy="2857"/>
              <a:chOff x="2744" y="-153"/>
              <a:chExt cx="3266" cy="4036"/>
            </a:xfrm>
          </p:grpSpPr>
          <p:sp>
            <p:nvSpPr>
              <p:cNvPr id="325673" name="Rectangle 15"/>
              <p:cNvSpPr>
                <a:spLocks noChangeArrowheads="1"/>
              </p:cNvSpPr>
              <p:nvPr/>
            </p:nvSpPr>
            <p:spPr bwMode="auto">
              <a:xfrm>
                <a:off x="2744" y="2886"/>
                <a:ext cx="3266" cy="99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ru-RU" sz="2400">
                    <a:solidFill>
                      <a:schemeClr val="bg1"/>
                    </a:solidFill>
                    <a:latin typeface="Times New Roman" pitchFamily="18" charset="0"/>
                  </a:rPr>
                  <a:t> </a:t>
                </a:r>
                <a:r>
                  <a:rPr lang="ru-RU" sz="2400">
                    <a:solidFill>
                      <a:srgbClr val="FF3300"/>
                    </a:solidFill>
                    <a:latin typeface="Times New Roman" pitchFamily="18" charset="0"/>
                  </a:rPr>
                  <a:t>3.</a:t>
                </a:r>
                <a:r>
                  <a:rPr lang="ru-RU" sz="2400">
                    <a:solidFill>
                      <a:schemeClr val="bg1"/>
                    </a:solidFill>
                    <a:latin typeface="Times New Roman" pitchFamily="18" charset="0"/>
                  </a:rPr>
                  <a:t>  </a:t>
                </a:r>
                <a:r>
                  <a:rPr lang="ru-RU" sz="1600">
                    <a:solidFill>
                      <a:srgbClr val="FF3300"/>
                    </a:solidFill>
                    <a:latin typeface="Times New Roman" pitchFamily="18" charset="0"/>
                  </a:rPr>
                  <a:t>Часть графика,  </a:t>
                </a:r>
              </a:p>
              <a:p>
                <a:r>
                  <a:rPr lang="ru-RU" sz="1600">
                    <a:solidFill>
                      <a:srgbClr val="FF3300"/>
                    </a:solidFill>
                    <a:latin typeface="Times New Roman" pitchFamily="18" charset="0"/>
                  </a:rPr>
                  <a:t>расположенного в нижней</a:t>
                </a:r>
              </a:p>
              <a:p>
                <a:r>
                  <a:rPr lang="ru-RU" sz="1600">
                    <a:solidFill>
                      <a:srgbClr val="FF3300"/>
                    </a:solidFill>
                    <a:latin typeface="Times New Roman" pitchFamily="18" charset="0"/>
                  </a:rPr>
                  <a:t> полуплоскости</a:t>
                </a:r>
              </a:p>
              <a:p>
                <a:r>
                  <a:rPr lang="ru-RU" sz="1600">
                    <a:solidFill>
                      <a:srgbClr val="FF3300"/>
                    </a:solidFill>
                    <a:latin typeface="Times New Roman" pitchFamily="18" charset="0"/>
                  </a:rPr>
                  <a:t>симметрично  отобразить </a:t>
                </a:r>
              </a:p>
              <a:p>
                <a:r>
                  <a:rPr lang="ru-RU" sz="1600">
                    <a:solidFill>
                      <a:srgbClr val="FF3300"/>
                    </a:solidFill>
                    <a:latin typeface="Times New Roman" pitchFamily="18" charset="0"/>
                  </a:rPr>
                  <a:t>относительно  оси ОХ</a:t>
                </a:r>
              </a:p>
            </p:txBody>
          </p:sp>
          <p:sp>
            <p:nvSpPr>
              <p:cNvPr id="325674" name="Rectangle 16"/>
              <p:cNvSpPr>
                <a:spLocks noChangeArrowheads="1"/>
              </p:cNvSpPr>
              <p:nvPr/>
            </p:nvSpPr>
            <p:spPr bwMode="auto">
              <a:xfrm>
                <a:off x="3651" y="-153"/>
                <a:ext cx="1270" cy="54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1600" b="1" i="1">
                    <a:solidFill>
                      <a:srgbClr val="FF3300"/>
                    </a:solidFill>
                    <a:latin typeface="Times New Roman" pitchFamily="18" charset="0"/>
                  </a:rPr>
                  <a:t>у = </a:t>
                </a:r>
                <a:r>
                  <a:rPr lang="en-US" sz="1600" b="1" i="1">
                    <a:solidFill>
                      <a:srgbClr val="FF3300"/>
                    </a:solidFill>
                    <a:latin typeface="Times New Roman" pitchFamily="18" charset="0"/>
                    <a:cs typeface="Times New Roman" pitchFamily="18" charset="0"/>
                  </a:rPr>
                  <a:t>|</a:t>
                </a:r>
                <a:r>
                  <a:rPr lang="ru-RU" sz="1600" b="1" i="1">
                    <a:solidFill>
                      <a:srgbClr val="FF3300"/>
                    </a:solidFill>
                    <a:latin typeface="Times New Roman" pitchFamily="18" charset="0"/>
                  </a:rPr>
                  <a:t>f </a:t>
                </a:r>
                <a:r>
                  <a:rPr lang="ru-RU" sz="1600" b="1">
                    <a:solidFill>
                      <a:srgbClr val="FF3300"/>
                    </a:solidFill>
                    <a:latin typeface="Times New Roman" pitchFamily="18" charset="0"/>
                  </a:rPr>
                  <a:t>|(х)|</a:t>
                </a:r>
                <a:r>
                  <a:rPr lang="en-US" sz="1600" b="1">
                    <a:solidFill>
                      <a:srgbClr val="FF3300"/>
                    </a:solidFill>
                    <a:latin typeface="Times New Roman" pitchFamily="18" charset="0"/>
                    <a:cs typeface="Times New Roman" pitchFamily="18" charset="0"/>
                  </a:rPr>
                  <a:t>|</a:t>
                </a:r>
              </a:p>
            </p:txBody>
          </p:sp>
          <p:sp>
            <p:nvSpPr>
              <p:cNvPr id="325675" name="Rectangle 17"/>
              <p:cNvSpPr>
                <a:spLocks noChangeArrowheads="1"/>
              </p:cNvSpPr>
              <p:nvPr/>
            </p:nvSpPr>
            <p:spPr bwMode="auto">
              <a:xfrm>
                <a:off x="3243" y="1706"/>
                <a:ext cx="2223" cy="862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ru-RU" sz="2000" b="1">
                    <a:solidFill>
                      <a:schemeClr val="bg1"/>
                    </a:solidFill>
                    <a:latin typeface="Times New Roman" pitchFamily="18" charset="0"/>
                  </a:rPr>
                  <a:t>  </a:t>
                </a:r>
                <a:r>
                  <a:rPr lang="ru-RU" sz="1200" b="1">
                    <a:solidFill>
                      <a:srgbClr val="FF3300"/>
                    </a:solidFill>
                    <a:latin typeface="Times New Roman" pitchFamily="18" charset="0"/>
                  </a:rPr>
                  <a:t>2.  </a:t>
                </a:r>
                <a:r>
                  <a:rPr lang="ru-RU" sz="1200">
                    <a:solidFill>
                      <a:srgbClr val="FF3300"/>
                    </a:solidFill>
                    <a:latin typeface="Times New Roman" pitchFamily="18" charset="0"/>
                  </a:rPr>
                  <a:t>Построить для х&lt;0 часть </a:t>
                </a:r>
              </a:p>
              <a:p>
                <a:r>
                  <a:rPr lang="ru-RU" sz="1200">
                    <a:solidFill>
                      <a:srgbClr val="FF3300"/>
                    </a:solidFill>
                    <a:latin typeface="Times New Roman" pitchFamily="18" charset="0"/>
                  </a:rPr>
                  <a:t>графика, симметричную   </a:t>
                </a:r>
              </a:p>
              <a:p>
                <a:r>
                  <a:rPr lang="ru-RU" sz="1200">
                    <a:solidFill>
                      <a:srgbClr val="FF3300"/>
                    </a:solidFill>
                    <a:latin typeface="Times New Roman" pitchFamily="18" charset="0"/>
                  </a:rPr>
                  <a:t>построенной относительно</a:t>
                </a:r>
              </a:p>
              <a:p>
                <a:r>
                  <a:rPr lang="ru-RU" sz="1200">
                    <a:solidFill>
                      <a:srgbClr val="FF3300"/>
                    </a:solidFill>
                    <a:latin typeface="Times New Roman" pitchFamily="18" charset="0"/>
                  </a:rPr>
                  <a:t>оси ОУ</a:t>
                </a:r>
              </a:p>
            </p:txBody>
          </p:sp>
          <p:sp>
            <p:nvSpPr>
              <p:cNvPr id="325676" name="AutoShape 18"/>
              <p:cNvSpPr>
                <a:spLocks noChangeArrowheads="1"/>
              </p:cNvSpPr>
              <p:nvPr/>
            </p:nvSpPr>
            <p:spPr bwMode="auto">
              <a:xfrm>
                <a:off x="4150" y="391"/>
                <a:ext cx="136" cy="317"/>
              </a:xfrm>
              <a:prstGeom prst="downArrow">
                <a:avLst>
                  <a:gd name="adj1" fmla="val 50000"/>
                  <a:gd name="adj2" fmla="val 58272"/>
                </a:avLst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ru-RU"/>
              </a:p>
            </p:txBody>
          </p:sp>
          <p:sp>
            <p:nvSpPr>
              <p:cNvPr id="325677" name="Rectangle 19"/>
              <p:cNvSpPr>
                <a:spLocks noChangeArrowheads="1"/>
              </p:cNvSpPr>
              <p:nvPr/>
            </p:nvSpPr>
            <p:spPr bwMode="auto">
              <a:xfrm>
                <a:off x="3606" y="708"/>
                <a:ext cx="1316" cy="545"/>
              </a:xfrm>
              <a:prstGeom prst="rect">
                <a:avLst/>
              </a:prstGeom>
              <a:solidFill>
                <a:schemeClr val="bg1">
                  <a:alpha val="56078"/>
                </a:schemeClr>
              </a:solidFill>
              <a:ln w="31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1600" b="1" i="1">
                    <a:solidFill>
                      <a:srgbClr val="FF3300"/>
                    </a:solidFill>
                    <a:latin typeface="Times New Roman" pitchFamily="18" charset="0"/>
                  </a:rPr>
                  <a:t>1. у = f</a:t>
                </a:r>
                <a:r>
                  <a:rPr lang="ru-RU" sz="1600" b="1">
                    <a:solidFill>
                      <a:srgbClr val="FF3300"/>
                    </a:solidFill>
                    <a:latin typeface="Times New Roman" pitchFamily="18" charset="0"/>
                  </a:rPr>
                  <a:t>(х), х&gt;0</a:t>
                </a:r>
              </a:p>
            </p:txBody>
          </p:sp>
          <p:sp>
            <p:nvSpPr>
              <p:cNvPr id="325678" name="AutoShape 20"/>
              <p:cNvSpPr>
                <a:spLocks noChangeArrowheads="1"/>
              </p:cNvSpPr>
              <p:nvPr/>
            </p:nvSpPr>
            <p:spPr bwMode="auto">
              <a:xfrm>
                <a:off x="4195" y="1298"/>
                <a:ext cx="136" cy="408"/>
              </a:xfrm>
              <a:prstGeom prst="downArrow">
                <a:avLst>
                  <a:gd name="adj1" fmla="val 50000"/>
                  <a:gd name="adj2" fmla="val 75000"/>
                </a:avLst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ru-RU"/>
              </a:p>
            </p:txBody>
          </p:sp>
        </p:grpSp>
        <p:sp>
          <p:nvSpPr>
            <p:cNvPr id="325672" name="AutoShape 21"/>
            <p:cNvSpPr>
              <a:spLocks noChangeArrowheads="1"/>
            </p:cNvSpPr>
            <p:nvPr/>
          </p:nvSpPr>
          <p:spPr bwMode="auto">
            <a:xfrm>
              <a:off x="4740" y="2750"/>
              <a:ext cx="136" cy="318"/>
            </a:xfrm>
            <a:prstGeom prst="downArrow">
              <a:avLst>
                <a:gd name="adj1" fmla="val 50000"/>
                <a:gd name="adj2" fmla="val 58456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ru-RU"/>
            </a:p>
          </p:txBody>
        </p:sp>
      </p:grpSp>
      <p:sp>
        <p:nvSpPr>
          <p:cNvPr id="325655" name="AutoShape 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308850" y="333375"/>
            <a:ext cx="1366838" cy="503238"/>
          </a:xfrm>
          <a:prstGeom prst="actionButtonBlank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t-RU">
                <a:solidFill>
                  <a:srgbClr val="FF3300"/>
                </a:solidFill>
              </a:rPr>
              <a:t>Запомни!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325669" name="Rectangle 24"/>
          <p:cNvSpPr>
            <a:spLocks noChangeArrowheads="1"/>
          </p:cNvSpPr>
          <p:nvPr/>
        </p:nvSpPr>
        <p:spPr bwMode="auto">
          <a:xfrm>
            <a:off x="611188" y="476250"/>
            <a:ext cx="59547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b="1">
                <a:solidFill>
                  <a:srgbClr val="003366"/>
                </a:solidFill>
              </a:rPr>
              <a:t>Алгоритм построения графика функции </a:t>
            </a:r>
            <a:r>
              <a:rPr lang="ru-RU" b="1" i="1">
                <a:solidFill>
                  <a:srgbClr val="003366"/>
                </a:solidFill>
              </a:rPr>
              <a:t>у=|f </a:t>
            </a:r>
            <a:r>
              <a:rPr lang="ru-RU" b="1">
                <a:solidFill>
                  <a:srgbClr val="003366"/>
                </a:solidFill>
              </a:rPr>
              <a:t>|(х)|  |</a:t>
            </a:r>
            <a:r>
              <a:rPr lang="ru-RU">
                <a:solidFill>
                  <a:srgbClr val="003366"/>
                </a:solidFill>
              </a:rPr>
              <a:t> </a:t>
            </a:r>
          </a:p>
        </p:txBody>
      </p:sp>
      <p:sp>
        <p:nvSpPr>
          <p:cNvPr id="325670" name="AutoShape 2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388350" y="6597650"/>
            <a:ext cx="576263" cy="260350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56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2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3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3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3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1000"/>
                                        <p:tgtEl>
                                          <p:spTgt spid="325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1000"/>
                                        <p:tgtEl>
                                          <p:spTgt spid="325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655"/>
                  </p:tgtEl>
                </p:cond>
              </p:nextCondLst>
            </p:seq>
          </p:childTnLst>
        </p:cTn>
      </p:par>
    </p:tnLst>
    <p:bldLst>
      <p:bldP spid="325636" grpId="0" animBg="1"/>
      <p:bldP spid="325637" grpId="0" animBg="1"/>
      <p:bldP spid="325637" grpId="1" animBg="1"/>
      <p:bldP spid="325638" grpId="0" animBg="1"/>
      <p:bldP spid="325638" grpId="1" animBg="1"/>
      <p:bldP spid="325639" grpId="0" animBg="1"/>
      <p:bldP spid="325640" grpId="0" animBg="1"/>
      <p:bldP spid="3256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smtClean="0">
                <a:solidFill>
                  <a:srgbClr val="003366"/>
                </a:solidFill>
              </a:rPr>
              <a:t>Постройте график функции  у =</a:t>
            </a:r>
            <a:r>
              <a:rPr lang="en-US" sz="2400" smtClean="0">
                <a:solidFill>
                  <a:srgbClr val="003366"/>
                </a:solidFill>
              </a:rPr>
              <a:t> </a:t>
            </a:r>
            <a:r>
              <a:rPr lang="ru-RU" sz="2400" smtClean="0">
                <a:solidFill>
                  <a:srgbClr val="003366"/>
                </a:solidFill>
              </a:rPr>
              <a:t>||х|</a:t>
            </a:r>
            <a:r>
              <a:rPr lang="en-US" sz="2400" smtClean="0">
                <a:solidFill>
                  <a:srgbClr val="003366"/>
                </a:solidFill>
                <a:cs typeface="Times New Roman" pitchFamily="18" charset="0"/>
              </a:rPr>
              <a:t>³</a:t>
            </a:r>
            <a:r>
              <a:rPr lang="ru-RU" sz="2400" smtClean="0">
                <a:solidFill>
                  <a:srgbClr val="003366"/>
                </a:solidFill>
              </a:rPr>
              <a:t> - 2 |. Сколько общих точек может иметь с этим графиком прямая у=</a:t>
            </a:r>
            <a:r>
              <a:rPr lang="en-US" sz="2400" smtClean="0">
                <a:solidFill>
                  <a:srgbClr val="003366"/>
                </a:solidFill>
              </a:rPr>
              <a:t>m</a:t>
            </a:r>
            <a:r>
              <a:rPr lang="tt-RU" sz="2400" smtClean="0">
                <a:solidFill>
                  <a:srgbClr val="003366"/>
                </a:solidFill>
              </a:rPr>
              <a:t>?</a:t>
            </a:r>
            <a:endParaRPr lang="ru-RU" sz="2400" smtClean="0">
              <a:solidFill>
                <a:srgbClr val="003366"/>
              </a:solidFill>
            </a:endParaRPr>
          </a:p>
        </p:txBody>
      </p:sp>
      <p:sp>
        <p:nvSpPr>
          <p:cNvPr id="289843" name="Freeform 4"/>
          <p:cNvSpPr>
            <a:spLocks/>
          </p:cNvSpPr>
          <p:nvPr/>
        </p:nvSpPr>
        <p:spPr bwMode="auto">
          <a:xfrm>
            <a:off x="4356100" y="3933825"/>
            <a:ext cx="431800" cy="647700"/>
          </a:xfrm>
          <a:custGeom>
            <a:avLst/>
            <a:gdLst>
              <a:gd name="T0" fmla="*/ 431800 w 363"/>
              <a:gd name="T1" fmla="*/ 0 h 1542"/>
              <a:gd name="T2" fmla="*/ 270024 w 363"/>
              <a:gd name="T3" fmla="*/ 514548 h 1542"/>
              <a:gd name="T4" fmla="*/ 0 w 363"/>
              <a:gd name="T5" fmla="*/ 647700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89844" name="Freeform 5"/>
          <p:cNvSpPr>
            <a:spLocks/>
          </p:cNvSpPr>
          <p:nvPr/>
        </p:nvSpPr>
        <p:spPr bwMode="auto">
          <a:xfrm>
            <a:off x="3779838" y="5157788"/>
            <a:ext cx="144462" cy="863600"/>
          </a:xfrm>
          <a:custGeom>
            <a:avLst/>
            <a:gdLst>
              <a:gd name="T0" fmla="*/ 144462 w 106"/>
              <a:gd name="T1" fmla="*/ 0 h 786"/>
              <a:gd name="T2" fmla="*/ 20443 w 106"/>
              <a:gd name="T3" fmla="*/ 747135 h 786"/>
              <a:gd name="T4" fmla="*/ 20443 w 106"/>
              <a:gd name="T5" fmla="*/ 697692 h 786"/>
              <a:gd name="T6" fmla="*/ 0 60000 65536"/>
              <a:gd name="T7" fmla="*/ 0 60000 65536"/>
              <a:gd name="T8" fmla="*/ 0 60000 65536"/>
              <a:gd name="T9" fmla="*/ 0 w 106"/>
              <a:gd name="T10" fmla="*/ 0 h 786"/>
              <a:gd name="T11" fmla="*/ 106 w 106"/>
              <a:gd name="T12" fmla="*/ 786 h 7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6" h="786">
                <a:moveTo>
                  <a:pt x="106" y="0"/>
                </a:moveTo>
                <a:cubicBezTo>
                  <a:pt x="68" y="287"/>
                  <a:pt x="30" y="574"/>
                  <a:pt x="15" y="680"/>
                </a:cubicBezTo>
                <a:cubicBezTo>
                  <a:pt x="0" y="786"/>
                  <a:pt x="7" y="710"/>
                  <a:pt x="15" y="635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89845" name="Freeform 6"/>
          <p:cNvSpPr>
            <a:spLocks/>
          </p:cNvSpPr>
          <p:nvPr/>
        </p:nvSpPr>
        <p:spPr bwMode="auto">
          <a:xfrm rot="10887649" flipV="1">
            <a:off x="3922713" y="3933825"/>
            <a:ext cx="430212" cy="646113"/>
          </a:xfrm>
          <a:custGeom>
            <a:avLst/>
            <a:gdLst>
              <a:gd name="T0" fmla="*/ 430212 w 363"/>
              <a:gd name="T1" fmla="*/ 0 h 1542"/>
              <a:gd name="T2" fmla="*/ 269031 w 363"/>
              <a:gd name="T3" fmla="*/ 513287 h 1542"/>
              <a:gd name="T4" fmla="*/ 0 w 363"/>
              <a:gd name="T5" fmla="*/ 646113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graphicFrame>
        <p:nvGraphicFramePr>
          <p:cNvPr id="289840" name="Object 48"/>
          <p:cNvGraphicFramePr>
            <a:graphicFrameLocks noChangeAspect="1"/>
          </p:cNvGraphicFramePr>
          <p:nvPr/>
        </p:nvGraphicFramePr>
        <p:xfrm>
          <a:off x="539750" y="1844675"/>
          <a:ext cx="7920038" cy="4560888"/>
        </p:xfrm>
        <a:graphic>
          <a:graphicData uri="http://schemas.openxmlformats.org/presentationml/2006/ole">
            <p:oleObj spid="_x0000_s289840" name="GraphC" r:id="rId3" imgW="4762500" imgH="2743200" progId="">
              <p:embed/>
            </p:oleObj>
          </a:graphicData>
        </a:graphic>
      </p:graphicFrame>
      <p:sp>
        <p:nvSpPr>
          <p:cNvPr id="289800" name="Freeform 8"/>
          <p:cNvSpPr>
            <a:spLocks/>
          </p:cNvSpPr>
          <p:nvPr/>
        </p:nvSpPr>
        <p:spPr bwMode="auto">
          <a:xfrm>
            <a:off x="4787900" y="2060575"/>
            <a:ext cx="147638" cy="1873250"/>
          </a:xfrm>
          <a:custGeom>
            <a:avLst/>
            <a:gdLst>
              <a:gd name="T0" fmla="*/ 0 w 93"/>
              <a:gd name="T1" fmla="*/ 1873250 h 1180"/>
              <a:gd name="T2" fmla="*/ 147638 w 93"/>
              <a:gd name="T3" fmla="*/ 0 h 1180"/>
              <a:gd name="T4" fmla="*/ 0 60000 65536"/>
              <a:gd name="T5" fmla="*/ 0 60000 65536"/>
              <a:gd name="T6" fmla="*/ 0 w 93"/>
              <a:gd name="T7" fmla="*/ 0 h 1180"/>
              <a:gd name="T8" fmla="*/ 93 w 93"/>
              <a:gd name="T9" fmla="*/ 1180 h 11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3" h="1180">
                <a:moveTo>
                  <a:pt x="0" y="1180"/>
                </a:moveTo>
                <a:cubicBezTo>
                  <a:pt x="15" y="983"/>
                  <a:pt x="74" y="246"/>
                  <a:pt x="93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89801" name="Freeform 9"/>
          <p:cNvSpPr>
            <a:spLocks/>
          </p:cNvSpPr>
          <p:nvPr/>
        </p:nvSpPr>
        <p:spPr bwMode="auto">
          <a:xfrm flipH="1" flipV="1">
            <a:off x="3924300" y="4581525"/>
            <a:ext cx="431800" cy="576263"/>
          </a:xfrm>
          <a:custGeom>
            <a:avLst/>
            <a:gdLst>
              <a:gd name="T0" fmla="*/ 431800 w 363"/>
              <a:gd name="T1" fmla="*/ 0 h 1542"/>
              <a:gd name="T2" fmla="*/ 270024 w 363"/>
              <a:gd name="T3" fmla="*/ 457797 h 1542"/>
              <a:gd name="T4" fmla="*/ 0 w 363"/>
              <a:gd name="T5" fmla="*/ 576263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89802" name="Freeform 10"/>
          <p:cNvSpPr>
            <a:spLocks/>
          </p:cNvSpPr>
          <p:nvPr/>
        </p:nvSpPr>
        <p:spPr bwMode="auto">
          <a:xfrm>
            <a:off x="3598863" y="2060575"/>
            <a:ext cx="320675" cy="1862138"/>
          </a:xfrm>
          <a:custGeom>
            <a:avLst/>
            <a:gdLst>
              <a:gd name="T0" fmla="*/ 320675 w 202"/>
              <a:gd name="T1" fmla="*/ 1862138 h 1173"/>
              <a:gd name="T2" fmla="*/ 0 w 202"/>
              <a:gd name="T3" fmla="*/ 0 h 1173"/>
              <a:gd name="T4" fmla="*/ 0 60000 65536"/>
              <a:gd name="T5" fmla="*/ 0 60000 65536"/>
              <a:gd name="T6" fmla="*/ 0 w 202"/>
              <a:gd name="T7" fmla="*/ 0 h 1173"/>
              <a:gd name="T8" fmla="*/ 202 w 202"/>
              <a:gd name="T9" fmla="*/ 1173 h 117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02" h="1173">
                <a:moveTo>
                  <a:pt x="202" y="1173"/>
                </a:moveTo>
                <a:cubicBezTo>
                  <a:pt x="168" y="978"/>
                  <a:pt x="42" y="244"/>
                  <a:pt x="0" y="0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89803" name="Freeform 11"/>
          <p:cNvSpPr>
            <a:spLocks/>
          </p:cNvSpPr>
          <p:nvPr/>
        </p:nvSpPr>
        <p:spPr bwMode="auto">
          <a:xfrm rot="10647687" flipH="1">
            <a:off x="4357688" y="3282950"/>
            <a:ext cx="428625" cy="649288"/>
          </a:xfrm>
          <a:custGeom>
            <a:avLst/>
            <a:gdLst>
              <a:gd name="T0" fmla="*/ 428625 w 363"/>
              <a:gd name="T1" fmla="*/ 0 h 1542"/>
              <a:gd name="T2" fmla="*/ 268038 w 363"/>
              <a:gd name="T3" fmla="*/ 515809 h 1542"/>
              <a:gd name="T4" fmla="*/ 0 w 363"/>
              <a:gd name="T5" fmla="*/ 649288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89804" name="Freeform 12"/>
          <p:cNvSpPr>
            <a:spLocks/>
          </p:cNvSpPr>
          <p:nvPr/>
        </p:nvSpPr>
        <p:spPr bwMode="auto">
          <a:xfrm rot="-10579640">
            <a:off x="3924300" y="3284538"/>
            <a:ext cx="360363" cy="647700"/>
          </a:xfrm>
          <a:custGeom>
            <a:avLst/>
            <a:gdLst>
              <a:gd name="T0" fmla="*/ 360363 w 363"/>
              <a:gd name="T1" fmla="*/ 0 h 1542"/>
              <a:gd name="T2" fmla="*/ 225351 w 363"/>
              <a:gd name="T3" fmla="*/ 514548 h 1542"/>
              <a:gd name="T4" fmla="*/ 0 w 363"/>
              <a:gd name="T5" fmla="*/ 647700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89805" name="Freeform 13"/>
          <p:cNvSpPr>
            <a:spLocks/>
          </p:cNvSpPr>
          <p:nvPr/>
        </p:nvSpPr>
        <p:spPr bwMode="auto">
          <a:xfrm>
            <a:off x="4356100" y="3933825"/>
            <a:ext cx="431800" cy="647700"/>
          </a:xfrm>
          <a:custGeom>
            <a:avLst/>
            <a:gdLst>
              <a:gd name="T0" fmla="*/ 431800 w 363"/>
              <a:gd name="T1" fmla="*/ 0 h 1542"/>
              <a:gd name="T2" fmla="*/ 270024 w 363"/>
              <a:gd name="T3" fmla="*/ 514548 h 1542"/>
              <a:gd name="T4" fmla="*/ 0 w 363"/>
              <a:gd name="T5" fmla="*/ 647700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89806" name="Freeform 14"/>
          <p:cNvSpPr>
            <a:spLocks/>
          </p:cNvSpPr>
          <p:nvPr/>
        </p:nvSpPr>
        <p:spPr bwMode="auto">
          <a:xfrm rot="10887649" flipV="1">
            <a:off x="3924300" y="3933825"/>
            <a:ext cx="430213" cy="646113"/>
          </a:xfrm>
          <a:custGeom>
            <a:avLst/>
            <a:gdLst>
              <a:gd name="T0" fmla="*/ 430213 w 363"/>
              <a:gd name="T1" fmla="*/ 0 h 1542"/>
              <a:gd name="T2" fmla="*/ 269031 w 363"/>
              <a:gd name="T3" fmla="*/ 513287 h 1542"/>
              <a:gd name="T4" fmla="*/ 0 w 363"/>
              <a:gd name="T5" fmla="*/ 646113 h 1542"/>
              <a:gd name="T6" fmla="*/ 0 60000 65536"/>
              <a:gd name="T7" fmla="*/ 0 60000 65536"/>
              <a:gd name="T8" fmla="*/ 0 60000 65536"/>
              <a:gd name="T9" fmla="*/ 0 w 363"/>
              <a:gd name="T10" fmla="*/ 0 h 1542"/>
              <a:gd name="T11" fmla="*/ 363 w 363"/>
              <a:gd name="T12" fmla="*/ 1542 h 15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3" h="1542">
                <a:moveTo>
                  <a:pt x="363" y="0"/>
                </a:moveTo>
                <a:cubicBezTo>
                  <a:pt x="325" y="484"/>
                  <a:pt x="287" y="968"/>
                  <a:pt x="227" y="1225"/>
                </a:cubicBezTo>
                <a:cubicBezTo>
                  <a:pt x="167" y="1482"/>
                  <a:pt x="38" y="1489"/>
                  <a:pt x="0" y="1542"/>
                </a:cubicBezTo>
              </a:path>
            </a:pathLst>
          </a:cu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89807" name="Line 15"/>
          <p:cNvSpPr>
            <a:spLocks noChangeShapeType="1"/>
          </p:cNvSpPr>
          <p:nvPr/>
        </p:nvSpPr>
        <p:spPr bwMode="auto">
          <a:xfrm>
            <a:off x="1619250" y="3933825"/>
            <a:ext cx="59055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9817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740650" y="1125538"/>
            <a:ext cx="1150938" cy="358775"/>
          </a:xfrm>
          <a:prstGeom prst="actionButtonBlank">
            <a:avLst/>
          </a:prstGeom>
          <a:solidFill>
            <a:schemeClr val="accent1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00"/>
                </a:solidFill>
              </a:rPr>
              <a:t>проверь</a:t>
            </a:r>
          </a:p>
        </p:txBody>
      </p:sp>
      <p:sp>
        <p:nvSpPr>
          <p:cNvPr id="289818" name="Oval 26"/>
          <p:cNvSpPr>
            <a:spLocks noChangeArrowheads="1"/>
          </p:cNvSpPr>
          <p:nvPr/>
        </p:nvSpPr>
        <p:spPr bwMode="auto">
          <a:xfrm>
            <a:off x="4787900" y="3284538"/>
            <a:ext cx="73025" cy="73025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20" name="Oval 28"/>
          <p:cNvSpPr>
            <a:spLocks noChangeArrowheads="1"/>
          </p:cNvSpPr>
          <p:nvPr/>
        </p:nvSpPr>
        <p:spPr bwMode="auto">
          <a:xfrm>
            <a:off x="4284663" y="3284538"/>
            <a:ext cx="73025" cy="73025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21" name="Oval 29"/>
          <p:cNvSpPr>
            <a:spLocks noChangeArrowheads="1"/>
          </p:cNvSpPr>
          <p:nvPr/>
        </p:nvSpPr>
        <p:spPr bwMode="auto">
          <a:xfrm>
            <a:off x="3779838" y="3284538"/>
            <a:ext cx="73025" cy="73025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22" name="Line 30"/>
          <p:cNvSpPr>
            <a:spLocks noChangeShapeType="1"/>
          </p:cNvSpPr>
          <p:nvPr/>
        </p:nvSpPr>
        <p:spPr bwMode="auto">
          <a:xfrm>
            <a:off x="971550" y="2708275"/>
            <a:ext cx="7345363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9823" name="Oval 31"/>
          <p:cNvSpPr>
            <a:spLocks noChangeArrowheads="1"/>
          </p:cNvSpPr>
          <p:nvPr/>
        </p:nvSpPr>
        <p:spPr bwMode="auto">
          <a:xfrm>
            <a:off x="3636963" y="2636838"/>
            <a:ext cx="71437" cy="71437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24" name="Oval 32"/>
          <p:cNvSpPr>
            <a:spLocks noChangeArrowheads="1"/>
          </p:cNvSpPr>
          <p:nvPr/>
        </p:nvSpPr>
        <p:spPr bwMode="auto">
          <a:xfrm>
            <a:off x="4859338" y="2636838"/>
            <a:ext cx="71437" cy="71437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25" name="Line 33"/>
          <p:cNvSpPr>
            <a:spLocks noChangeShapeType="1"/>
          </p:cNvSpPr>
          <p:nvPr/>
        </p:nvSpPr>
        <p:spPr bwMode="auto">
          <a:xfrm>
            <a:off x="1116013" y="5157788"/>
            <a:ext cx="6985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9826" name="Oval 34"/>
          <p:cNvSpPr>
            <a:spLocks noChangeArrowheads="1"/>
          </p:cNvSpPr>
          <p:nvPr/>
        </p:nvSpPr>
        <p:spPr bwMode="auto">
          <a:xfrm>
            <a:off x="4716463" y="3860800"/>
            <a:ext cx="71437" cy="71438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27" name="Oval 35"/>
          <p:cNvSpPr>
            <a:spLocks noChangeArrowheads="1"/>
          </p:cNvSpPr>
          <p:nvPr/>
        </p:nvSpPr>
        <p:spPr bwMode="auto">
          <a:xfrm>
            <a:off x="3924300" y="3860800"/>
            <a:ext cx="71438" cy="71438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28" name="Line 36"/>
          <p:cNvSpPr>
            <a:spLocks noChangeShapeType="1"/>
          </p:cNvSpPr>
          <p:nvPr/>
        </p:nvSpPr>
        <p:spPr bwMode="auto">
          <a:xfrm>
            <a:off x="1116013" y="3284538"/>
            <a:ext cx="6911975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9830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740650" y="1773238"/>
            <a:ext cx="1152525" cy="28733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t-RU" b="1">
                <a:solidFill>
                  <a:srgbClr val="FFFF00"/>
                </a:solidFill>
              </a:rPr>
              <a:t>далее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289866" name="AutoShape 3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01013" y="6092825"/>
            <a:ext cx="863600" cy="360363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32" name="Rectangle 40"/>
          <p:cNvSpPr>
            <a:spLocks noChangeArrowheads="1"/>
          </p:cNvSpPr>
          <p:nvPr/>
        </p:nvSpPr>
        <p:spPr bwMode="auto">
          <a:xfrm>
            <a:off x="1116013" y="3284538"/>
            <a:ext cx="7200900" cy="649287"/>
          </a:xfrm>
          <a:prstGeom prst="rect">
            <a:avLst/>
          </a:prstGeom>
          <a:solidFill>
            <a:srgbClr val="FF66CC">
              <a:alpha val="27058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33" name="Oval 41"/>
          <p:cNvSpPr>
            <a:spLocks noChangeArrowheads="1"/>
          </p:cNvSpPr>
          <p:nvPr/>
        </p:nvSpPr>
        <p:spPr bwMode="auto">
          <a:xfrm>
            <a:off x="3779838" y="3500438"/>
            <a:ext cx="71437" cy="71437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34" name="Oval 42"/>
          <p:cNvSpPr>
            <a:spLocks noChangeArrowheads="1"/>
          </p:cNvSpPr>
          <p:nvPr/>
        </p:nvSpPr>
        <p:spPr bwMode="auto">
          <a:xfrm>
            <a:off x="4643438" y="3500438"/>
            <a:ext cx="71437" cy="71437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35" name="Oval 43"/>
          <p:cNvSpPr>
            <a:spLocks noChangeArrowheads="1"/>
          </p:cNvSpPr>
          <p:nvPr/>
        </p:nvSpPr>
        <p:spPr bwMode="auto">
          <a:xfrm>
            <a:off x="3995738" y="3500438"/>
            <a:ext cx="71437" cy="71437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36" name="Oval 44"/>
          <p:cNvSpPr>
            <a:spLocks noChangeArrowheads="1"/>
          </p:cNvSpPr>
          <p:nvPr/>
        </p:nvSpPr>
        <p:spPr bwMode="auto">
          <a:xfrm>
            <a:off x="4787900" y="3500438"/>
            <a:ext cx="71438" cy="71437"/>
          </a:xfrm>
          <a:prstGeom prst="ellipse">
            <a:avLst/>
          </a:prstGeom>
          <a:solidFill>
            <a:srgbClr val="FF33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89837" name="Line 45"/>
          <p:cNvSpPr>
            <a:spLocks noChangeShapeType="1"/>
          </p:cNvSpPr>
          <p:nvPr/>
        </p:nvSpPr>
        <p:spPr bwMode="auto">
          <a:xfrm>
            <a:off x="1331913" y="3500438"/>
            <a:ext cx="69850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9838" name="Text Box 46"/>
          <p:cNvSpPr txBox="1">
            <a:spLocks noChangeArrowheads="1"/>
          </p:cNvSpPr>
          <p:nvPr/>
        </p:nvSpPr>
        <p:spPr bwMode="auto">
          <a:xfrm>
            <a:off x="755650" y="5445125"/>
            <a:ext cx="61928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1600"/>
              <a:t>1</a:t>
            </a:r>
            <a:r>
              <a:rPr lang="en-US" sz="1600"/>
              <a:t>)</a:t>
            </a:r>
            <a:r>
              <a:rPr lang="ru-RU" sz="1600"/>
              <a:t>Если </a:t>
            </a:r>
            <a:r>
              <a:rPr lang="en-US" sz="1600"/>
              <a:t>m=0 </a:t>
            </a:r>
            <a:r>
              <a:rPr lang="tt-RU" sz="1600"/>
              <a:t>и </a:t>
            </a:r>
            <a:r>
              <a:rPr lang="en-US" sz="1600"/>
              <a:t> m&gt;2</a:t>
            </a:r>
            <a:r>
              <a:rPr lang="tt-RU" sz="1600"/>
              <a:t>, </a:t>
            </a:r>
            <a:r>
              <a:rPr lang="ru-RU" sz="1600"/>
              <a:t>то 2 решения</a:t>
            </a:r>
            <a:endParaRPr lang="en-US" sz="1600"/>
          </a:p>
          <a:p>
            <a:pPr eaLnBrk="0" hangingPunct="0">
              <a:spcBef>
                <a:spcPct val="50000"/>
              </a:spcBef>
            </a:pPr>
            <a:r>
              <a:rPr lang="en-US" sz="1600"/>
              <a:t>2) </a:t>
            </a:r>
            <a:r>
              <a:rPr lang="ru-RU" sz="1600"/>
              <a:t>Если </a:t>
            </a:r>
            <a:r>
              <a:rPr lang="en-US" sz="1600"/>
              <a:t>m=2</a:t>
            </a:r>
            <a:r>
              <a:rPr lang="ru-RU" sz="1600"/>
              <a:t>, то 3 решения</a:t>
            </a:r>
          </a:p>
          <a:p>
            <a:pPr eaLnBrk="0" hangingPunct="0">
              <a:spcBef>
                <a:spcPct val="50000"/>
              </a:spcBef>
            </a:pPr>
            <a:r>
              <a:rPr lang="ru-RU" sz="1600"/>
              <a:t>3) Если 0</a:t>
            </a:r>
            <a:r>
              <a:rPr lang="en-US" sz="1600"/>
              <a:t>&lt;m&lt;2</a:t>
            </a:r>
            <a:r>
              <a:rPr lang="tt-RU" sz="1600"/>
              <a:t>,</a:t>
            </a:r>
            <a:r>
              <a:rPr lang="ru-RU" sz="1600"/>
              <a:t>то 4 решения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98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9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289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9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9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8" dur="500"/>
                                        <p:tgtEl>
                                          <p:spTgt spid="289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289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98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98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9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89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8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9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8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89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8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89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8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89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path" presetSubtype="0" repeatCount="3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50289E-6 L 0 0.0945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89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9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02312E-6 L 0 -0.09457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898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89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98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98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98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98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289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289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9830"/>
                  </p:tgtEl>
                </p:cond>
              </p:nextCondLst>
            </p:seq>
          </p:childTnLst>
        </p:cTn>
      </p:par>
    </p:tnLst>
    <p:bldLst>
      <p:bldP spid="289800" grpId="0" animBg="1"/>
      <p:bldP spid="289801" grpId="0" animBg="1"/>
      <p:bldP spid="289801" grpId="1" animBg="1"/>
      <p:bldP spid="289802" grpId="0" animBg="1"/>
      <p:bldP spid="289803" grpId="0" animBg="1"/>
      <p:bldP spid="289804" grpId="0" animBg="1"/>
      <p:bldP spid="289805" grpId="0" animBg="1"/>
      <p:bldP spid="289805" grpId="1" animBg="1"/>
      <p:bldP spid="289806" grpId="0" animBg="1"/>
      <p:bldP spid="289806" grpId="1" animBg="1"/>
      <p:bldP spid="289807" grpId="0" animBg="1"/>
      <p:bldP spid="289807" grpId="1" animBg="1"/>
      <p:bldP spid="289818" grpId="0" animBg="1"/>
      <p:bldP spid="289820" grpId="0" animBg="1"/>
      <p:bldP spid="289821" grpId="0" animBg="1"/>
      <p:bldP spid="289822" grpId="0" animBg="1"/>
      <p:bldP spid="289823" grpId="0" animBg="1"/>
      <p:bldP spid="289824" grpId="0" animBg="1"/>
      <p:bldP spid="289825" grpId="0" animBg="1"/>
      <p:bldP spid="289826" grpId="0" animBg="1"/>
      <p:bldP spid="289827" grpId="0" animBg="1"/>
      <p:bldP spid="289828" grpId="0" animBg="1"/>
      <p:bldP spid="289828" grpId="1" animBg="1"/>
      <p:bldP spid="289832" grpId="0" animBg="1"/>
      <p:bldP spid="289833" grpId="0" animBg="1"/>
      <p:bldP spid="289834" grpId="0" animBg="1"/>
      <p:bldP spid="289835" grpId="0" animBg="1"/>
      <p:bldP spid="289836" grpId="0" animBg="1"/>
      <p:bldP spid="289837" grpId="0" animBg="1"/>
      <p:bldP spid="2898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«Мой университет» - www.moi-amour.ru  </a:t>
            </a:r>
          </a:p>
        </p:txBody>
      </p:sp>
      <p:grpSp>
        <p:nvGrpSpPr>
          <p:cNvPr id="229454" name="Group 2"/>
          <p:cNvGrpSpPr>
            <a:grpSpLocks/>
          </p:cNvGrpSpPr>
          <p:nvPr/>
        </p:nvGrpSpPr>
        <p:grpSpPr bwMode="auto">
          <a:xfrm>
            <a:off x="611188" y="836613"/>
            <a:ext cx="6013450" cy="5761037"/>
            <a:chOff x="0" y="164"/>
            <a:chExt cx="3788" cy="3629"/>
          </a:xfrm>
        </p:grpSpPr>
        <p:sp>
          <p:nvSpPr>
            <p:cNvPr id="229472" name="Text Box 3"/>
            <p:cNvSpPr txBox="1">
              <a:spLocks noChangeArrowheads="1"/>
            </p:cNvSpPr>
            <p:nvPr/>
          </p:nvSpPr>
          <p:spPr bwMode="auto">
            <a:xfrm>
              <a:off x="1519" y="2160"/>
              <a:ext cx="2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/>
                <a:t>о</a:t>
              </a:r>
            </a:p>
          </p:txBody>
        </p:sp>
        <p:sp>
          <p:nvSpPr>
            <p:cNvPr id="229473" name="Line 4"/>
            <p:cNvSpPr>
              <a:spLocks noChangeShapeType="1"/>
            </p:cNvSpPr>
            <p:nvPr/>
          </p:nvSpPr>
          <p:spPr bwMode="auto">
            <a:xfrm>
              <a:off x="0" y="2063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74" name="Text Box 5"/>
            <p:cNvSpPr txBox="1">
              <a:spLocks noChangeArrowheads="1"/>
            </p:cNvSpPr>
            <p:nvPr/>
          </p:nvSpPr>
          <p:spPr bwMode="auto">
            <a:xfrm>
              <a:off x="3470" y="2205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/>
                <a:t>х</a:t>
              </a:r>
            </a:p>
          </p:txBody>
        </p:sp>
        <p:sp>
          <p:nvSpPr>
            <p:cNvPr id="229475" name="Line 6"/>
            <p:cNvSpPr>
              <a:spLocks noChangeShapeType="1"/>
            </p:cNvSpPr>
            <p:nvPr/>
          </p:nvSpPr>
          <p:spPr bwMode="auto">
            <a:xfrm>
              <a:off x="0" y="527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76" name="Line 7"/>
            <p:cNvSpPr>
              <a:spLocks noChangeShapeType="1"/>
            </p:cNvSpPr>
            <p:nvPr/>
          </p:nvSpPr>
          <p:spPr bwMode="auto">
            <a:xfrm>
              <a:off x="0" y="3793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77" name="Line 8"/>
            <p:cNvSpPr>
              <a:spLocks noChangeShapeType="1"/>
            </p:cNvSpPr>
            <p:nvPr/>
          </p:nvSpPr>
          <p:spPr bwMode="auto">
            <a:xfrm>
              <a:off x="0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78" name="Line 9"/>
            <p:cNvSpPr>
              <a:spLocks noChangeShapeType="1"/>
            </p:cNvSpPr>
            <p:nvPr/>
          </p:nvSpPr>
          <p:spPr bwMode="auto">
            <a:xfrm>
              <a:off x="3788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79" name="Line 10"/>
            <p:cNvSpPr>
              <a:spLocks noChangeShapeType="1"/>
            </p:cNvSpPr>
            <p:nvPr/>
          </p:nvSpPr>
          <p:spPr bwMode="auto">
            <a:xfrm>
              <a:off x="0" y="719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0" name="Line 11"/>
            <p:cNvSpPr>
              <a:spLocks noChangeShapeType="1"/>
            </p:cNvSpPr>
            <p:nvPr/>
          </p:nvSpPr>
          <p:spPr bwMode="auto">
            <a:xfrm>
              <a:off x="189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1" name="Line 12"/>
            <p:cNvSpPr>
              <a:spLocks noChangeShapeType="1"/>
            </p:cNvSpPr>
            <p:nvPr/>
          </p:nvSpPr>
          <p:spPr bwMode="auto">
            <a:xfrm>
              <a:off x="379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2" name="Line 13"/>
            <p:cNvSpPr>
              <a:spLocks noChangeShapeType="1"/>
            </p:cNvSpPr>
            <p:nvPr/>
          </p:nvSpPr>
          <p:spPr bwMode="auto">
            <a:xfrm>
              <a:off x="568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3" name="Line 14"/>
            <p:cNvSpPr>
              <a:spLocks noChangeShapeType="1"/>
            </p:cNvSpPr>
            <p:nvPr/>
          </p:nvSpPr>
          <p:spPr bwMode="auto">
            <a:xfrm>
              <a:off x="758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4" name="Line 15"/>
            <p:cNvSpPr>
              <a:spLocks noChangeShapeType="1"/>
            </p:cNvSpPr>
            <p:nvPr/>
          </p:nvSpPr>
          <p:spPr bwMode="auto">
            <a:xfrm>
              <a:off x="947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5" name="Line 16"/>
            <p:cNvSpPr>
              <a:spLocks noChangeShapeType="1"/>
            </p:cNvSpPr>
            <p:nvPr/>
          </p:nvSpPr>
          <p:spPr bwMode="auto">
            <a:xfrm>
              <a:off x="1136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6" name="Line 17"/>
            <p:cNvSpPr>
              <a:spLocks noChangeShapeType="1"/>
            </p:cNvSpPr>
            <p:nvPr/>
          </p:nvSpPr>
          <p:spPr bwMode="auto">
            <a:xfrm>
              <a:off x="1326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7" name="Line 18"/>
            <p:cNvSpPr>
              <a:spLocks noChangeShapeType="1"/>
            </p:cNvSpPr>
            <p:nvPr/>
          </p:nvSpPr>
          <p:spPr bwMode="auto">
            <a:xfrm>
              <a:off x="1515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8" name="Line 19"/>
            <p:cNvSpPr>
              <a:spLocks noChangeShapeType="1"/>
            </p:cNvSpPr>
            <p:nvPr/>
          </p:nvSpPr>
          <p:spPr bwMode="auto">
            <a:xfrm>
              <a:off x="1705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89" name="Line 20"/>
            <p:cNvSpPr>
              <a:spLocks noChangeShapeType="1"/>
            </p:cNvSpPr>
            <p:nvPr/>
          </p:nvSpPr>
          <p:spPr bwMode="auto">
            <a:xfrm>
              <a:off x="1894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0" name="Line 21"/>
            <p:cNvSpPr>
              <a:spLocks noChangeShapeType="1"/>
            </p:cNvSpPr>
            <p:nvPr/>
          </p:nvSpPr>
          <p:spPr bwMode="auto">
            <a:xfrm>
              <a:off x="2083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1" name="Line 22"/>
            <p:cNvSpPr>
              <a:spLocks noChangeShapeType="1"/>
            </p:cNvSpPr>
            <p:nvPr/>
          </p:nvSpPr>
          <p:spPr bwMode="auto">
            <a:xfrm>
              <a:off x="2273" y="527"/>
              <a:ext cx="0" cy="3264"/>
            </a:xfrm>
            <a:prstGeom prst="line">
              <a:avLst/>
            </a:prstGeom>
            <a:noFill/>
            <a:ln w="635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2" name="Line 23"/>
            <p:cNvSpPr>
              <a:spLocks noChangeShapeType="1"/>
            </p:cNvSpPr>
            <p:nvPr/>
          </p:nvSpPr>
          <p:spPr bwMode="auto">
            <a:xfrm>
              <a:off x="2462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3" name="Line 24"/>
            <p:cNvSpPr>
              <a:spLocks noChangeShapeType="1"/>
            </p:cNvSpPr>
            <p:nvPr/>
          </p:nvSpPr>
          <p:spPr bwMode="auto">
            <a:xfrm>
              <a:off x="2652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4" name="Line 25"/>
            <p:cNvSpPr>
              <a:spLocks noChangeShapeType="1"/>
            </p:cNvSpPr>
            <p:nvPr/>
          </p:nvSpPr>
          <p:spPr bwMode="auto">
            <a:xfrm>
              <a:off x="2841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5" name="Line 26"/>
            <p:cNvSpPr>
              <a:spLocks noChangeShapeType="1"/>
            </p:cNvSpPr>
            <p:nvPr/>
          </p:nvSpPr>
          <p:spPr bwMode="auto">
            <a:xfrm>
              <a:off x="3030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6" name="Line 27"/>
            <p:cNvSpPr>
              <a:spLocks noChangeShapeType="1"/>
            </p:cNvSpPr>
            <p:nvPr/>
          </p:nvSpPr>
          <p:spPr bwMode="auto">
            <a:xfrm>
              <a:off x="3220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7" name="Line 28"/>
            <p:cNvSpPr>
              <a:spLocks noChangeShapeType="1"/>
            </p:cNvSpPr>
            <p:nvPr/>
          </p:nvSpPr>
          <p:spPr bwMode="auto">
            <a:xfrm>
              <a:off x="3409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8" name="Line 29"/>
            <p:cNvSpPr>
              <a:spLocks noChangeShapeType="1"/>
            </p:cNvSpPr>
            <p:nvPr/>
          </p:nvSpPr>
          <p:spPr bwMode="auto">
            <a:xfrm>
              <a:off x="3599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499" name="Line 30"/>
            <p:cNvSpPr>
              <a:spLocks noChangeShapeType="1"/>
            </p:cNvSpPr>
            <p:nvPr/>
          </p:nvSpPr>
          <p:spPr bwMode="auto">
            <a:xfrm>
              <a:off x="0" y="911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0" name="Line 31"/>
            <p:cNvSpPr>
              <a:spLocks noChangeShapeType="1"/>
            </p:cNvSpPr>
            <p:nvPr/>
          </p:nvSpPr>
          <p:spPr bwMode="auto">
            <a:xfrm>
              <a:off x="0" y="1103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1" name="Line 32"/>
            <p:cNvSpPr>
              <a:spLocks noChangeShapeType="1"/>
            </p:cNvSpPr>
            <p:nvPr/>
          </p:nvSpPr>
          <p:spPr bwMode="auto">
            <a:xfrm>
              <a:off x="0" y="1295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2" name="Line 33"/>
            <p:cNvSpPr>
              <a:spLocks noChangeShapeType="1"/>
            </p:cNvSpPr>
            <p:nvPr/>
          </p:nvSpPr>
          <p:spPr bwMode="auto">
            <a:xfrm>
              <a:off x="0" y="1487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3" name="Line 34"/>
            <p:cNvSpPr>
              <a:spLocks noChangeShapeType="1"/>
            </p:cNvSpPr>
            <p:nvPr/>
          </p:nvSpPr>
          <p:spPr bwMode="auto">
            <a:xfrm>
              <a:off x="0" y="1679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4" name="Line 35"/>
            <p:cNvSpPr>
              <a:spLocks noChangeShapeType="1"/>
            </p:cNvSpPr>
            <p:nvPr/>
          </p:nvSpPr>
          <p:spPr bwMode="auto">
            <a:xfrm>
              <a:off x="0" y="1871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5" name="Line 36"/>
            <p:cNvSpPr>
              <a:spLocks noChangeShapeType="1"/>
            </p:cNvSpPr>
            <p:nvPr/>
          </p:nvSpPr>
          <p:spPr bwMode="auto">
            <a:xfrm>
              <a:off x="0" y="2255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6" name="Line 37"/>
            <p:cNvSpPr>
              <a:spLocks noChangeShapeType="1"/>
            </p:cNvSpPr>
            <p:nvPr/>
          </p:nvSpPr>
          <p:spPr bwMode="auto">
            <a:xfrm>
              <a:off x="0" y="2447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7" name="Line 38"/>
            <p:cNvSpPr>
              <a:spLocks noChangeShapeType="1"/>
            </p:cNvSpPr>
            <p:nvPr/>
          </p:nvSpPr>
          <p:spPr bwMode="auto">
            <a:xfrm>
              <a:off x="0" y="2639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8" name="Line 39"/>
            <p:cNvSpPr>
              <a:spLocks noChangeShapeType="1"/>
            </p:cNvSpPr>
            <p:nvPr/>
          </p:nvSpPr>
          <p:spPr bwMode="auto">
            <a:xfrm>
              <a:off x="0" y="2831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09" name="Line 40"/>
            <p:cNvSpPr>
              <a:spLocks noChangeShapeType="1"/>
            </p:cNvSpPr>
            <p:nvPr/>
          </p:nvSpPr>
          <p:spPr bwMode="auto">
            <a:xfrm>
              <a:off x="0" y="3023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10" name="Line 41"/>
            <p:cNvSpPr>
              <a:spLocks noChangeShapeType="1"/>
            </p:cNvSpPr>
            <p:nvPr/>
          </p:nvSpPr>
          <p:spPr bwMode="auto">
            <a:xfrm>
              <a:off x="0" y="3215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11" name="Line 42"/>
            <p:cNvSpPr>
              <a:spLocks noChangeShapeType="1"/>
            </p:cNvSpPr>
            <p:nvPr/>
          </p:nvSpPr>
          <p:spPr bwMode="auto">
            <a:xfrm>
              <a:off x="0" y="3407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12" name="Line 43"/>
            <p:cNvSpPr>
              <a:spLocks noChangeShapeType="1"/>
            </p:cNvSpPr>
            <p:nvPr/>
          </p:nvSpPr>
          <p:spPr bwMode="auto">
            <a:xfrm>
              <a:off x="0" y="3599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13" name="Line 44"/>
            <p:cNvSpPr>
              <a:spLocks noChangeShapeType="1"/>
            </p:cNvSpPr>
            <p:nvPr/>
          </p:nvSpPr>
          <p:spPr bwMode="auto">
            <a:xfrm>
              <a:off x="113" y="2251"/>
              <a:ext cx="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14" name="Text Box 45"/>
            <p:cNvSpPr txBox="1">
              <a:spLocks noChangeArrowheads="1"/>
            </p:cNvSpPr>
            <p:nvPr/>
          </p:nvSpPr>
          <p:spPr bwMode="auto">
            <a:xfrm>
              <a:off x="1791" y="2251"/>
              <a:ext cx="138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 b="1"/>
                <a:t>1    2    3    4     5    6    7  </a:t>
              </a:r>
            </a:p>
          </p:txBody>
        </p:sp>
        <p:sp>
          <p:nvSpPr>
            <p:cNvPr id="229515" name="Text Box 46"/>
            <p:cNvSpPr txBox="1">
              <a:spLocks noChangeArrowheads="1"/>
            </p:cNvSpPr>
            <p:nvPr/>
          </p:nvSpPr>
          <p:spPr bwMode="auto">
            <a:xfrm>
              <a:off x="249" y="2251"/>
              <a:ext cx="14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 b="1"/>
                <a:t>-7   -6   -5   -4   -3   -2   -1  </a:t>
              </a:r>
            </a:p>
          </p:txBody>
        </p:sp>
        <p:sp>
          <p:nvSpPr>
            <p:cNvPr id="229516" name="Line 47"/>
            <p:cNvSpPr>
              <a:spLocks noChangeShapeType="1"/>
            </p:cNvSpPr>
            <p:nvPr/>
          </p:nvSpPr>
          <p:spPr bwMode="auto">
            <a:xfrm flipV="1">
              <a:off x="1701" y="300"/>
              <a:ext cx="0" cy="34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517" name="Text Box 48"/>
            <p:cNvSpPr txBox="1">
              <a:spLocks noChangeArrowheads="1"/>
            </p:cNvSpPr>
            <p:nvPr/>
          </p:nvSpPr>
          <p:spPr bwMode="auto">
            <a:xfrm>
              <a:off x="1474" y="164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/>
                <a:t>у</a:t>
              </a:r>
            </a:p>
          </p:txBody>
        </p:sp>
        <p:sp>
          <p:nvSpPr>
            <p:cNvPr id="229518" name="Text Box 49"/>
            <p:cNvSpPr txBox="1">
              <a:spLocks noChangeArrowheads="1"/>
            </p:cNvSpPr>
            <p:nvPr/>
          </p:nvSpPr>
          <p:spPr bwMode="auto">
            <a:xfrm>
              <a:off x="1519" y="391"/>
              <a:ext cx="205" cy="1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/>
                <a:t>9</a:t>
              </a:r>
            </a:p>
            <a:p>
              <a:r>
                <a:rPr lang="ru-RU" sz="2000" b="1"/>
                <a:t>8</a:t>
              </a:r>
            </a:p>
            <a:p>
              <a:r>
                <a:rPr lang="ru-RU" sz="2000" b="1"/>
                <a:t>7</a:t>
              </a:r>
            </a:p>
            <a:p>
              <a:r>
                <a:rPr lang="ru-RU" sz="2000" b="1"/>
                <a:t>6</a:t>
              </a:r>
            </a:p>
            <a:p>
              <a:r>
                <a:rPr lang="ru-RU" sz="2000" b="1"/>
                <a:t>5</a:t>
              </a:r>
            </a:p>
            <a:p>
              <a:r>
                <a:rPr lang="ru-RU" sz="2000" b="1"/>
                <a:t>4</a:t>
              </a:r>
            </a:p>
            <a:p>
              <a:r>
                <a:rPr lang="ru-RU" sz="2000" b="1"/>
                <a:t>3</a:t>
              </a:r>
            </a:p>
            <a:p>
              <a:r>
                <a:rPr lang="ru-RU" sz="2000" b="1"/>
                <a:t>2</a:t>
              </a:r>
            </a:p>
            <a:p>
              <a:r>
                <a:rPr lang="ru-RU" sz="2000" b="1"/>
                <a:t>1</a:t>
              </a:r>
            </a:p>
          </p:txBody>
        </p:sp>
        <p:sp>
          <p:nvSpPr>
            <p:cNvPr id="229519" name="Text Box 50"/>
            <p:cNvSpPr txBox="1">
              <a:spLocks noChangeArrowheads="1"/>
            </p:cNvSpPr>
            <p:nvPr/>
          </p:nvSpPr>
          <p:spPr bwMode="auto">
            <a:xfrm>
              <a:off x="1655" y="2317"/>
              <a:ext cx="363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/>
                <a:t>-1</a:t>
              </a:r>
            </a:p>
            <a:p>
              <a:r>
                <a:rPr lang="ru-RU" b="1"/>
                <a:t>-2</a:t>
              </a:r>
            </a:p>
            <a:p>
              <a:r>
                <a:rPr lang="ru-RU" sz="2000" b="1"/>
                <a:t>-3</a:t>
              </a:r>
            </a:p>
            <a:p>
              <a:r>
                <a:rPr lang="ru-RU" sz="2000" b="1"/>
                <a:t>-4</a:t>
              </a:r>
            </a:p>
            <a:p>
              <a:r>
                <a:rPr lang="ru-RU" sz="2000" b="1"/>
                <a:t>-5</a:t>
              </a:r>
            </a:p>
            <a:p>
              <a:r>
                <a:rPr lang="ru-RU" sz="2400" b="1"/>
                <a:t>-6</a:t>
              </a:r>
            </a:p>
          </p:txBody>
        </p:sp>
      </p:grpSp>
      <p:sp>
        <p:nvSpPr>
          <p:cNvPr id="229455" name="Text Box 51"/>
          <p:cNvSpPr txBox="1">
            <a:spLocks noChangeArrowheads="1"/>
          </p:cNvSpPr>
          <p:nvPr/>
        </p:nvSpPr>
        <p:spPr bwMode="auto">
          <a:xfrm>
            <a:off x="971550" y="188913"/>
            <a:ext cx="6985000" cy="1930400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>
                <a:solidFill>
                  <a:srgbClr val="003366"/>
                </a:solidFill>
                <a:latin typeface="Times New Roman" pitchFamily="18" charset="0"/>
              </a:rPr>
              <a:t>Найдите все положительные значения к, при которых прямая у=кх пересекает в двух точках ломанную, заданную условиями:</a:t>
            </a:r>
          </a:p>
          <a:p>
            <a:pPr>
              <a:spcBef>
                <a:spcPct val="50000"/>
              </a:spcBef>
            </a:pPr>
            <a:endParaRPr kumimoji="1" lang="ru-RU" sz="2000">
              <a:solidFill>
                <a:srgbClr val="003366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kumimoji="1" lang="ru-RU" sz="2000">
              <a:solidFill>
                <a:srgbClr val="003366"/>
              </a:solidFill>
              <a:latin typeface="Times New Roman" pitchFamily="18" charset="0"/>
            </a:endParaRPr>
          </a:p>
        </p:txBody>
      </p:sp>
      <p:graphicFrame>
        <p:nvGraphicFramePr>
          <p:cNvPr id="229450" name="AutoShape 74"/>
          <p:cNvGraphicFramePr>
            <a:graphicFrameLocks noGrp="1"/>
          </p:cNvGraphicFramePr>
          <p:nvPr>
            <p:ph sz="half" idx="1"/>
          </p:nvPr>
        </p:nvGraphicFramePr>
        <p:xfrm>
          <a:off x="457200" y="2517775"/>
          <a:ext cx="4038600" cy="2692400"/>
        </p:xfrm>
        <a:graphic>
          <a:graphicData uri="http://schemas.openxmlformats.org/presentationml/2006/ole">
            <p:oleObj spid="_x0000_s229450" name="Формула" r:id="rId3" imgW="0" imgH="0" progId="Equation.3">
              <p:embed/>
            </p:oleObj>
          </a:graphicData>
        </a:graphic>
      </p:graphicFrame>
      <p:graphicFrame>
        <p:nvGraphicFramePr>
          <p:cNvPr id="229451" name="Object 75"/>
          <p:cNvGraphicFramePr>
            <a:graphicFrameLocks noGrp="1" noChangeAspect="1"/>
          </p:cNvGraphicFramePr>
          <p:nvPr>
            <p:ph sz="half" idx="2"/>
          </p:nvPr>
        </p:nvGraphicFramePr>
        <p:xfrm>
          <a:off x="6588125" y="620713"/>
          <a:ext cx="2362200" cy="2692400"/>
        </p:xfrm>
        <a:graphic>
          <a:graphicData uri="http://schemas.openxmlformats.org/presentationml/2006/ole">
            <p:oleObj spid="_x0000_s229451" name="Формула" r:id="rId4" imgW="1270000" imgH="1447800" progId="Equation.3">
              <p:embed/>
            </p:oleObj>
          </a:graphicData>
        </a:graphic>
      </p:graphicFrame>
      <p:sp>
        <p:nvSpPr>
          <p:cNvPr id="229456" name="Line 54"/>
          <p:cNvSpPr>
            <a:spLocks noChangeShapeType="1"/>
          </p:cNvSpPr>
          <p:nvPr/>
        </p:nvSpPr>
        <p:spPr bwMode="auto">
          <a:xfrm flipV="1">
            <a:off x="2411413" y="1241425"/>
            <a:ext cx="0" cy="5616575"/>
          </a:xfrm>
          <a:prstGeom prst="line">
            <a:avLst/>
          </a:prstGeom>
          <a:noFill/>
          <a:ln w="19050">
            <a:solidFill>
              <a:srgbClr val="3333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9457" name="Line 55"/>
          <p:cNvSpPr>
            <a:spLocks noChangeShapeType="1"/>
          </p:cNvSpPr>
          <p:nvPr/>
        </p:nvSpPr>
        <p:spPr bwMode="auto">
          <a:xfrm flipV="1">
            <a:off x="4211638" y="1241425"/>
            <a:ext cx="0" cy="5616575"/>
          </a:xfrm>
          <a:prstGeom prst="line">
            <a:avLst/>
          </a:prstGeom>
          <a:noFill/>
          <a:ln w="19050">
            <a:solidFill>
              <a:srgbClr val="3333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9458" name="Rectangle 56"/>
          <p:cNvSpPr>
            <a:spLocks noChangeArrowheads="1"/>
          </p:cNvSpPr>
          <p:nvPr/>
        </p:nvSpPr>
        <p:spPr bwMode="auto">
          <a:xfrm>
            <a:off x="611188" y="1412875"/>
            <a:ext cx="1800225" cy="5184775"/>
          </a:xfrm>
          <a:prstGeom prst="rect">
            <a:avLst/>
          </a:prstGeom>
          <a:solidFill>
            <a:srgbClr val="FFFF99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29459" name="Rectangle 57"/>
          <p:cNvSpPr>
            <a:spLocks noChangeArrowheads="1"/>
          </p:cNvSpPr>
          <p:nvPr/>
        </p:nvSpPr>
        <p:spPr bwMode="auto">
          <a:xfrm>
            <a:off x="4211638" y="1412875"/>
            <a:ext cx="2376487" cy="5111750"/>
          </a:xfrm>
          <a:prstGeom prst="rect">
            <a:avLst/>
          </a:prstGeom>
          <a:solidFill>
            <a:srgbClr val="FFFF99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29460" name="Rectangle 58"/>
          <p:cNvSpPr>
            <a:spLocks noChangeArrowheads="1"/>
          </p:cNvSpPr>
          <p:nvPr/>
        </p:nvSpPr>
        <p:spPr bwMode="auto">
          <a:xfrm>
            <a:off x="2411413" y="1412875"/>
            <a:ext cx="1800225" cy="5184775"/>
          </a:xfrm>
          <a:prstGeom prst="rect">
            <a:avLst/>
          </a:prstGeom>
          <a:solidFill>
            <a:srgbClr val="CCFFCC">
              <a:alpha val="43137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29435" name="Line 59"/>
          <p:cNvSpPr>
            <a:spLocks noChangeShapeType="1"/>
          </p:cNvSpPr>
          <p:nvPr/>
        </p:nvSpPr>
        <p:spPr bwMode="auto">
          <a:xfrm>
            <a:off x="2411413" y="3860800"/>
            <a:ext cx="1800225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9436" name="Line 60"/>
          <p:cNvSpPr>
            <a:spLocks noChangeShapeType="1"/>
          </p:cNvSpPr>
          <p:nvPr/>
        </p:nvSpPr>
        <p:spPr bwMode="auto">
          <a:xfrm flipV="1">
            <a:off x="4211638" y="1412875"/>
            <a:ext cx="1152525" cy="244792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9437" name="Line 61"/>
          <p:cNvSpPr>
            <a:spLocks noChangeShapeType="1"/>
          </p:cNvSpPr>
          <p:nvPr/>
        </p:nvSpPr>
        <p:spPr bwMode="auto">
          <a:xfrm flipH="1" flipV="1">
            <a:off x="1116013" y="1341438"/>
            <a:ext cx="1295400" cy="2519362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9438" name="Text Box 62"/>
          <p:cNvSpPr txBox="1">
            <a:spLocks noChangeArrowheads="1"/>
          </p:cNvSpPr>
          <p:nvPr/>
        </p:nvSpPr>
        <p:spPr bwMode="auto">
          <a:xfrm>
            <a:off x="5003800" y="3141663"/>
            <a:ext cx="1223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b="1">
                <a:solidFill>
                  <a:srgbClr val="006600"/>
                </a:solidFill>
                <a:latin typeface="Times New Roman" pitchFamily="18" charset="0"/>
              </a:rPr>
              <a:t>Х</a:t>
            </a:r>
            <a:r>
              <a:rPr kumimoji="1" lang="en-US" b="1">
                <a:solidFill>
                  <a:srgbClr val="006600"/>
                </a:solidFill>
                <a:latin typeface="Times New Roman" pitchFamily="18" charset="0"/>
              </a:rPr>
              <a:t>&gt;3</a:t>
            </a:r>
            <a:endParaRPr kumimoji="1" lang="ru-RU" b="1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229439" name="Text Box 63"/>
          <p:cNvSpPr txBox="1">
            <a:spLocks noChangeArrowheads="1"/>
          </p:cNvSpPr>
          <p:nvPr/>
        </p:nvSpPr>
        <p:spPr bwMode="auto">
          <a:xfrm>
            <a:off x="684213" y="3213100"/>
            <a:ext cx="12239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b="1" i="1">
                <a:solidFill>
                  <a:srgbClr val="006600"/>
                </a:solidFill>
                <a:latin typeface="Times New Roman" pitchFamily="18" charset="0"/>
              </a:rPr>
              <a:t>Х</a:t>
            </a:r>
            <a:r>
              <a:rPr kumimoji="1" lang="en-US" b="1" i="1">
                <a:solidFill>
                  <a:srgbClr val="006600"/>
                </a:solidFill>
                <a:latin typeface="Times New Roman" pitchFamily="18" charset="0"/>
                <a:sym typeface="Wingdings" pitchFamily="2" charset="2"/>
              </a:rPr>
              <a:t>&lt; -  </a:t>
            </a:r>
            <a:r>
              <a:rPr kumimoji="1" lang="en-US" b="1" i="1">
                <a:solidFill>
                  <a:srgbClr val="006600"/>
                </a:solidFill>
                <a:latin typeface="Times New Roman" pitchFamily="18" charset="0"/>
              </a:rPr>
              <a:t>3</a:t>
            </a:r>
            <a:endParaRPr kumimoji="1" lang="ru-RU" b="1" i="1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229440" name="Text Box 64"/>
          <p:cNvSpPr txBox="1">
            <a:spLocks noChangeArrowheads="1"/>
          </p:cNvSpPr>
          <p:nvPr/>
        </p:nvSpPr>
        <p:spPr bwMode="auto">
          <a:xfrm>
            <a:off x="2627313" y="3789363"/>
            <a:ext cx="151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>
                <a:solidFill>
                  <a:srgbClr val="006600"/>
                </a:solidFill>
                <a:latin typeface="Times New Roman" pitchFamily="18" charset="0"/>
              </a:rPr>
              <a:t>-3 &lt; x &lt; 3</a:t>
            </a:r>
            <a:endParaRPr kumimoji="1" lang="ru-RU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229441" name="AutoShape 6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164388" y="2781300"/>
            <a:ext cx="1584325" cy="576263"/>
          </a:xfrm>
          <a:prstGeom prst="actionButtonBlank">
            <a:avLst/>
          </a:prstGeom>
          <a:solidFill>
            <a:schemeClr val="accent1">
              <a:alpha val="61176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ru-RU" sz="2400">
                <a:solidFill>
                  <a:srgbClr val="FFFF00"/>
                </a:solidFill>
                <a:latin typeface="Times New Roman" pitchFamily="18" charset="0"/>
              </a:rPr>
              <a:t>Построить</a:t>
            </a:r>
          </a:p>
        </p:txBody>
      </p:sp>
      <p:sp>
        <p:nvSpPr>
          <p:cNvPr id="229442" name="Text Box 66"/>
          <p:cNvSpPr txBox="1">
            <a:spLocks noChangeArrowheads="1"/>
          </p:cNvSpPr>
          <p:nvPr/>
        </p:nvSpPr>
        <p:spPr bwMode="auto">
          <a:xfrm>
            <a:off x="6659563" y="3860800"/>
            <a:ext cx="2305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kumimoji="1" lang="ru-RU" sz="2000" i="1">
                <a:solidFill>
                  <a:srgbClr val="003366"/>
                </a:solidFill>
                <a:latin typeface="Times New Roman" pitchFamily="18" charset="0"/>
              </a:rPr>
              <a:t>у=1, </a:t>
            </a:r>
            <a:r>
              <a:rPr kumimoji="1" lang="en-US" sz="2000">
                <a:solidFill>
                  <a:srgbClr val="003366"/>
                </a:solidFill>
                <a:latin typeface="Times New Roman" pitchFamily="18" charset="0"/>
              </a:rPr>
              <a:t>-3 &lt; x &lt; 3</a:t>
            </a:r>
            <a:endParaRPr kumimoji="1" lang="ru-RU" sz="2000" i="1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229443" name="Text Box 67"/>
          <p:cNvSpPr txBox="1">
            <a:spLocks noChangeArrowheads="1"/>
          </p:cNvSpPr>
          <p:nvPr/>
        </p:nvSpPr>
        <p:spPr bwMode="auto">
          <a:xfrm>
            <a:off x="6659563" y="4437063"/>
            <a:ext cx="2089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>
                <a:latin typeface="Times New Roman" pitchFamily="18" charset="0"/>
              </a:rPr>
              <a:t>2</a:t>
            </a:r>
            <a:r>
              <a:rPr kumimoji="1" lang="ru-RU" sz="2000">
                <a:solidFill>
                  <a:srgbClr val="003366"/>
                </a:solidFill>
                <a:latin typeface="Times New Roman" pitchFamily="18" charset="0"/>
              </a:rPr>
              <a:t>. у=-2х-5,  </a:t>
            </a:r>
            <a:r>
              <a:rPr kumimoji="1" lang="en-US" sz="2000">
                <a:solidFill>
                  <a:srgbClr val="003366"/>
                </a:solidFill>
                <a:latin typeface="Times New Roman" pitchFamily="18" charset="0"/>
              </a:rPr>
              <a:t>x &lt; </a:t>
            </a:r>
            <a:r>
              <a:rPr kumimoji="1" lang="ru-RU" sz="2000">
                <a:solidFill>
                  <a:srgbClr val="003366"/>
                </a:solidFill>
                <a:latin typeface="Times New Roman" pitchFamily="18" charset="0"/>
              </a:rPr>
              <a:t>-</a:t>
            </a:r>
            <a:r>
              <a:rPr kumimoji="1" lang="en-US" sz="2000">
                <a:solidFill>
                  <a:srgbClr val="003366"/>
                </a:solidFill>
                <a:latin typeface="Times New Roman" pitchFamily="18" charset="0"/>
              </a:rPr>
              <a:t>3</a:t>
            </a:r>
            <a:endParaRPr kumimoji="1" lang="ru-RU" sz="2000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229444" name="Text Box 68"/>
          <p:cNvSpPr txBox="1">
            <a:spLocks noChangeArrowheads="1"/>
          </p:cNvSpPr>
          <p:nvPr/>
        </p:nvSpPr>
        <p:spPr bwMode="auto">
          <a:xfrm>
            <a:off x="6732588" y="5013325"/>
            <a:ext cx="2016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>
                <a:solidFill>
                  <a:srgbClr val="003366"/>
                </a:solidFill>
                <a:latin typeface="Times New Roman" pitchFamily="18" charset="0"/>
              </a:rPr>
              <a:t>3. у=-2х-5,  </a:t>
            </a:r>
            <a:r>
              <a:rPr kumimoji="1" lang="en-US">
                <a:solidFill>
                  <a:srgbClr val="003366"/>
                </a:solidFill>
                <a:latin typeface="Times New Roman" pitchFamily="18" charset="0"/>
              </a:rPr>
              <a:t>x &lt; 3</a:t>
            </a:r>
            <a:endParaRPr kumimoji="1" lang="ru-RU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229471" name="AutoShape 7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027988" y="6308725"/>
            <a:ext cx="720725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9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9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229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22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9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9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9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9441"/>
                  </p:tgtEl>
                </p:cond>
              </p:nextCondLst>
            </p:seq>
          </p:childTnLst>
        </p:cTn>
      </p:par>
    </p:tnLst>
    <p:bldLst>
      <p:bldP spid="229435" grpId="0" animBg="1"/>
      <p:bldP spid="229436" grpId="0" animBg="1"/>
      <p:bldP spid="229437" grpId="0" animBg="1"/>
      <p:bldP spid="229439" grpId="0"/>
      <p:bldP spid="229440" grpId="0"/>
      <p:bldP spid="229443" grpId="0"/>
      <p:bldP spid="2294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09" name="Line 65"/>
          <p:cNvSpPr>
            <a:spLocks noChangeShapeType="1"/>
          </p:cNvSpPr>
          <p:nvPr/>
        </p:nvSpPr>
        <p:spPr bwMode="auto">
          <a:xfrm flipV="1">
            <a:off x="2627313" y="1412875"/>
            <a:ext cx="4392612" cy="4032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1011" name="AutoShape 67"/>
          <p:cNvSpPr>
            <a:spLocks noChangeArrowheads="1"/>
          </p:cNvSpPr>
          <p:nvPr/>
        </p:nvSpPr>
        <p:spPr bwMode="auto">
          <a:xfrm rot="-7874988">
            <a:off x="4237832" y="1531144"/>
            <a:ext cx="2324100" cy="2808287"/>
          </a:xfrm>
          <a:prstGeom prst="triangle">
            <a:avLst>
              <a:gd name="adj" fmla="val 50000"/>
            </a:avLst>
          </a:prstGeom>
          <a:solidFill>
            <a:srgbClr val="FFCCFF">
              <a:alpha val="3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grpSp>
        <p:nvGrpSpPr>
          <p:cNvPr id="211065" name="Group 4"/>
          <p:cNvGrpSpPr>
            <a:grpSpLocks/>
          </p:cNvGrpSpPr>
          <p:nvPr/>
        </p:nvGrpSpPr>
        <p:grpSpPr bwMode="auto">
          <a:xfrm>
            <a:off x="1619250" y="549275"/>
            <a:ext cx="6013450" cy="5761038"/>
            <a:chOff x="0" y="164"/>
            <a:chExt cx="3788" cy="3629"/>
          </a:xfrm>
        </p:grpSpPr>
        <p:sp>
          <p:nvSpPr>
            <p:cNvPr id="211086" name="Text Box 5"/>
            <p:cNvSpPr txBox="1">
              <a:spLocks noChangeArrowheads="1"/>
            </p:cNvSpPr>
            <p:nvPr/>
          </p:nvSpPr>
          <p:spPr bwMode="auto">
            <a:xfrm>
              <a:off x="1519" y="2160"/>
              <a:ext cx="2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/>
                <a:t>о</a:t>
              </a:r>
            </a:p>
          </p:txBody>
        </p:sp>
        <p:sp>
          <p:nvSpPr>
            <p:cNvPr id="211087" name="Line 6"/>
            <p:cNvSpPr>
              <a:spLocks noChangeShapeType="1"/>
            </p:cNvSpPr>
            <p:nvPr/>
          </p:nvSpPr>
          <p:spPr bwMode="auto">
            <a:xfrm>
              <a:off x="0" y="2063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88" name="Text Box 7"/>
            <p:cNvSpPr txBox="1">
              <a:spLocks noChangeArrowheads="1"/>
            </p:cNvSpPr>
            <p:nvPr/>
          </p:nvSpPr>
          <p:spPr bwMode="auto">
            <a:xfrm>
              <a:off x="3470" y="2205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/>
                <a:t>х</a:t>
              </a:r>
            </a:p>
          </p:txBody>
        </p:sp>
        <p:sp>
          <p:nvSpPr>
            <p:cNvPr id="211089" name="Line 8"/>
            <p:cNvSpPr>
              <a:spLocks noChangeShapeType="1"/>
            </p:cNvSpPr>
            <p:nvPr/>
          </p:nvSpPr>
          <p:spPr bwMode="auto">
            <a:xfrm>
              <a:off x="0" y="527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0" name="Line 9"/>
            <p:cNvSpPr>
              <a:spLocks noChangeShapeType="1"/>
            </p:cNvSpPr>
            <p:nvPr/>
          </p:nvSpPr>
          <p:spPr bwMode="auto">
            <a:xfrm>
              <a:off x="0" y="3793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1" name="Line 10"/>
            <p:cNvSpPr>
              <a:spLocks noChangeShapeType="1"/>
            </p:cNvSpPr>
            <p:nvPr/>
          </p:nvSpPr>
          <p:spPr bwMode="auto">
            <a:xfrm>
              <a:off x="0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2" name="Line 11"/>
            <p:cNvSpPr>
              <a:spLocks noChangeShapeType="1"/>
            </p:cNvSpPr>
            <p:nvPr/>
          </p:nvSpPr>
          <p:spPr bwMode="auto">
            <a:xfrm>
              <a:off x="3788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3" name="Line 12"/>
            <p:cNvSpPr>
              <a:spLocks noChangeShapeType="1"/>
            </p:cNvSpPr>
            <p:nvPr/>
          </p:nvSpPr>
          <p:spPr bwMode="auto">
            <a:xfrm>
              <a:off x="0" y="719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4" name="Line 13"/>
            <p:cNvSpPr>
              <a:spLocks noChangeShapeType="1"/>
            </p:cNvSpPr>
            <p:nvPr/>
          </p:nvSpPr>
          <p:spPr bwMode="auto">
            <a:xfrm>
              <a:off x="189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5" name="Line 14"/>
            <p:cNvSpPr>
              <a:spLocks noChangeShapeType="1"/>
            </p:cNvSpPr>
            <p:nvPr/>
          </p:nvSpPr>
          <p:spPr bwMode="auto">
            <a:xfrm>
              <a:off x="379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6" name="Line 15"/>
            <p:cNvSpPr>
              <a:spLocks noChangeShapeType="1"/>
            </p:cNvSpPr>
            <p:nvPr/>
          </p:nvSpPr>
          <p:spPr bwMode="auto">
            <a:xfrm>
              <a:off x="568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7" name="Line 16"/>
            <p:cNvSpPr>
              <a:spLocks noChangeShapeType="1"/>
            </p:cNvSpPr>
            <p:nvPr/>
          </p:nvSpPr>
          <p:spPr bwMode="auto">
            <a:xfrm>
              <a:off x="758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8" name="Line 17"/>
            <p:cNvSpPr>
              <a:spLocks noChangeShapeType="1"/>
            </p:cNvSpPr>
            <p:nvPr/>
          </p:nvSpPr>
          <p:spPr bwMode="auto">
            <a:xfrm>
              <a:off x="947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099" name="Line 18"/>
            <p:cNvSpPr>
              <a:spLocks noChangeShapeType="1"/>
            </p:cNvSpPr>
            <p:nvPr/>
          </p:nvSpPr>
          <p:spPr bwMode="auto">
            <a:xfrm>
              <a:off x="1136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0" name="Line 19"/>
            <p:cNvSpPr>
              <a:spLocks noChangeShapeType="1"/>
            </p:cNvSpPr>
            <p:nvPr/>
          </p:nvSpPr>
          <p:spPr bwMode="auto">
            <a:xfrm>
              <a:off x="1326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1" name="Line 20"/>
            <p:cNvSpPr>
              <a:spLocks noChangeShapeType="1"/>
            </p:cNvSpPr>
            <p:nvPr/>
          </p:nvSpPr>
          <p:spPr bwMode="auto">
            <a:xfrm>
              <a:off x="1515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2" name="Line 21"/>
            <p:cNvSpPr>
              <a:spLocks noChangeShapeType="1"/>
            </p:cNvSpPr>
            <p:nvPr/>
          </p:nvSpPr>
          <p:spPr bwMode="auto">
            <a:xfrm>
              <a:off x="1705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3" name="Line 22"/>
            <p:cNvSpPr>
              <a:spLocks noChangeShapeType="1"/>
            </p:cNvSpPr>
            <p:nvPr/>
          </p:nvSpPr>
          <p:spPr bwMode="auto">
            <a:xfrm>
              <a:off x="1894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4" name="Line 23"/>
            <p:cNvSpPr>
              <a:spLocks noChangeShapeType="1"/>
            </p:cNvSpPr>
            <p:nvPr/>
          </p:nvSpPr>
          <p:spPr bwMode="auto">
            <a:xfrm>
              <a:off x="2083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5" name="Line 24"/>
            <p:cNvSpPr>
              <a:spLocks noChangeShapeType="1"/>
            </p:cNvSpPr>
            <p:nvPr/>
          </p:nvSpPr>
          <p:spPr bwMode="auto">
            <a:xfrm>
              <a:off x="2273" y="527"/>
              <a:ext cx="0" cy="3264"/>
            </a:xfrm>
            <a:prstGeom prst="line">
              <a:avLst/>
            </a:prstGeom>
            <a:noFill/>
            <a:ln w="635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6" name="Line 25"/>
            <p:cNvSpPr>
              <a:spLocks noChangeShapeType="1"/>
            </p:cNvSpPr>
            <p:nvPr/>
          </p:nvSpPr>
          <p:spPr bwMode="auto">
            <a:xfrm>
              <a:off x="2462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7" name="Line 26"/>
            <p:cNvSpPr>
              <a:spLocks noChangeShapeType="1"/>
            </p:cNvSpPr>
            <p:nvPr/>
          </p:nvSpPr>
          <p:spPr bwMode="auto">
            <a:xfrm>
              <a:off x="2652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8" name="Line 27"/>
            <p:cNvSpPr>
              <a:spLocks noChangeShapeType="1"/>
            </p:cNvSpPr>
            <p:nvPr/>
          </p:nvSpPr>
          <p:spPr bwMode="auto">
            <a:xfrm>
              <a:off x="2841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09" name="Line 28"/>
            <p:cNvSpPr>
              <a:spLocks noChangeShapeType="1"/>
            </p:cNvSpPr>
            <p:nvPr/>
          </p:nvSpPr>
          <p:spPr bwMode="auto">
            <a:xfrm>
              <a:off x="3030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0" name="Line 29"/>
            <p:cNvSpPr>
              <a:spLocks noChangeShapeType="1"/>
            </p:cNvSpPr>
            <p:nvPr/>
          </p:nvSpPr>
          <p:spPr bwMode="auto">
            <a:xfrm>
              <a:off x="3220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1" name="Line 30"/>
            <p:cNvSpPr>
              <a:spLocks noChangeShapeType="1"/>
            </p:cNvSpPr>
            <p:nvPr/>
          </p:nvSpPr>
          <p:spPr bwMode="auto">
            <a:xfrm>
              <a:off x="3409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2" name="Line 31"/>
            <p:cNvSpPr>
              <a:spLocks noChangeShapeType="1"/>
            </p:cNvSpPr>
            <p:nvPr/>
          </p:nvSpPr>
          <p:spPr bwMode="auto">
            <a:xfrm>
              <a:off x="3599" y="527"/>
              <a:ext cx="0" cy="3264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3" name="Line 32"/>
            <p:cNvSpPr>
              <a:spLocks noChangeShapeType="1"/>
            </p:cNvSpPr>
            <p:nvPr/>
          </p:nvSpPr>
          <p:spPr bwMode="auto">
            <a:xfrm>
              <a:off x="0" y="911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4" name="Line 33"/>
            <p:cNvSpPr>
              <a:spLocks noChangeShapeType="1"/>
            </p:cNvSpPr>
            <p:nvPr/>
          </p:nvSpPr>
          <p:spPr bwMode="auto">
            <a:xfrm>
              <a:off x="0" y="1103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5" name="Line 34"/>
            <p:cNvSpPr>
              <a:spLocks noChangeShapeType="1"/>
            </p:cNvSpPr>
            <p:nvPr/>
          </p:nvSpPr>
          <p:spPr bwMode="auto">
            <a:xfrm>
              <a:off x="0" y="1295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6" name="Line 35"/>
            <p:cNvSpPr>
              <a:spLocks noChangeShapeType="1"/>
            </p:cNvSpPr>
            <p:nvPr/>
          </p:nvSpPr>
          <p:spPr bwMode="auto">
            <a:xfrm>
              <a:off x="0" y="1487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7" name="Line 36"/>
            <p:cNvSpPr>
              <a:spLocks noChangeShapeType="1"/>
            </p:cNvSpPr>
            <p:nvPr/>
          </p:nvSpPr>
          <p:spPr bwMode="auto">
            <a:xfrm>
              <a:off x="0" y="1679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8" name="Line 37"/>
            <p:cNvSpPr>
              <a:spLocks noChangeShapeType="1"/>
            </p:cNvSpPr>
            <p:nvPr/>
          </p:nvSpPr>
          <p:spPr bwMode="auto">
            <a:xfrm>
              <a:off x="0" y="1871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19" name="Line 38"/>
            <p:cNvSpPr>
              <a:spLocks noChangeShapeType="1"/>
            </p:cNvSpPr>
            <p:nvPr/>
          </p:nvSpPr>
          <p:spPr bwMode="auto">
            <a:xfrm>
              <a:off x="0" y="2255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20" name="Line 39"/>
            <p:cNvSpPr>
              <a:spLocks noChangeShapeType="1"/>
            </p:cNvSpPr>
            <p:nvPr/>
          </p:nvSpPr>
          <p:spPr bwMode="auto">
            <a:xfrm>
              <a:off x="0" y="2447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21" name="Line 40"/>
            <p:cNvSpPr>
              <a:spLocks noChangeShapeType="1"/>
            </p:cNvSpPr>
            <p:nvPr/>
          </p:nvSpPr>
          <p:spPr bwMode="auto">
            <a:xfrm>
              <a:off x="0" y="2639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22" name="Line 41"/>
            <p:cNvSpPr>
              <a:spLocks noChangeShapeType="1"/>
            </p:cNvSpPr>
            <p:nvPr/>
          </p:nvSpPr>
          <p:spPr bwMode="auto">
            <a:xfrm>
              <a:off x="0" y="2831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23" name="Line 42"/>
            <p:cNvSpPr>
              <a:spLocks noChangeShapeType="1"/>
            </p:cNvSpPr>
            <p:nvPr/>
          </p:nvSpPr>
          <p:spPr bwMode="auto">
            <a:xfrm>
              <a:off x="0" y="3023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24" name="Line 43"/>
            <p:cNvSpPr>
              <a:spLocks noChangeShapeType="1"/>
            </p:cNvSpPr>
            <p:nvPr/>
          </p:nvSpPr>
          <p:spPr bwMode="auto">
            <a:xfrm>
              <a:off x="0" y="3215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25" name="Line 44"/>
            <p:cNvSpPr>
              <a:spLocks noChangeShapeType="1"/>
            </p:cNvSpPr>
            <p:nvPr/>
          </p:nvSpPr>
          <p:spPr bwMode="auto">
            <a:xfrm>
              <a:off x="0" y="3407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26" name="Line 45"/>
            <p:cNvSpPr>
              <a:spLocks noChangeShapeType="1"/>
            </p:cNvSpPr>
            <p:nvPr/>
          </p:nvSpPr>
          <p:spPr bwMode="auto">
            <a:xfrm>
              <a:off x="0" y="3599"/>
              <a:ext cx="3788" cy="0"/>
            </a:xfrm>
            <a:prstGeom prst="line">
              <a:avLst/>
            </a:prstGeom>
            <a:noFill/>
            <a:ln w="12700" cap="rnd">
              <a:solidFill>
                <a:srgbClr val="96969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27" name="Line 46"/>
            <p:cNvSpPr>
              <a:spLocks noChangeShapeType="1"/>
            </p:cNvSpPr>
            <p:nvPr/>
          </p:nvSpPr>
          <p:spPr bwMode="auto">
            <a:xfrm>
              <a:off x="113" y="2251"/>
              <a:ext cx="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28" name="Text Box 47"/>
            <p:cNvSpPr txBox="1">
              <a:spLocks noChangeArrowheads="1"/>
            </p:cNvSpPr>
            <p:nvPr/>
          </p:nvSpPr>
          <p:spPr bwMode="auto">
            <a:xfrm>
              <a:off x="1791" y="2251"/>
              <a:ext cx="138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 b="1"/>
                <a:t>1    2    3    4     5    6    7  </a:t>
              </a:r>
            </a:p>
          </p:txBody>
        </p:sp>
        <p:sp>
          <p:nvSpPr>
            <p:cNvPr id="211129" name="Text Box 48"/>
            <p:cNvSpPr txBox="1">
              <a:spLocks noChangeArrowheads="1"/>
            </p:cNvSpPr>
            <p:nvPr/>
          </p:nvSpPr>
          <p:spPr bwMode="auto">
            <a:xfrm>
              <a:off x="249" y="2251"/>
              <a:ext cx="14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400" b="1"/>
                <a:t>-7   -6   -5   -4   -3   -2   -1  </a:t>
              </a:r>
            </a:p>
          </p:txBody>
        </p:sp>
        <p:sp>
          <p:nvSpPr>
            <p:cNvPr id="211130" name="Line 49"/>
            <p:cNvSpPr>
              <a:spLocks noChangeShapeType="1"/>
            </p:cNvSpPr>
            <p:nvPr/>
          </p:nvSpPr>
          <p:spPr bwMode="auto">
            <a:xfrm flipV="1">
              <a:off x="1701" y="300"/>
              <a:ext cx="0" cy="34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131" name="Text Box 50"/>
            <p:cNvSpPr txBox="1">
              <a:spLocks noChangeArrowheads="1"/>
            </p:cNvSpPr>
            <p:nvPr/>
          </p:nvSpPr>
          <p:spPr bwMode="auto">
            <a:xfrm>
              <a:off x="1474" y="164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/>
                <a:t>у</a:t>
              </a:r>
            </a:p>
          </p:txBody>
        </p:sp>
        <p:sp>
          <p:nvSpPr>
            <p:cNvPr id="211132" name="Text Box 51"/>
            <p:cNvSpPr txBox="1">
              <a:spLocks noChangeArrowheads="1"/>
            </p:cNvSpPr>
            <p:nvPr/>
          </p:nvSpPr>
          <p:spPr bwMode="auto">
            <a:xfrm>
              <a:off x="1519" y="391"/>
              <a:ext cx="205" cy="1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000" b="1"/>
                <a:t>9</a:t>
              </a:r>
            </a:p>
            <a:p>
              <a:r>
                <a:rPr lang="ru-RU" sz="2000" b="1"/>
                <a:t>8</a:t>
              </a:r>
            </a:p>
            <a:p>
              <a:r>
                <a:rPr lang="ru-RU" sz="2000" b="1"/>
                <a:t>7</a:t>
              </a:r>
            </a:p>
            <a:p>
              <a:r>
                <a:rPr lang="ru-RU" sz="2000" b="1"/>
                <a:t>6</a:t>
              </a:r>
            </a:p>
            <a:p>
              <a:r>
                <a:rPr lang="ru-RU" sz="2000" b="1"/>
                <a:t>5</a:t>
              </a:r>
            </a:p>
            <a:p>
              <a:r>
                <a:rPr lang="ru-RU" sz="2000" b="1"/>
                <a:t>4</a:t>
              </a:r>
            </a:p>
            <a:p>
              <a:r>
                <a:rPr lang="ru-RU" sz="2000" b="1"/>
                <a:t>3</a:t>
              </a:r>
            </a:p>
            <a:p>
              <a:r>
                <a:rPr lang="ru-RU" sz="2000" b="1"/>
                <a:t>2</a:t>
              </a:r>
            </a:p>
            <a:p>
              <a:r>
                <a:rPr lang="ru-RU" sz="2000" b="1"/>
                <a:t>1</a:t>
              </a:r>
            </a:p>
          </p:txBody>
        </p:sp>
        <p:sp>
          <p:nvSpPr>
            <p:cNvPr id="211133" name="Text Box 52"/>
            <p:cNvSpPr txBox="1">
              <a:spLocks noChangeArrowheads="1"/>
            </p:cNvSpPr>
            <p:nvPr/>
          </p:nvSpPr>
          <p:spPr bwMode="auto">
            <a:xfrm>
              <a:off x="1655" y="2317"/>
              <a:ext cx="363" cy="1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/>
                <a:t>-1</a:t>
              </a:r>
            </a:p>
            <a:p>
              <a:r>
                <a:rPr lang="ru-RU" b="1"/>
                <a:t>-2</a:t>
              </a:r>
            </a:p>
            <a:p>
              <a:r>
                <a:rPr lang="ru-RU" sz="2000" b="1"/>
                <a:t>-3</a:t>
              </a:r>
            </a:p>
            <a:p>
              <a:r>
                <a:rPr lang="ru-RU" sz="2000" b="1"/>
                <a:t>-4</a:t>
              </a:r>
            </a:p>
            <a:p>
              <a:r>
                <a:rPr lang="ru-RU" sz="2000" b="1"/>
                <a:t>-5</a:t>
              </a:r>
            </a:p>
            <a:p>
              <a:r>
                <a:rPr lang="ru-RU" sz="2400" b="1"/>
                <a:t>-6</a:t>
              </a:r>
            </a:p>
          </p:txBody>
        </p:sp>
      </p:grpSp>
      <p:sp>
        <p:nvSpPr>
          <p:cNvPr id="211066" name="Line 53"/>
          <p:cNvSpPr>
            <a:spLocks noChangeShapeType="1"/>
          </p:cNvSpPr>
          <p:nvPr/>
        </p:nvSpPr>
        <p:spPr bwMode="auto">
          <a:xfrm flipV="1">
            <a:off x="3419475" y="908050"/>
            <a:ext cx="0" cy="5616575"/>
          </a:xfrm>
          <a:prstGeom prst="line">
            <a:avLst/>
          </a:prstGeom>
          <a:noFill/>
          <a:ln w="19050">
            <a:solidFill>
              <a:srgbClr val="3333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1067" name="Line 54"/>
          <p:cNvSpPr>
            <a:spLocks noChangeShapeType="1"/>
          </p:cNvSpPr>
          <p:nvPr/>
        </p:nvSpPr>
        <p:spPr bwMode="auto">
          <a:xfrm flipV="1">
            <a:off x="5219700" y="836613"/>
            <a:ext cx="0" cy="5616575"/>
          </a:xfrm>
          <a:prstGeom prst="line">
            <a:avLst/>
          </a:prstGeom>
          <a:noFill/>
          <a:ln w="19050">
            <a:solidFill>
              <a:srgbClr val="3333FF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0999" name="Line 55"/>
          <p:cNvSpPr>
            <a:spLocks noChangeShapeType="1"/>
          </p:cNvSpPr>
          <p:nvPr/>
        </p:nvSpPr>
        <p:spPr bwMode="auto">
          <a:xfrm>
            <a:off x="2339975" y="1268413"/>
            <a:ext cx="1079500" cy="230505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1000" name="Line 56"/>
          <p:cNvSpPr>
            <a:spLocks noChangeShapeType="1"/>
          </p:cNvSpPr>
          <p:nvPr/>
        </p:nvSpPr>
        <p:spPr bwMode="auto">
          <a:xfrm>
            <a:off x="3419475" y="3573463"/>
            <a:ext cx="1800225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1001" name="Line 57"/>
          <p:cNvSpPr>
            <a:spLocks noChangeShapeType="1"/>
          </p:cNvSpPr>
          <p:nvPr/>
        </p:nvSpPr>
        <p:spPr bwMode="auto">
          <a:xfrm flipV="1">
            <a:off x="5219700" y="1268413"/>
            <a:ext cx="1152525" cy="230505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1003" name="Line 59"/>
          <p:cNvSpPr>
            <a:spLocks noChangeShapeType="1"/>
          </p:cNvSpPr>
          <p:nvPr/>
        </p:nvSpPr>
        <p:spPr bwMode="auto">
          <a:xfrm flipV="1">
            <a:off x="3276600" y="1125538"/>
            <a:ext cx="2374900" cy="48958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1004" name="Line 60"/>
          <p:cNvSpPr>
            <a:spLocks noChangeShapeType="1"/>
          </p:cNvSpPr>
          <p:nvPr/>
        </p:nvSpPr>
        <p:spPr bwMode="auto">
          <a:xfrm flipV="1">
            <a:off x="2268538" y="2924175"/>
            <a:ext cx="4608512" cy="172878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1005" name="Oval 61"/>
          <p:cNvSpPr>
            <a:spLocks noChangeArrowheads="1"/>
          </p:cNvSpPr>
          <p:nvPr/>
        </p:nvSpPr>
        <p:spPr bwMode="auto">
          <a:xfrm>
            <a:off x="4427538" y="3500438"/>
            <a:ext cx="142875" cy="142875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11006" name="Oval 62"/>
          <p:cNvSpPr>
            <a:spLocks noChangeArrowheads="1"/>
          </p:cNvSpPr>
          <p:nvPr/>
        </p:nvSpPr>
        <p:spPr bwMode="auto">
          <a:xfrm>
            <a:off x="5148263" y="3500438"/>
            <a:ext cx="142875" cy="142875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11007" name="Oval 63"/>
          <p:cNvSpPr>
            <a:spLocks noChangeArrowheads="1"/>
          </p:cNvSpPr>
          <p:nvPr/>
        </p:nvSpPr>
        <p:spPr bwMode="auto">
          <a:xfrm>
            <a:off x="5651500" y="2565400"/>
            <a:ext cx="142875" cy="142875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11008" name="Oval 64"/>
          <p:cNvSpPr>
            <a:spLocks noChangeArrowheads="1"/>
          </p:cNvSpPr>
          <p:nvPr/>
        </p:nvSpPr>
        <p:spPr bwMode="auto">
          <a:xfrm>
            <a:off x="4643438" y="3500438"/>
            <a:ext cx="142875" cy="142875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11077" name="Text Box 68"/>
          <p:cNvSpPr txBox="1">
            <a:spLocks noChangeArrowheads="1"/>
          </p:cNvSpPr>
          <p:nvPr/>
        </p:nvSpPr>
        <p:spPr bwMode="auto">
          <a:xfrm>
            <a:off x="1547813" y="188913"/>
            <a:ext cx="74183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ru-RU" sz="2000" i="1">
                <a:latin typeface="Times New Roman" pitchFamily="18" charset="0"/>
              </a:rPr>
              <a:t> </a:t>
            </a:r>
            <a:r>
              <a:rPr kumimoji="1" lang="ru-RU" sz="2000" i="1">
                <a:solidFill>
                  <a:srgbClr val="003366"/>
                </a:solidFill>
                <a:latin typeface="Times New Roman" pitchFamily="18" charset="0"/>
              </a:rPr>
              <a:t>Найдите все положительные значения к, при которых прямая у=кх пересекает ломанную в двух точках.</a:t>
            </a:r>
          </a:p>
        </p:txBody>
      </p:sp>
      <p:sp>
        <p:nvSpPr>
          <p:cNvPr id="211013" name="AutoShape 69"/>
          <p:cNvSpPr>
            <a:spLocks noChangeArrowheads="1"/>
          </p:cNvSpPr>
          <p:nvPr/>
        </p:nvSpPr>
        <p:spPr bwMode="auto">
          <a:xfrm flipH="1">
            <a:off x="4356100" y="1989138"/>
            <a:ext cx="863600" cy="1800225"/>
          </a:xfrm>
          <a:prstGeom prst="rtTriangle">
            <a:avLst/>
          </a:prstGeom>
          <a:solidFill>
            <a:schemeClr val="accent2">
              <a:alpha val="27843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11014" name="AutoShape 70"/>
          <p:cNvSpPr>
            <a:spLocks noChangeArrowheads="1"/>
          </p:cNvSpPr>
          <p:nvPr/>
        </p:nvSpPr>
        <p:spPr bwMode="auto">
          <a:xfrm flipH="1">
            <a:off x="4356100" y="3573463"/>
            <a:ext cx="863600" cy="287337"/>
          </a:xfrm>
          <a:prstGeom prst="rtTriangle">
            <a:avLst/>
          </a:prstGeom>
          <a:solidFill>
            <a:srgbClr val="006600">
              <a:alpha val="49019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graphicFrame>
        <p:nvGraphicFramePr>
          <p:cNvPr id="211020" name="Object 113"/>
          <p:cNvGraphicFramePr>
            <a:graphicFrameLocks noGrp="1" noChangeAspect="1"/>
          </p:cNvGraphicFramePr>
          <p:nvPr>
            <p:ph sz="half" idx="1"/>
          </p:nvPr>
        </p:nvGraphicFramePr>
        <p:xfrm>
          <a:off x="6588125" y="3141663"/>
          <a:ext cx="606425" cy="647700"/>
        </p:xfrm>
        <a:graphic>
          <a:graphicData uri="http://schemas.openxmlformats.org/presentationml/2006/ole">
            <p:oleObj spid="_x0000_s211057" name="Формула" r:id="rId3" imgW="368140" imgH="393529" progId="Equation.3">
              <p:embed/>
            </p:oleObj>
          </a:graphicData>
        </a:graphic>
      </p:graphicFrame>
      <p:graphicFrame>
        <p:nvGraphicFramePr>
          <p:cNvPr id="211037" name="Object 11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369050" y="2366963"/>
          <a:ext cx="795338" cy="523875"/>
        </p:xfrm>
        <a:graphic>
          <a:graphicData uri="http://schemas.openxmlformats.org/presentationml/2006/ole">
            <p:oleObj spid="_x0000_s211058" name="Формула" r:id="rId4" imgW="596641" imgH="393529" progId="Equation.3">
              <p:embed/>
            </p:oleObj>
          </a:graphicData>
        </a:graphic>
      </p:graphicFrame>
      <p:graphicFrame>
        <p:nvGraphicFramePr>
          <p:cNvPr id="211028" name="Object 115"/>
          <p:cNvGraphicFramePr>
            <a:graphicFrameLocks noChangeAspect="1"/>
          </p:cNvGraphicFramePr>
          <p:nvPr/>
        </p:nvGraphicFramePr>
        <p:xfrm>
          <a:off x="5364163" y="620713"/>
          <a:ext cx="1296987" cy="865187"/>
        </p:xfrm>
        <a:graphic>
          <a:graphicData uri="http://schemas.openxmlformats.org/presentationml/2006/ole">
            <p:oleObj spid="_x0000_s211059" name="Формула" r:id="rId5" imgW="609336" imgH="393529" progId="Equation.3">
              <p:embed/>
            </p:oleObj>
          </a:graphicData>
        </a:graphic>
      </p:graphicFrame>
      <p:sp>
        <p:nvSpPr>
          <p:cNvPr id="211042" name="Arc 98"/>
          <p:cNvSpPr>
            <a:spLocks/>
          </p:cNvSpPr>
          <p:nvPr/>
        </p:nvSpPr>
        <p:spPr bwMode="auto">
          <a:xfrm rot="503576">
            <a:off x="4427538" y="2776538"/>
            <a:ext cx="1120775" cy="1352550"/>
          </a:xfrm>
          <a:custGeom>
            <a:avLst/>
            <a:gdLst>
              <a:gd name="T0" fmla="*/ 345770 w 17604"/>
              <a:gd name="T1" fmla="*/ 0 h 20906"/>
              <a:gd name="T2" fmla="*/ 1120775 w 17604"/>
              <a:gd name="T3" fmla="*/ 542741 h 20906"/>
              <a:gd name="T4" fmla="*/ 0 w 17604"/>
              <a:gd name="T5" fmla="*/ 1352550 h 20906"/>
              <a:gd name="T6" fmla="*/ 0 60000 65536"/>
              <a:gd name="T7" fmla="*/ 0 60000 65536"/>
              <a:gd name="T8" fmla="*/ 0 60000 65536"/>
              <a:gd name="T9" fmla="*/ 0 w 17604"/>
              <a:gd name="T10" fmla="*/ 0 h 20906"/>
              <a:gd name="T11" fmla="*/ 17604 w 17604"/>
              <a:gd name="T12" fmla="*/ 20906 h 209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04" h="20906" fill="none" extrusionOk="0">
                <a:moveTo>
                  <a:pt x="5431" y="-1"/>
                </a:moveTo>
                <a:cubicBezTo>
                  <a:pt x="10349" y="1277"/>
                  <a:pt x="14659" y="4248"/>
                  <a:pt x="17603" y="8389"/>
                </a:cubicBezTo>
              </a:path>
              <a:path w="17604" h="20906" stroke="0" extrusionOk="0">
                <a:moveTo>
                  <a:pt x="5431" y="-1"/>
                </a:moveTo>
                <a:cubicBezTo>
                  <a:pt x="10349" y="1277"/>
                  <a:pt x="14659" y="4248"/>
                  <a:pt x="17603" y="8389"/>
                </a:cubicBezTo>
                <a:lnTo>
                  <a:pt x="0" y="20906"/>
                </a:lnTo>
                <a:close/>
              </a:path>
            </a:pathLst>
          </a:custGeom>
          <a:noFill/>
          <a:ln w="19050">
            <a:solidFill>
              <a:srgbClr val="990000"/>
            </a:solidFill>
            <a:round/>
            <a:headEnd type="arrow" w="med" len="med"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11044" name="AutoShape 10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12088" y="1196975"/>
            <a:ext cx="1152525" cy="43180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FFFF00"/>
                </a:solidFill>
              </a:rPr>
              <a:t>I</a:t>
            </a:r>
            <a:r>
              <a:rPr lang="ru-RU" b="1">
                <a:solidFill>
                  <a:srgbClr val="FFFF00"/>
                </a:solidFill>
              </a:rPr>
              <a:t> шаг</a:t>
            </a:r>
          </a:p>
        </p:txBody>
      </p:sp>
      <p:sp>
        <p:nvSpPr>
          <p:cNvPr id="211045" name="AutoShape 10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740650" y="2060575"/>
            <a:ext cx="1223963" cy="360363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FFFF00"/>
                </a:solidFill>
              </a:rPr>
              <a:t>II </a:t>
            </a:r>
            <a:r>
              <a:rPr lang="ru-RU" b="1">
                <a:solidFill>
                  <a:srgbClr val="FFFF00"/>
                </a:solidFill>
              </a:rPr>
              <a:t>шаг</a:t>
            </a:r>
          </a:p>
        </p:txBody>
      </p:sp>
      <p:sp>
        <p:nvSpPr>
          <p:cNvPr id="211046" name="AutoShape 10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740650" y="2636838"/>
            <a:ext cx="1223963" cy="28733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FFFF00"/>
                </a:solidFill>
              </a:rPr>
              <a:t>III </a:t>
            </a:r>
            <a:r>
              <a:rPr lang="tt-RU" b="1">
                <a:solidFill>
                  <a:srgbClr val="FFFF00"/>
                </a:solidFill>
              </a:rPr>
              <a:t>шаг</a:t>
            </a:r>
            <a:endParaRPr lang="ru-RU" b="1">
              <a:solidFill>
                <a:srgbClr val="FFFF00"/>
              </a:solidFill>
            </a:endParaRPr>
          </a:p>
        </p:txBody>
      </p:sp>
      <p:sp>
        <p:nvSpPr>
          <p:cNvPr id="211047" name="AutoShape 10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740650" y="3141663"/>
            <a:ext cx="1223963" cy="287337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FFFF00"/>
                </a:solidFill>
              </a:rPr>
              <a:t>IV </a:t>
            </a:r>
            <a:r>
              <a:rPr lang="ru-RU" b="1">
                <a:solidFill>
                  <a:srgbClr val="FFFF00"/>
                </a:solidFill>
              </a:rPr>
              <a:t>шаг</a:t>
            </a:r>
          </a:p>
        </p:txBody>
      </p:sp>
      <p:graphicFrame>
        <p:nvGraphicFramePr>
          <p:cNvPr id="211060" name="Object 11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0" y="0"/>
          <a:ext cx="1435100" cy="1636713"/>
        </p:xfrm>
        <a:graphic>
          <a:graphicData uri="http://schemas.openxmlformats.org/presentationml/2006/ole">
            <p:oleObj spid="_x0000_s211060" name="Формула" r:id="rId6" imgW="1270000" imgH="1447800" progId="Equation.3">
              <p:embed/>
            </p:oleObj>
          </a:graphicData>
        </a:graphic>
      </p:graphicFrame>
      <p:sp>
        <p:nvSpPr>
          <p:cNvPr id="211085" name="AutoShape 10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243888" y="6237288"/>
            <a:ext cx="755650" cy="287337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04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10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0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10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04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1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1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0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10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7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500" autoRev="1" fill="hold"/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2" dur="500" autoRev="1" fill="hold"/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3" dur="500" autoRev="1" fill="hold"/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autoRev="1" fill="hold"/>
                                        <p:tgtEl>
                                          <p:spTgt spid="2110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7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500" autoRev="1" fill="hold"/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7" dur="500" autoRev="1" fill="hold"/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8" dur="500" autoRev="1" fill="hold"/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500" autoRev="1" fill="hold"/>
                                        <p:tgtEl>
                                          <p:spTgt spid="2110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21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27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autoRev="1" fill="hold"/>
                                        <p:tgtEl>
                                          <p:spTgt spid="2110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117" dur="500" autoRev="1" fill="hold"/>
                                        <p:tgtEl>
                                          <p:spTgt spid="2110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8" dur="500" autoRev="1" fill="hold"/>
                                        <p:tgtEl>
                                          <p:spTgt spid="2110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autoRev="1" fill="hold"/>
                                        <p:tgtEl>
                                          <p:spTgt spid="2110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2000"/>
                                        <p:tgtEl>
                                          <p:spTgt spid="21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046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110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 nodeType="clickPar">
                      <p:stCondLst>
                        <p:cond delay="0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1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1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1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1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21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047"/>
                  </p:tgtEl>
                </p:cond>
              </p:nextCondLst>
            </p:seq>
          </p:childTnLst>
        </p:cTn>
      </p:par>
    </p:tnLst>
    <p:bldLst>
      <p:bldP spid="211009" grpId="0" animBg="1"/>
      <p:bldP spid="211011" grpId="0" animBg="1"/>
      <p:bldP spid="211011" grpId="1" animBg="1"/>
      <p:bldP spid="210999" grpId="0" animBg="1"/>
      <p:bldP spid="211000" grpId="0" animBg="1"/>
      <p:bldP spid="211001" grpId="0" animBg="1"/>
      <p:bldP spid="211003" grpId="0" animBg="1"/>
      <p:bldP spid="211004" grpId="0" animBg="1"/>
      <p:bldP spid="211005" grpId="0" animBg="1"/>
      <p:bldP spid="211006" grpId="0" animBg="1"/>
      <p:bldP spid="211007" grpId="0" animBg="1"/>
      <p:bldP spid="211007" grpId="1" animBg="1"/>
      <p:bldP spid="211008" grpId="0" animBg="1"/>
      <p:bldP spid="211008" grpId="1" animBg="1"/>
      <p:bldP spid="211013" grpId="0" animBg="1"/>
      <p:bldP spid="211014" grpId="0" animBg="1"/>
      <p:bldP spid="2110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430" name="Text Box 2"/>
          <p:cNvSpPr txBox="1">
            <a:spLocks noChangeArrowheads="1"/>
          </p:cNvSpPr>
          <p:nvPr/>
        </p:nvSpPr>
        <p:spPr bwMode="auto">
          <a:xfrm>
            <a:off x="2627313" y="3678238"/>
            <a:ext cx="576262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-1</a:t>
            </a:r>
          </a:p>
          <a:p>
            <a:r>
              <a:rPr lang="ru-RU" b="1"/>
              <a:t>-2</a:t>
            </a:r>
          </a:p>
          <a:p>
            <a:r>
              <a:rPr lang="ru-RU" sz="2000" b="1"/>
              <a:t>-3</a:t>
            </a:r>
          </a:p>
          <a:p>
            <a:r>
              <a:rPr lang="ru-RU" sz="2000" b="1"/>
              <a:t>-4</a:t>
            </a:r>
          </a:p>
          <a:p>
            <a:r>
              <a:rPr lang="ru-RU" sz="2000" b="1"/>
              <a:t>-5</a:t>
            </a:r>
          </a:p>
          <a:p>
            <a:r>
              <a:rPr lang="ru-RU" sz="2400" b="1"/>
              <a:t>-6</a:t>
            </a:r>
          </a:p>
        </p:txBody>
      </p:sp>
      <p:sp>
        <p:nvSpPr>
          <p:cNvPr id="228431" name="Text Box 3"/>
          <p:cNvSpPr txBox="1">
            <a:spLocks noChangeArrowheads="1"/>
          </p:cNvSpPr>
          <p:nvPr/>
        </p:nvSpPr>
        <p:spPr bwMode="auto">
          <a:xfrm>
            <a:off x="2843213" y="3573463"/>
            <a:ext cx="2201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1    2    3    4     5    6    7  </a:t>
            </a:r>
          </a:p>
        </p:txBody>
      </p:sp>
      <p:sp>
        <p:nvSpPr>
          <p:cNvPr id="228432" name="Line 4"/>
          <p:cNvSpPr>
            <a:spLocks noChangeShapeType="1"/>
          </p:cNvSpPr>
          <p:nvPr/>
        </p:nvSpPr>
        <p:spPr bwMode="auto">
          <a:xfrm>
            <a:off x="-1588" y="32750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33" name="Line 5"/>
          <p:cNvSpPr>
            <a:spLocks noChangeShapeType="1"/>
          </p:cNvSpPr>
          <p:nvPr/>
        </p:nvSpPr>
        <p:spPr bwMode="auto">
          <a:xfrm>
            <a:off x="-1588" y="8366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34" name="Line 6"/>
          <p:cNvSpPr>
            <a:spLocks noChangeShapeType="1"/>
          </p:cNvSpPr>
          <p:nvPr/>
        </p:nvSpPr>
        <p:spPr bwMode="auto">
          <a:xfrm>
            <a:off x="-1588" y="60182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35" name="Line 7"/>
          <p:cNvSpPr>
            <a:spLocks noChangeShapeType="1"/>
          </p:cNvSpPr>
          <p:nvPr/>
        </p:nvSpPr>
        <p:spPr bwMode="auto">
          <a:xfrm>
            <a:off x="6011863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36" name="Line 8"/>
          <p:cNvSpPr>
            <a:spLocks noChangeShapeType="1"/>
          </p:cNvSpPr>
          <p:nvPr/>
        </p:nvSpPr>
        <p:spPr bwMode="auto">
          <a:xfrm>
            <a:off x="-1588" y="11414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37" name="Line 9"/>
          <p:cNvSpPr>
            <a:spLocks noChangeShapeType="1"/>
          </p:cNvSpPr>
          <p:nvPr/>
        </p:nvSpPr>
        <p:spPr bwMode="auto">
          <a:xfrm>
            <a:off x="298450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38" name="Line 10"/>
          <p:cNvSpPr>
            <a:spLocks noChangeShapeType="1"/>
          </p:cNvSpPr>
          <p:nvPr/>
        </p:nvSpPr>
        <p:spPr bwMode="auto">
          <a:xfrm>
            <a:off x="600075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39" name="Line 11"/>
          <p:cNvSpPr>
            <a:spLocks noChangeShapeType="1"/>
          </p:cNvSpPr>
          <p:nvPr/>
        </p:nvSpPr>
        <p:spPr bwMode="auto">
          <a:xfrm>
            <a:off x="900113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0" name="Line 12"/>
          <p:cNvSpPr>
            <a:spLocks noChangeShapeType="1"/>
          </p:cNvSpPr>
          <p:nvPr/>
        </p:nvSpPr>
        <p:spPr bwMode="auto">
          <a:xfrm>
            <a:off x="1201738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1" name="Line 13"/>
          <p:cNvSpPr>
            <a:spLocks noChangeShapeType="1"/>
          </p:cNvSpPr>
          <p:nvPr/>
        </p:nvSpPr>
        <p:spPr bwMode="auto">
          <a:xfrm>
            <a:off x="1501775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2" name="Line 14"/>
          <p:cNvSpPr>
            <a:spLocks noChangeShapeType="1"/>
          </p:cNvSpPr>
          <p:nvPr/>
        </p:nvSpPr>
        <p:spPr bwMode="auto">
          <a:xfrm>
            <a:off x="1801813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3" name="Line 15"/>
          <p:cNvSpPr>
            <a:spLocks noChangeShapeType="1"/>
          </p:cNvSpPr>
          <p:nvPr/>
        </p:nvSpPr>
        <p:spPr bwMode="auto">
          <a:xfrm>
            <a:off x="2103438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4" name="Line 16"/>
          <p:cNvSpPr>
            <a:spLocks noChangeShapeType="1"/>
          </p:cNvSpPr>
          <p:nvPr/>
        </p:nvSpPr>
        <p:spPr bwMode="auto">
          <a:xfrm>
            <a:off x="2403475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5" name="Line 17"/>
          <p:cNvSpPr>
            <a:spLocks noChangeShapeType="1"/>
          </p:cNvSpPr>
          <p:nvPr/>
        </p:nvSpPr>
        <p:spPr bwMode="auto">
          <a:xfrm>
            <a:off x="3005138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6" name="Line 18"/>
          <p:cNvSpPr>
            <a:spLocks noChangeShapeType="1"/>
          </p:cNvSpPr>
          <p:nvPr/>
        </p:nvSpPr>
        <p:spPr bwMode="auto">
          <a:xfrm>
            <a:off x="3305175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7" name="Line 19"/>
          <p:cNvSpPr>
            <a:spLocks noChangeShapeType="1"/>
          </p:cNvSpPr>
          <p:nvPr/>
        </p:nvSpPr>
        <p:spPr bwMode="auto">
          <a:xfrm>
            <a:off x="3606800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8" name="Line 20"/>
          <p:cNvSpPr>
            <a:spLocks noChangeShapeType="1"/>
          </p:cNvSpPr>
          <p:nvPr/>
        </p:nvSpPr>
        <p:spPr bwMode="auto">
          <a:xfrm>
            <a:off x="3906838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49" name="Line 21"/>
          <p:cNvSpPr>
            <a:spLocks noChangeShapeType="1"/>
          </p:cNvSpPr>
          <p:nvPr/>
        </p:nvSpPr>
        <p:spPr bwMode="auto">
          <a:xfrm>
            <a:off x="4208463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0" name="Line 22"/>
          <p:cNvSpPr>
            <a:spLocks noChangeShapeType="1"/>
          </p:cNvSpPr>
          <p:nvPr/>
        </p:nvSpPr>
        <p:spPr bwMode="auto">
          <a:xfrm>
            <a:off x="4508500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1" name="Line 23"/>
          <p:cNvSpPr>
            <a:spLocks noChangeShapeType="1"/>
          </p:cNvSpPr>
          <p:nvPr/>
        </p:nvSpPr>
        <p:spPr bwMode="auto">
          <a:xfrm>
            <a:off x="4808538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2" name="Line 24"/>
          <p:cNvSpPr>
            <a:spLocks noChangeShapeType="1"/>
          </p:cNvSpPr>
          <p:nvPr/>
        </p:nvSpPr>
        <p:spPr bwMode="auto">
          <a:xfrm>
            <a:off x="5110163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3" name="Line 25"/>
          <p:cNvSpPr>
            <a:spLocks noChangeShapeType="1"/>
          </p:cNvSpPr>
          <p:nvPr/>
        </p:nvSpPr>
        <p:spPr bwMode="auto">
          <a:xfrm>
            <a:off x="5410200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4" name="Line 26"/>
          <p:cNvSpPr>
            <a:spLocks noChangeShapeType="1"/>
          </p:cNvSpPr>
          <p:nvPr/>
        </p:nvSpPr>
        <p:spPr bwMode="auto">
          <a:xfrm>
            <a:off x="5711825" y="836613"/>
            <a:ext cx="0" cy="518160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5" name="Line 27"/>
          <p:cNvSpPr>
            <a:spLocks noChangeShapeType="1"/>
          </p:cNvSpPr>
          <p:nvPr/>
        </p:nvSpPr>
        <p:spPr bwMode="auto">
          <a:xfrm>
            <a:off x="-1588" y="14462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6" name="Line 28"/>
          <p:cNvSpPr>
            <a:spLocks noChangeShapeType="1"/>
          </p:cNvSpPr>
          <p:nvPr/>
        </p:nvSpPr>
        <p:spPr bwMode="auto">
          <a:xfrm>
            <a:off x="-1588" y="17510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7" name="Line 29"/>
          <p:cNvSpPr>
            <a:spLocks noChangeShapeType="1"/>
          </p:cNvSpPr>
          <p:nvPr/>
        </p:nvSpPr>
        <p:spPr bwMode="auto">
          <a:xfrm>
            <a:off x="-1588" y="20558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8" name="Line 30"/>
          <p:cNvSpPr>
            <a:spLocks noChangeShapeType="1"/>
          </p:cNvSpPr>
          <p:nvPr/>
        </p:nvSpPr>
        <p:spPr bwMode="auto">
          <a:xfrm>
            <a:off x="-1588" y="23606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59" name="Line 31"/>
          <p:cNvSpPr>
            <a:spLocks noChangeShapeType="1"/>
          </p:cNvSpPr>
          <p:nvPr/>
        </p:nvSpPr>
        <p:spPr bwMode="auto">
          <a:xfrm>
            <a:off x="-1588" y="26654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0" name="Line 32"/>
          <p:cNvSpPr>
            <a:spLocks noChangeShapeType="1"/>
          </p:cNvSpPr>
          <p:nvPr/>
        </p:nvSpPr>
        <p:spPr bwMode="auto">
          <a:xfrm>
            <a:off x="-1588" y="29702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1" name="Line 33"/>
          <p:cNvSpPr>
            <a:spLocks noChangeShapeType="1"/>
          </p:cNvSpPr>
          <p:nvPr/>
        </p:nvSpPr>
        <p:spPr bwMode="auto">
          <a:xfrm>
            <a:off x="-1588" y="35798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2" name="Line 34"/>
          <p:cNvSpPr>
            <a:spLocks noChangeShapeType="1"/>
          </p:cNvSpPr>
          <p:nvPr/>
        </p:nvSpPr>
        <p:spPr bwMode="auto">
          <a:xfrm>
            <a:off x="-1588" y="38846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3" name="Line 35"/>
          <p:cNvSpPr>
            <a:spLocks noChangeShapeType="1"/>
          </p:cNvSpPr>
          <p:nvPr/>
        </p:nvSpPr>
        <p:spPr bwMode="auto">
          <a:xfrm>
            <a:off x="-1588" y="41894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4" name="Line 36"/>
          <p:cNvSpPr>
            <a:spLocks noChangeShapeType="1"/>
          </p:cNvSpPr>
          <p:nvPr/>
        </p:nvSpPr>
        <p:spPr bwMode="auto">
          <a:xfrm>
            <a:off x="-1588" y="44942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5" name="Line 37"/>
          <p:cNvSpPr>
            <a:spLocks noChangeShapeType="1"/>
          </p:cNvSpPr>
          <p:nvPr/>
        </p:nvSpPr>
        <p:spPr bwMode="auto">
          <a:xfrm>
            <a:off x="-1588" y="47990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6" name="Line 38"/>
          <p:cNvSpPr>
            <a:spLocks noChangeShapeType="1"/>
          </p:cNvSpPr>
          <p:nvPr/>
        </p:nvSpPr>
        <p:spPr bwMode="auto">
          <a:xfrm>
            <a:off x="-1588" y="51038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7" name="Line 39"/>
          <p:cNvSpPr>
            <a:spLocks noChangeShapeType="1"/>
          </p:cNvSpPr>
          <p:nvPr/>
        </p:nvSpPr>
        <p:spPr bwMode="auto">
          <a:xfrm>
            <a:off x="-1588" y="54086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8" name="Line 40"/>
          <p:cNvSpPr>
            <a:spLocks noChangeShapeType="1"/>
          </p:cNvSpPr>
          <p:nvPr/>
        </p:nvSpPr>
        <p:spPr bwMode="auto">
          <a:xfrm>
            <a:off x="-1588" y="5713413"/>
            <a:ext cx="6013451" cy="0"/>
          </a:xfrm>
          <a:prstGeom prst="line">
            <a:avLst/>
          </a:prstGeom>
          <a:noFill/>
          <a:ln w="12700" cap="rnd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8469" name="Line 41"/>
          <p:cNvSpPr>
            <a:spLocks noChangeShapeType="1"/>
          </p:cNvSpPr>
          <p:nvPr/>
        </p:nvSpPr>
        <p:spPr bwMode="auto">
          <a:xfrm>
            <a:off x="179388" y="3573463"/>
            <a:ext cx="56165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8470" name="Line 42"/>
          <p:cNvSpPr>
            <a:spLocks noChangeShapeType="1"/>
          </p:cNvSpPr>
          <p:nvPr/>
        </p:nvSpPr>
        <p:spPr bwMode="auto">
          <a:xfrm flipV="1">
            <a:off x="2700338" y="476250"/>
            <a:ext cx="0" cy="5545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28425" name="Object 73"/>
          <p:cNvGraphicFramePr>
            <a:graphicFrameLocks noChangeAspect="1"/>
          </p:cNvGraphicFramePr>
          <p:nvPr/>
        </p:nvGraphicFramePr>
        <p:xfrm>
          <a:off x="5864225" y="52388"/>
          <a:ext cx="2822575" cy="2117725"/>
        </p:xfrm>
        <a:graphic>
          <a:graphicData uri="http://schemas.openxmlformats.org/presentationml/2006/ole">
            <p:oleObj spid="_x0000_s228425" name="Формула" r:id="rId3" imgW="914400" imgH="685800" progId="Equation.3">
              <p:embed/>
            </p:oleObj>
          </a:graphicData>
        </a:graphic>
      </p:graphicFrame>
      <p:sp>
        <p:nvSpPr>
          <p:cNvPr id="228396" name="Text Box 44"/>
          <p:cNvSpPr txBox="1">
            <a:spLocks noChangeArrowheads="1"/>
          </p:cNvSpPr>
          <p:nvPr/>
        </p:nvSpPr>
        <p:spPr bwMode="auto">
          <a:xfrm>
            <a:off x="6011863" y="2781300"/>
            <a:ext cx="1887537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3366"/>
                </a:solidFill>
              </a:rPr>
              <a:t>1.  у = </a:t>
            </a:r>
            <a:r>
              <a:rPr lang="en-US" sz="3200">
                <a:solidFill>
                  <a:srgbClr val="003366"/>
                </a:solidFill>
              </a:rPr>
              <a:t>I</a:t>
            </a:r>
            <a:r>
              <a:rPr lang="ru-RU" sz="3200" b="1">
                <a:solidFill>
                  <a:srgbClr val="003366"/>
                </a:solidFill>
              </a:rPr>
              <a:t>х</a:t>
            </a:r>
            <a:r>
              <a:rPr lang="en-US" sz="3200">
                <a:solidFill>
                  <a:srgbClr val="003366"/>
                </a:solidFill>
              </a:rPr>
              <a:t>I</a:t>
            </a:r>
            <a:endParaRPr lang="ru-RU" sz="3200">
              <a:solidFill>
                <a:srgbClr val="003366"/>
              </a:solidFill>
            </a:endParaRPr>
          </a:p>
        </p:txBody>
      </p:sp>
      <p:sp>
        <p:nvSpPr>
          <p:cNvPr id="228397" name="Text Box 45"/>
          <p:cNvSpPr txBox="1">
            <a:spLocks noChangeArrowheads="1"/>
          </p:cNvSpPr>
          <p:nvPr/>
        </p:nvSpPr>
        <p:spPr bwMode="auto">
          <a:xfrm>
            <a:off x="6084888" y="3357563"/>
            <a:ext cx="2238375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3366"/>
                </a:solidFill>
              </a:rPr>
              <a:t>2. у = </a:t>
            </a:r>
            <a:r>
              <a:rPr lang="en-US" sz="3200">
                <a:solidFill>
                  <a:srgbClr val="003366"/>
                </a:solidFill>
              </a:rPr>
              <a:t>I</a:t>
            </a:r>
            <a:r>
              <a:rPr lang="ru-RU" sz="3200" b="1">
                <a:solidFill>
                  <a:srgbClr val="003366"/>
                </a:solidFill>
              </a:rPr>
              <a:t>х</a:t>
            </a:r>
            <a:r>
              <a:rPr lang="en-US" sz="3200" b="1">
                <a:solidFill>
                  <a:srgbClr val="003366"/>
                </a:solidFill>
              </a:rPr>
              <a:t>+1</a:t>
            </a:r>
            <a:r>
              <a:rPr lang="en-US" sz="3200">
                <a:solidFill>
                  <a:srgbClr val="003366"/>
                </a:solidFill>
              </a:rPr>
              <a:t>I</a:t>
            </a:r>
            <a:endParaRPr lang="ru-RU" sz="3200">
              <a:solidFill>
                <a:srgbClr val="003366"/>
              </a:solidFill>
            </a:endParaRPr>
          </a:p>
        </p:txBody>
      </p:sp>
      <p:sp>
        <p:nvSpPr>
          <p:cNvPr id="228398" name="Freeform 46"/>
          <p:cNvSpPr>
            <a:spLocks/>
          </p:cNvSpPr>
          <p:nvPr/>
        </p:nvSpPr>
        <p:spPr bwMode="auto">
          <a:xfrm>
            <a:off x="-23813" y="817563"/>
            <a:ext cx="5438776" cy="2768600"/>
          </a:xfrm>
          <a:custGeom>
            <a:avLst/>
            <a:gdLst>
              <a:gd name="T0" fmla="*/ 5438776 w 3426"/>
              <a:gd name="T1" fmla="*/ 0 h 1744"/>
              <a:gd name="T2" fmla="*/ 2730500 w 3426"/>
              <a:gd name="T3" fmla="*/ 2768600 h 1744"/>
              <a:gd name="T4" fmla="*/ 0 w 3426"/>
              <a:gd name="T5" fmla="*/ 0 h 1744"/>
              <a:gd name="T6" fmla="*/ 0 60000 65536"/>
              <a:gd name="T7" fmla="*/ 0 60000 65536"/>
              <a:gd name="T8" fmla="*/ 0 60000 65536"/>
              <a:gd name="T9" fmla="*/ 0 w 3426"/>
              <a:gd name="T10" fmla="*/ 0 h 1744"/>
              <a:gd name="T11" fmla="*/ 3426 w 3426"/>
              <a:gd name="T12" fmla="*/ 1744 h 17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426" h="1744">
                <a:moveTo>
                  <a:pt x="3426" y="0"/>
                </a:moveTo>
                <a:lnTo>
                  <a:pt x="1720" y="1744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28399" name="Text Box 47"/>
          <p:cNvSpPr txBox="1">
            <a:spLocks noChangeArrowheads="1"/>
          </p:cNvSpPr>
          <p:nvPr/>
        </p:nvSpPr>
        <p:spPr bwMode="auto">
          <a:xfrm>
            <a:off x="5219700" y="4797425"/>
            <a:ext cx="3719513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3366"/>
                </a:solidFill>
              </a:rPr>
              <a:t>Ответ:</a:t>
            </a:r>
          </a:p>
          <a:p>
            <a:r>
              <a:rPr lang="ru-RU" sz="3200" b="1">
                <a:solidFill>
                  <a:srgbClr val="003366"/>
                </a:solidFill>
              </a:rPr>
              <a:t>(-</a:t>
            </a:r>
            <a:r>
              <a:rPr lang="en-US" sz="3200" b="1">
                <a:solidFill>
                  <a:srgbClr val="003366"/>
                </a:solidFill>
              </a:rPr>
              <a:t>1</a:t>
            </a:r>
            <a:r>
              <a:rPr lang="ru-RU" sz="3200" b="1">
                <a:solidFill>
                  <a:srgbClr val="003366"/>
                </a:solidFill>
              </a:rPr>
              <a:t>;</a:t>
            </a:r>
            <a:r>
              <a:rPr lang="en-US" sz="3200" b="1">
                <a:solidFill>
                  <a:srgbClr val="003366"/>
                </a:solidFill>
              </a:rPr>
              <a:t>4</a:t>
            </a:r>
            <a:r>
              <a:rPr lang="ru-RU" sz="3200" b="1">
                <a:solidFill>
                  <a:srgbClr val="003366"/>
                </a:solidFill>
              </a:rPr>
              <a:t>)</a:t>
            </a:r>
            <a:r>
              <a:rPr lang="en-US" sz="3200" b="1">
                <a:solidFill>
                  <a:srgbClr val="003366"/>
                </a:solidFill>
              </a:rPr>
              <a:t>, (-4;-1), (4;1).</a:t>
            </a:r>
            <a:endParaRPr lang="ru-RU" sz="3200" b="1">
              <a:solidFill>
                <a:srgbClr val="003366"/>
              </a:solidFill>
            </a:endParaRPr>
          </a:p>
        </p:txBody>
      </p:sp>
      <p:sp>
        <p:nvSpPr>
          <p:cNvPr id="228400" name="AutoShape 4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659563" y="2276475"/>
            <a:ext cx="1439862" cy="360363"/>
          </a:xfrm>
          <a:prstGeom prst="actionButtonBlank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>
                <a:solidFill>
                  <a:srgbClr val="FFFF00"/>
                </a:solidFill>
              </a:rPr>
              <a:t>Построить</a:t>
            </a:r>
          </a:p>
        </p:txBody>
      </p:sp>
      <p:sp>
        <p:nvSpPr>
          <p:cNvPr id="228476" name="Text Box 49"/>
          <p:cNvSpPr txBox="1">
            <a:spLocks noChangeArrowheads="1"/>
          </p:cNvSpPr>
          <p:nvPr/>
        </p:nvSpPr>
        <p:spPr bwMode="auto">
          <a:xfrm>
            <a:off x="2411413" y="3429000"/>
            <a:ext cx="369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о</a:t>
            </a:r>
          </a:p>
        </p:txBody>
      </p:sp>
      <p:sp>
        <p:nvSpPr>
          <p:cNvPr id="228477" name="Text Box 50"/>
          <p:cNvSpPr txBox="1">
            <a:spLocks noChangeArrowheads="1"/>
          </p:cNvSpPr>
          <p:nvPr/>
        </p:nvSpPr>
        <p:spPr bwMode="auto">
          <a:xfrm>
            <a:off x="395288" y="3573463"/>
            <a:ext cx="22685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-7   -6   -5   -4   -3   -2   -1  </a:t>
            </a:r>
          </a:p>
        </p:txBody>
      </p:sp>
      <p:sp>
        <p:nvSpPr>
          <p:cNvPr id="228478" name="Text Box 51"/>
          <p:cNvSpPr txBox="1">
            <a:spLocks noChangeArrowheads="1"/>
          </p:cNvSpPr>
          <p:nvPr/>
        </p:nvSpPr>
        <p:spPr bwMode="auto">
          <a:xfrm>
            <a:off x="2411413" y="620713"/>
            <a:ext cx="32543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9</a:t>
            </a:r>
          </a:p>
          <a:p>
            <a:r>
              <a:rPr lang="ru-RU" sz="2000" b="1"/>
              <a:t>8</a:t>
            </a:r>
          </a:p>
          <a:p>
            <a:r>
              <a:rPr lang="ru-RU" sz="2000" b="1"/>
              <a:t>7</a:t>
            </a:r>
          </a:p>
          <a:p>
            <a:r>
              <a:rPr lang="ru-RU" sz="2000" b="1"/>
              <a:t>6</a:t>
            </a:r>
          </a:p>
          <a:p>
            <a:r>
              <a:rPr lang="ru-RU" sz="2000" b="1"/>
              <a:t>5</a:t>
            </a:r>
          </a:p>
          <a:p>
            <a:r>
              <a:rPr lang="ru-RU" sz="2000" b="1"/>
              <a:t>4</a:t>
            </a:r>
          </a:p>
          <a:p>
            <a:r>
              <a:rPr lang="ru-RU" sz="2000" b="1"/>
              <a:t>3</a:t>
            </a:r>
          </a:p>
          <a:p>
            <a:r>
              <a:rPr lang="ru-RU" sz="2000" b="1"/>
              <a:t>2</a:t>
            </a:r>
          </a:p>
          <a:p>
            <a:r>
              <a:rPr lang="ru-RU" sz="2000" b="1"/>
              <a:t>1</a:t>
            </a:r>
          </a:p>
        </p:txBody>
      </p:sp>
      <p:sp>
        <p:nvSpPr>
          <p:cNvPr id="228479" name="Text Box 52"/>
          <p:cNvSpPr txBox="1">
            <a:spLocks noChangeArrowheads="1"/>
          </p:cNvSpPr>
          <p:nvPr/>
        </p:nvSpPr>
        <p:spPr bwMode="auto">
          <a:xfrm>
            <a:off x="2339975" y="26035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у</a:t>
            </a:r>
          </a:p>
        </p:txBody>
      </p:sp>
      <p:sp>
        <p:nvSpPr>
          <p:cNvPr id="228480" name="Text Box 53"/>
          <p:cNvSpPr txBox="1">
            <a:spLocks noChangeArrowheads="1"/>
          </p:cNvSpPr>
          <p:nvPr/>
        </p:nvSpPr>
        <p:spPr bwMode="auto">
          <a:xfrm>
            <a:off x="5508625" y="350043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/>
              <a:t>х</a:t>
            </a:r>
          </a:p>
        </p:txBody>
      </p:sp>
      <p:graphicFrame>
        <p:nvGraphicFramePr>
          <p:cNvPr id="228426" name="Object 7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28426" name="Формула" r:id="rId4" imgW="114151" imgH="215619" progId="Equation.3">
              <p:embed/>
            </p:oleObj>
          </a:graphicData>
        </a:graphic>
      </p:graphicFrame>
      <p:graphicFrame>
        <p:nvGraphicFramePr>
          <p:cNvPr id="228427" name="Object 7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28427" name="Формула" r:id="rId5" imgW="114151" imgH="215619" progId="Equation.3">
              <p:embed/>
            </p:oleObj>
          </a:graphicData>
        </a:graphic>
      </p:graphicFrame>
      <p:grpSp>
        <p:nvGrpSpPr>
          <p:cNvPr id="228410" name="Group 58"/>
          <p:cNvGrpSpPr>
            <a:grpSpLocks/>
          </p:cNvGrpSpPr>
          <p:nvPr/>
        </p:nvGrpSpPr>
        <p:grpSpPr bwMode="auto">
          <a:xfrm>
            <a:off x="34925" y="436563"/>
            <a:ext cx="5364163" cy="6232525"/>
            <a:chOff x="-113" y="220"/>
            <a:chExt cx="3673" cy="4062"/>
          </a:xfrm>
        </p:grpSpPr>
        <p:sp>
          <p:nvSpPr>
            <p:cNvPr id="228488" name="Freeform 59"/>
            <p:cNvSpPr>
              <a:spLocks/>
            </p:cNvSpPr>
            <p:nvPr/>
          </p:nvSpPr>
          <p:spPr bwMode="auto">
            <a:xfrm>
              <a:off x="1751" y="220"/>
              <a:ext cx="1809" cy="1985"/>
            </a:xfrm>
            <a:custGeom>
              <a:avLst/>
              <a:gdLst>
                <a:gd name="T0" fmla="*/ 0 w 1809"/>
                <a:gd name="T1" fmla="*/ 0 h 1985"/>
                <a:gd name="T2" fmla="*/ 53 w 1809"/>
                <a:gd name="T3" fmla="*/ 720 h 1985"/>
                <a:gd name="T4" fmla="*/ 136 w 1809"/>
                <a:gd name="T5" fmla="*/ 1265 h 1985"/>
                <a:gd name="T6" fmla="*/ 333 w 1809"/>
                <a:gd name="T7" fmla="*/ 1660 h 1985"/>
                <a:gd name="T8" fmla="*/ 697 w 1809"/>
                <a:gd name="T9" fmla="*/ 1849 h 1985"/>
                <a:gd name="T10" fmla="*/ 1296 w 1809"/>
                <a:gd name="T11" fmla="*/ 1940 h 1985"/>
                <a:gd name="T12" fmla="*/ 1809 w 1809"/>
                <a:gd name="T13" fmla="*/ 1985 h 19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09"/>
                <a:gd name="T22" fmla="*/ 0 h 1985"/>
                <a:gd name="T23" fmla="*/ 1809 w 1809"/>
                <a:gd name="T24" fmla="*/ 1985 h 19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09" h="1985">
                  <a:moveTo>
                    <a:pt x="0" y="0"/>
                  </a:moveTo>
                  <a:cubicBezTo>
                    <a:pt x="9" y="120"/>
                    <a:pt x="30" y="509"/>
                    <a:pt x="53" y="720"/>
                  </a:cubicBezTo>
                  <a:cubicBezTo>
                    <a:pt x="76" y="931"/>
                    <a:pt x="89" y="1108"/>
                    <a:pt x="136" y="1265"/>
                  </a:cubicBezTo>
                  <a:cubicBezTo>
                    <a:pt x="183" y="1422"/>
                    <a:pt x="239" y="1563"/>
                    <a:pt x="333" y="1660"/>
                  </a:cubicBezTo>
                  <a:cubicBezTo>
                    <a:pt x="427" y="1757"/>
                    <a:pt x="537" y="1802"/>
                    <a:pt x="697" y="1849"/>
                  </a:cubicBezTo>
                  <a:cubicBezTo>
                    <a:pt x="857" y="1896"/>
                    <a:pt x="1111" y="1917"/>
                    <a:pt x="1296" y="1940"/>
                  </a:cubicBezTo>
                  <a:cubicBezTo>
                    <a:pt x="1481" y="1963"/>
                    <a:pt x="1702" y="1976"/>
                    <a:pt x="1809" y="1985"/>
                  </a:cubicBezTo>
                </a:path>
              </a:pathLst>
            </a:custGeom>
            <a:noFill/>
            <a:ln w="2857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ru-RU"/>
            </a:p>
          </p:txBody>
        </p:sp>
        <p:sp>
          <p:nvSpPr>
            <p:cNvPr id="228489" name="Freeform 60"/>
            <p:cNvSpPr>
              <a:spLocks/>
            </p:cNvSpPr>
            <p:nvPr/>
          </p:nvSpPr>
          <p:spPr bwMode="auto">
            <a:xfrm>
              <a:off x="-113" y="2297"/>
              <a:ext cx="1809" cy="1985"/>
            </a:xfrm>
            <a:custGeom>
              <a:avLst/>
              <a:gdLst>
                <a:gd name="T0" fmla="*/ 1809 w 1809"/>
                <a:gd name="T1" fmla="*/ 1985 h 1985"/>
                <a:gd name="T2" fmla="*/ 1756 w 1809"/>
                <a:gd name="T3" fmla="*/ 1265 h 1985"/>
                <a:gd name="T4" fmla="*/ 1629 w 1809"/>
                <a:gd name="T5" fmla="*/ 712 h 1985"/>
                <a:gd name="T6" fmla="*/ 1432 w 1809"/>
                <a:gd name="T7" fmla="*/ 333 h 1985"/>
                <a:gd name="T8" fmla="*/ 1060 w 1809"/>
                <a:gd name="T9" fmla="*/ 151 h 1985"/>
                <a:gd name="T10" fmla="*/ 513 w 1809"/>
                <a:gd name="T11" fmla="*/ 45 h 1985"/>
                <a:gd name="T12" fmla="*/ 0 w 1809"/>
                <a:gd name="T13" fmla="*/ 0 h 19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09"/>
                <a:gd name="T22" fmla="*/ 0 h 1985"/>
                <a:gd name="T23" fmla="*/ 1809 w 1809"/>
                <a:gd name="T24" fmla="*/ 1985 h 19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09" h="1985">
                  <a:moveTo>
                    <a:pt x="1809" y="1985"/>
                  </a:moveTo>
                  <a:cubicBezTo>
                    <a:pt x="1800" y="1865"/>
                    <a:pt x="1786" y="1477"/>
                    <a:pt x="1756" y="1265"/>
                  </a:cubicBezTo>
                  <a:cubicBezTo>
                    <a:pt x="1726" y="1053"/>
                    <a:pt x="1683" y="867"/>
                    <a:pt x="1629" y="712"/>
                  </a:cubicBezTo>
                  <a:cubicBezTo>
                    <a:pt x="1575" y="557"/>
                    <a:pt x="1527" y="427"/>
                    <a:pt x="1432" y="333"/>
                  </a:cubicBezTo>
                  <a:cubicBezTo>
                    <a:pt x="1337" y="239"/>
                    <a:pt x="1213" y="199"/>
                    <a:pt x="1060" y="151"/>
                  </a:cubicBezTo>
                  <a:cubicBezTo>
                    <a:pt x="907" y="103"/>
                    <a:pt x="690" y="70"/>
                    <a:pt x="513" y="45"/>
                  </a:cubicBezTo>
                  <a:cubicBezTo>
                    <a:pt x="336" y="20"/>
                    <a:pt x="107" y="9"/>
                    <a:pt x="0" y="0"/>
                  </a:cubicBezTo>
                </a:path>
              </a:pathLst>
            </a:custGeom>
            <a:noFill/>
            <a:ln w="28575">
              <a:solidFill>
                <a:srgbClr val="003366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ru-RU"/>
            </a:p>
          </p:txBody>
        </p:sp>
      </p:grpSp>
      <p:sp>
        <p:nvSpPr>
          <p:cNvPr id="228413" name="AutoShape 61"/>
          <p:cNvSpPr>
            <a:spLocks noChangeArrowheads="1"/>
          </p:cNvSpPr>
          <p:nvPr/>
        </p:nvSpPr>
        <p:spPr bwMode="auto">
          <a:xfrm>
            <a:off x="3851275" y="3213100"/>
            <a:ext cx="144463" cy="144463"/>
          </a:xfrm>
          <a:prstGeom prst="flowChartConnector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28414" name="Text Box 62"/>
          <p:cNvSpPr txBox="1">
            <a:spLocks noChangeArrowheads="1"/>
          </p:cNvSpPr>
          <p:nvPr/>
        </p:nvSpPr>
        <p:spPr bwMode="auto">
          <a:xfrm>
            <a:off x="6084888" y="4005263"/>
            <a:ext cx="2914650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003366"/>
                </a:solidFill>
              </a:rPr>
              <a:t>2</a:t>
            </a:r>
            <a:r>
              <a:rPr lang="ru-RU" sz="3200" b="1">
                <a:solidFill>
                  <a:srgbClr val="0000FF"/>
                </a:solidFill>
              </a:rPr>
              <a:t>.</a:t>
            </a:r>
            <a:r>
              <a:rPr lang="ru-RU" sz="3200" b="1"/>
              <a:t> у = </a:t>
            </a:r>
            <a:r>
              <a:rPr lang="en-US" sz="3200"/>
              <a:t>I</a:t>
            </a:r>
            <a:r>
              <a:rPr lang="ru-RU" sz="3200" b="1"/>
              <a:t>х</a:t>
            </a:r>
            <a:r>
              <a:rPr lang="en-US" sz="3200" b="1"/>
              <a:t>+1</a:t>
            </a:r>
            <a:r>
              <a:rPr lang="en-US" sz="3200"/>
              <a:t>I</a:t>
            </a:r>
            <a:r>
              <a:rPr lang="ru-RU" sz="3200" b="1"/>
              <a:t> </a:t>
            </a:r>
            <a:r>
              <a:rPr lang="en-US" sz="3200" b="1"/>
              <a:t>– 4</a:t>
            </a:r>
            <a:endParaRPr lang="ru-RU" sz="3200" b="1"/>
          </a:p>
        </p:txBody>
      </p:sp>
      <p:sp>
        <p:nvSpPr>
          <p:cNvPr id="228415" name="AutoShape 63"/>
          <p:cNvSpPr>
            <a:spLocks noChangeArrowheads="1"/>
          </p:cNvSpPr>
          <p:nvPr/>
        </p:nvSpPr>
        <p:spPr bwMode="auto">
          <a:xfrm>
            <a:off x="2339975" y="4724400"/>
            <a:ext cx="144463" cy="144463"/>
          </a:xfrm>
          <a:prstGeom prst="flowChartConnector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28416" name="AutoShape 64"/>
          <p:cNvSpPr>
            <a:spLocks noChangeArrowheads="1"/>
          </p:cNvSpPr>
          <p:nvPr/>
        </p:nvSpPr>
        <p:spPr bwMode="auto">
          <a:xfrm>
            <a:off x="1403350" y="3789363"/>
            <a:ext cx="144463" cy="144462"/>
          </a:xfrm>
          <a:prstGeom prst="flowChartConnector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28486" name="AutoShape 6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01013" y="6308725"/>
            <a:ext cx="863600" cy="360363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228487" name="Text Box 65"/>
          <p:cNvSpPr txBox="1">
            <a:spLocks noChangeArrowheads="1"/>
          </p:cNvSpPr>
          <p:nvPr/>
        </p:nvSpPr>
        <p:spPr bwMode="auto">
          <a:xfrm>
            <a:off x="1116013" y="188913"/>
            <a:ext cx="4740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solidFill>
                  <a:srgbClr val="006666"/>
                </a:solidFill>
              </a:rPr>
              <a:t>Решить систему уравнений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84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2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8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2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2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 L -0.03159 0 " pathEditMode="relative" ptsTypes="AA">
                                      <p:cBhvr>
                                        <p:cTn id="24" dur="2000" fill="hold"/>
                                        <p:tgtEl>
                                          <p:spTgt spid="228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2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59 2.22222E-6 L -0.03159 0.1784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28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84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84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84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2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500" fill="hold"/>
                                        <p:tgtEl>
                                          <p:spTgt spid="22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500" fill="hold"/>
                                        <p:tgtEl>
                                          <p:spTgt spid="22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2" dur="500" fill="hold"/>
                                        <p:tgtEl>
                                          <p:spTgt spid="22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400"/>
                  </p:tgtEl>
                </p:cond>
              </p:nextCondLst>
            </p:seq>
          </p:childTnLst>
        </p:cTn>
      </p:par>
    </p:tnLst>
    <p:bldLst>
      <p:bldP spid="228396" grpId="0" animBg="1"/>
      <p:bldP spid="228397" grpId="0" animBg="1"/>
      <p:bldP spid="228398" grpId="0" animBg="1"/>
      <p:bldP spid="228398" grpId="1" animBg="1"/>
      <p:bldP spid="228398" grpId="2" animBg="1"/>
      <p:bldP spid="228399" grpId="0" animBg="1"/>
      <p:bldP spid="228413" grpId="0" animBg="1"/>
      <p:bldP spid="228413" grpId="1" animBg="1"/>
      <p:bldP spid="228414" grpId="0" animBg="1"/>
      <p:bldP spid="228415" grpId="0" animBg="1"/>
      <p:bldP spid="228415" grpId="1" animBg="1"/>
      <p:bldP spid="228416" grpId="0" animBg="1"/>
      <p:bldP spid="22841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smtClean="0"/>
              <a:t>Задачи для самостоятельного решения.</a:t>
            </a: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1.Построить график функции у = |х² - 2х|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2. Решить уравнение  |х² - 2х|=1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3. Решить уравнение: │х + 4│= 5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4. Построить график функции у = ││х │- 3│</a:t>
            </a:r>
          </a:p>
          <a:p>
            <a:pPr eaLnBrk="1" hangingPunct="1">
              <a:buFont typeface="Wingdings" pitchFamily="2" charset="2"/>
              <a:buNone/>
            </a:pPr>
            <a:r>
              <a:rPr lang="tt-RU" sz="2400" smtClean="0"/>
              <a:t>5. Решит</a:t>
            </a:r>
            <a:r>
              <a:rPr lang="ru-RU" sz="2400" smtClean="0"/>
              <a:t>ь</a:t>
            </a:r>
            <a:r>
              <a:rPr lang="tt-RU" sz="2400" smtClean="0"/>
              <a:t> уравнение </a:t>
            </a:r>
            <a:r>
              <a:rPr lang="ru-RU" sz="2400" smtClean="0"/>
              <a:t>│</a:t>
            </a:r>
            <a:r>
              <a:rPr lang="ru-RU" sz="2400" i="1" smtClean="0"/>
              <a:t>х</a:t>
            </a:r>
            <a:r>
              <a:rPr lang="ru-RU" sz="2400" smtClean="0"/>
              <a:t> - 3│-│</a:t>
            </a:r>
            <a:r>
              <a:rPr lang="ru-RU" sz="2400" i="1" smtClean="0"/>
              <a:t>х</a:t>
            </a:r>
            <a:r>
              <a:rPr lang="ru-RU" sz="2400" smtClean="0"/>
              <a:t> - 1│= 0.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6. Построить график функции у= │х² - 4х │ </a:t>
            </a:r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  <a:p>
            <a:pPr eaLnBrk="1" hangingPunct="1">
              <a:buFont typeface="Wingdings" pitchFamily="2" charset="2"/>
              <a:buNone/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Край 9">
      <a:dk1>
        <a:srgbClr val="000000"/>
      </a:dk1>
      <a:lt1>
        <a:srgbClr val="FFFFFF"/>
      </a:lt1>
      <a:dk2>
        <a:srgbClr val="003399"/>
      </a:dk2>
      <a:lt2>
        <a:srgbClr val="666699"/>
      </a:lt2>
      <a:accent1>
        <a:srgbClr val="009999"/>
      </a:accent1>
      <a:accent2>
        <a:srgbClr val="4C6D4E"/>
      </a:accent2>
      <a:accent3>
        <a:srgbClr val="FFFFFF"/>
      </a:accent3>
      <a:accent4>
        <a:srgbClr val="000000"/>
      </a:accent4>
      <a:accent5>
        <a:srgbClr val="AACACA"/>
      </a:accent5>
      <a:accent6>
        <a:srgbClr val="446246"/>
      </a:accent6>
      <a:hlink>
        <a:srgbClr val="4C6D80"/>
      </a:hlink>
      <a:folHlink>
        <a:srgbClr val="B2B2B2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4190</TotalTime>
  <Words>1079</Words>
  <Application>Microsoft Office PowerPoint</Application>
  <PresentationFormat>Экран (4:3)</PresentationFormat>
  <Paragraphs>223</Paragraphs>
  <Slides>21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Garamond</vt:lpstr>
      <vt:lpstr>Wingdings</vt:lpstr>
      <vt:lpstr>Times New Roman</vt:lpstr>
      <vt:lpstr>Monotype Corsiva</vt:lpstr>
      <vt:lpstr>Край</vt:lpstr>
      <vt:lpstr>Край</vt:lpstr>
      <vt:lpstr>GraphC</vt:lpstr>
      <vt:lpstr>Формула</vt:lpstr>
      <vt:lpstr>Мультимедийный  обучающий  проект  по построению графиков функции с модулями</vt:lpstr>
      <vt:lpstr>Слайд 2</vt:lpstr>
      <vt:lpstr>Слайд 3</vt:lpstr>
      <vt:lpstr>Слайд 4</vt:lpstr>
      <vt:lpstr>Слайд 5</vt:lpstr>
      <vt:lpstr>       График функции у = f |(х)|</vt:lpstr>
      <vt:lpstr>Слайд 7</vt:lpstr>
      <vt:lpstr>4.Построить график функции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Постройте график функции  у = ||х|³ - 2 |. Сколько общих точек может иметь с этим графиком прямая у=m?</vt:lpstr>
      <vt:lpstr>Слайд 18</vt:lpstr>
      <vt:lpstr>Слайд 19</vt:lpstr>
      <vt:lpstr>Слайд 20</vt:lpstr>
      <vt:lpstr>Задачи для самостоятельного решения.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ади</dc:creator>
  <cp:lastModifiedBy>Администратор</cp:lastModifiedBy>
  <cp:revision>153</cp:revision>
  <dcterms:created xsi:type="dcterms:W3CDTF">2008-03-27T07:48:24Z</dcterms:created>
  <dcterms:modified xsi:type="dcterms:W3CDTF">2014-03-15T05:29:48Z</dcterms:modified>
</cp:coreProperties>
</file>