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3CE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7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438CC-45E8-4CAC-843D-327A5B6D246B}" type="datetimeFigureOut">
              <a:rPr lang="ru-RU" smtClean="0"/>
              <a:pPr/>
              <a:t>30.11.2018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05956-57FF-4246-85CB-72D9AF873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" Target="slide8.xml"/><Relationship Id="rId7" Type="http://schemas.openxmlformats.org/officeDocument/2006/relationships/image" Target="../media/image3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slide" Target="slide3.xml"/><Relationship Id="rId4" Type="http://schemas.openxmlformats.org/officeDocument/2006/relationships/slide" Target="slide10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&#1089;&#1077;&#1079;&#1086;&#1085;&#1099;-&#1075;&#1086;&#1076;&#1072;.&#1088;&#1092;/&#1074;&#1077;&#1089;&#1085;&#1072;%20&#1084;&#1072;&#1088;&#1090;.html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1.doc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rgbClr val="FFFF00"/>
            </a:gs>
            <a:gs pos="69000">
              <a:srgbClr val="7030A0">
                <a:alpha val="68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automegashop.ru/Avrora/otrivnoi-kalenda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79309">
            <a:off x="160386" y="1369966"/>
            <a:ext cx="5145375" cy="402547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7686" y="4286256"/>
            <a:ext cx="4357718" cy="2143140"/>
          </a:xfrm>
        </p:spPr>
        <p:txBody>
          <a:bodyPr>
            <a:normAutofit/>
          </a:bodyPr>
          <a:lstStyle/>
          <a:p>
            <a:endParaRPr lang="ru-RU" sz="2000" dirty="0" smtClean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785794"/>
            <a:ext cx="48547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Времена года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rgbClr val="FFFF00"/>
            </a:gs>
            <a:gs pos="100000">
              <a:srgbClr val="92D05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2000240"/>
            <a:ext cx="21058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hlinkClick r:id="rId2" action="ppaction://hlinksldjump"/>
              </a:rPr>
              <a:t>лето</a:t>
            </a:r>
            <a:endParaRPr lang="ru-RU" sz="7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3357562"/>
            <a:ext cx="2357453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осень</a:t>
            </a:r>
            <a:endParaRPr lang="ru-RU" sz="6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00430" y="4929198"/>
            <a:ext cx="19960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hlinkClick r:id="rId4" action="ppaction://hlinksldjump"/>
              </a:rPr>
              <a:t>зима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14678" y="357166"/>
            <a:ext cx="26209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hlinkClick r:id="rId5" action="ppaction://hlinksldjump"/>
              </a:rPr>
              <a:t>весна</a:t>
            </a:r>
            <a:endParaRPr lang="ru-RU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14338" name="Picture 2" descr="C:\Documents and Settings\Teacher\Local Settings\Temporary Internet Files\Content.IE5\KT2NSLUN\MP900438589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357166"/>
            <a:ext cx="2700334" cy="2059114"/>
          </a:xfrm>
          <a:prstGeom prst="rect">
            <a:avLst/>
          </a:prstGeom>
          <a:noFill/>
        </p:spPr>
      </p:pic>
      <p:pic>
        <p:nvPicPr>
          <p:cNvPr id="14339" name="Picture 3" descr="C:\Documents and Settings\Teacher\Local Settings\Temporary Internet Files\Content.IE5\KT2NSLUN\MP900401113[1]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642918"/>
            <a:ext cx="2496312" cy="2571768"/>
          </a:xfrm>
          <a:prstGeom prst="rect">
            <a:avLst/>
          </a:prstGeom>
          <a:noFill/>
        </p:spPr>
      </p:pic>
      <p:pic>
        <p:nvPicPr>
          <p:cNvPr id="14340" name="Picture 4" descr="C:\Documents and Settings\Teacher\Local Settings\Temporary Internet Files\Content.IE5\8V2LAV0N\MP900433769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00760" y="3143248"/>
            <a:ext cx="2786082" cy="2608874"/>
          </a:xfrm>
          <a:prstGeom prst="rect">
            <a:avLst/>
          </a:prstGeom>
          <a:noFill/>
        </p:spPr>
      </p:pic>
      <p:pic>
        <p:nvPicPr>
          <p:cNvPr id="14341" name="Picture 5" descr="C:\Documents and Settings\Teacher\Local Settings\Temporary Internet Files\Content.IE5\BVX5CJGJ\MP900425321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4214818"/>
            <a:ext cx="2799477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i="1" dirty="0" smtClean="0">
                <a:hlinkClick r:id="rId3"/>
              </a:rPr>
              <a:t>Начало марта в природе</a:t>
            </a:r>
            <a:endParaRPr lang="ru-RU" dirty="0" smtClean="0"/>
          </a:p>
          <a:p>
            <a:pPr lvl="0"/>
            <a:r>
              <a:rPr lang="ru-RU" i="1" dirty="0" smtClean="0">
                <a:hlinkClick r:id="rId3"/>
              </a:rPr>
              <a:t>Март в народном календаре</a:t>
            </a:r>
            <a:endParaRPr lang="ru-RU" dirty="0" smtClean="0"/>
          </a:p>
          <a:p>
            <a:pPr lvl="0"/>
            <a:r>
              <a:rPr lang="ru-RU" i="1" dirty="0" smtClean="0">
                <a:hlinkClick r:id="rId3"/>
              </a:rPr>
              <a:t>Вторая половина марта в природе</a:t>
            </a:r>
            <a:endParaRPr lang="ru-RU" dirty="0" smtClean="0"/>
          </a:p>
          <a:p>
            <a:pPr lvl="0"/>
            <a:r>
              <a:rPr lang="ru-RU" i="1" dirty="0" smtClean="0">
                <a:hlinkClick r:id="rId3"/>
              </a:rPr>
              <a:t>Конец марта в народном календаре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476672"/>
            <a:ext cx="2451312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весна</a:t>
            </a:r>
            <a:endParaRPr lang="ru-RU" sz="7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err="1" smtClean="0">
                <a:solidFill>
                  <a:srgbClr val="C00000"/>
                </a:solidFill>
                <a:latin typeface="Arial Narrow" pitchFamily="34" charset="0"/>
              </a:rPr>
              <a:t>Март-Протальник</a:t>
            </a:r>
            <a:r>
              <a:rPr lang="ru-RU" sz="2800" dirty="0" smtClean="0">
                <a:solidFill>
                  <a:srgbClr val="C00000"/>
                </a:solidFill>
                <a:latin typeface="Arial Narrow" pitchFamily="34" charset="0"/>
              </a:rPr>
              <a:t>. Весна наступает, солнца прибавляет. Снежные завалы начинают таять от первых лучиков тепла. В проталинах появляются первые цветы - подснежники. И месяц получил имя - </a:t>
            </a:r>
            <a:r>
              <a:rPr lang="ru-RU" sz="2800" dirty="0" err="1" smtClean="0">
                <a:solidFill>
                  <a:srgbClr val="C00000"/>
                </a:solidFill>
                <a:latin typeface="Arial Narrow" pitchFamily="34" charset="0"/>
              </a:rPr>
              <a:t>Протальник</a:t>
            </a:r>
            <a:r>
              <a:rPr lang="ru-RU" sz="2800" dirty="0" smtClean="0">
                <a:solidFill>
                  <a:srgbClr val="C00000"/>
                </a:solidFill>
                <a:latin typeface="Arial Narrow" pitchFamily="34" charset="0"/>
              </a:rPr>
              <a:t>. Пора водить хороводы и весну красную встречать.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724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Дождь напоит щедро землю,  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В поле вырастет трава.      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Вешний лес уже не дремлет:  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Появляется листва. 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Просыпаются все звери, 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Что дремали под снежком.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Открывай, апрель, им двери!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Все из норок кувырком!</a:t>
            </a:r>
            <a:endParaRPr lang="ru-RU" sz="20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Апрель</a:t>
            </a:r>
            <a:br>
              <a:rPr lang="ru-RU" dirty="0" smtClean="0"/>
            </a:br>
            <a:r>
              <a:rPr lang="ru-RU" sz="1300" dirty="0" smtClean="0">
                <a:hlinkClick r:id="rId3" action="ppaction://hlinksldjump"/>
              </a:rPr>
              <a:t>вернуться</a:t>
            </a:r>
            <a:endParaRPr lang="ru-RU" sz="13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ph idx="1"/>
          </p:nvPr>
        </p:nvGraphicFramePr>
        <p:xfrm>
          <a:off x="1382713" y="1343025"/>
          <a:ext cx="6591300" cy="4183063"/>
        </p:xfrm>
        <a:graphic>
          <a:graphicData uri="http://schemas.openxmlformats.org/presentationml/2006/ole">
            <p:oleObj spid="_x0000_s2050" name="Документ" r:id="rId4" imgW="5239723" imgH="332592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4176464" cy="1143000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rgbClr val="D43CE0"/>
                </a:solidFill>
              </a:rPr>
              <a:t>лето</a:t>
            </a:r>
            <a:endParaRPr lang="ru-RU" sz="7200" dirty="0">
              <a:solidFill>
                <a:srgbClr val="D43CE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466728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       </a:t>
            </a:r>
            <a:r>
              <a:rPr lang="ru-RU" sz="2800" b="1" dirty="0" err="1" smtClean="0">
                <a:solidFill>
                  <a:srgbClr val="FFFF00"/>
                </a:solidFill>
              </a:rPr>
              <a:t>Июнь-Хлеборост</a:t>
            </a:r>
            <a:r>
              <a:rPr lang="ru-RU" sz="2800" dirty="0" smtClean="0">
                <a:solidFill>
                  <a:srgbClr val="FFFF00"/>
                </a:solidFill>
              </a:rPr>
              <a:t>. Пробудилась к началу лета природа и теперь наступает ее активный рост, поэтому и месяц называют - </a:t>
            </a:r>
            <a:r>
              <a:rPr lang="ru-RU" sz="2800" dirty="0" err="1" smtClean="0">
                <a:solidFill>
                  <a:srgbClr val="FFFF00"/>
                </a:solidFill>
              </a:rPr>
              <a:t>Хлеборост</a:t>
            </a:r>
            <a:r>
              <a:rPr lang="ru-RU" sz="2800" dirty="0" smtClean="0">
                <a:solidFill>
                  <a:srgbClr val="FFFF00"/>
                </a:solidFill>
              </a:rPr>
              <a:t>. Колосится рожь, сады наполняются бурно цветущей зеленью. Солнце поднимается высоко над небосклоном и начинает печь еще сильнее, день становится длинным, а вечер долгим и теплым 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Настал июнь - начало лета.  </a:t>
            </a: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Его мы ждали целый год.</a:t>
            </a: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Всё, тёплым солнышком согрето,</a:t>
            </a: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Благоухает и цветёт. </a:t>
            </a: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Деревья вновь позеленели.</a:t>
            </a: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Их новый радует наряд.</a:t>
            </a: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И только сосенки да ели</a:t>
            </a: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Отводят свой колючий взгляд.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1500" dirty="0" smtClean="0">
                <a:hlinkClick r:id="rId3" action="ppaction://hlinksldjump"/>
              </a:rPr>
              <a:t>вернуться</a:t>
            </a:r>
            <a:endParaRPr lang="ru-RU" sz="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</a:rPr>
              <a:t>    </a:t>
            </a:r>
            <a:r>
              <a:rPr lang="ru-RU" b="1" dirty="0" err="1" smtClean="0">
                <a:solidFill>
                  <a:srgbClr val="00B0F0"/>
                </a:solidFill>
              </a:rPr>
              <a:t>Сентябрь-Хмурень</a:t>
            </a:r>
            <a:r>
              <a:rPr lang="ru-RU" dirty="0" smtClean="0">
                <a:solidFill>
                  <a:srgbClr val="00B0F0"/>
                </a:solidFill>
              </a:rPr>
              <a:t>. </a:t>
            </a:r>
          </a:p>
          <a:p>
            <a:pPr>
              <a:buNone/>
            </a:pPr>
            <a:r>
              <a:rPr lang="ru-RU" dirty="0" smtClean="0">
                <a:solidFill>
                  <a:srgbClr val="00B0F0"/>
                </a:solidFill>
              </a:rPr>
              <a:t>    Погода начинает хмуриться, от того и имя такое у месяца - </a:t>
            </a:r>
            <a:r>
              <a:rPr lang="ru-RU" dirty="0" err="1" smtClean="0">
                <a:solidFill>
                  <a:srgbClr val="00B0F0"/>
                </a:solidFill>
              </a:rPr>
              <a:t>Хмурень</a:t>
            </a:r>
            <a:r>
              <a:rPr lang="ru-RU" dirty="0" smtClean="0">
                <a:solidFill>
                  <a:srgbClr val="00B0F0"/>
                </a:solidFill>
              </a:rPr>
              <a:t>. Неспешными шагами подходит осень. Еще много будет солнечных дней, но временами затягивает дождь. Верхушки деревьев покрывает легкая позолота, опадают пожелтевшие листья и наступает славная пора теплых деньков - бабье лето.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548680"/>
            <a:ext cx="324036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HeroicExtremeLeftFacing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elaxedIns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осень</a:t>
            </a:r>
            <a:endParaRPr lang="ru-RU" sz="6600" b="1" spc="50" dirty="0">
              <a:ln w="11430"/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</a:rPr>
              <a:t>Прячется солнышко, хмур небосвод.       </a:t>
            </a:r>
          </a:p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</a:rPr>
              <a:t>Вот и сентябрь сторожит у ворот.  </a:t>
            </a:r>
          </a:p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</a:rPr>
              <a:t>Сникла трава, опустели кусты.</a:t>
            </a:r>
          </a:p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</a:rPr>
              <a:t>Птичье "прощай" к нам летит с высоты. </a:t>
            </a:r>
          </a:p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</a:rPr>
              <a:t>Быстро закончилось лето.  Как жаль!</a:t>
            </a:r>
          </a:p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</a:rPr>
              <a:t>Робко листочки на клёнах дрожат.</a:t>
            </a:r>
          </a:p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</a:rPr>
              <a:t>Но не печалься о летнем деньке:</a:t>
            </a:r>
          </a:p>
          <a:p>
            <a:pPr>
              <a:buNone/>
            </a:pPr>
            <a:r>
              <a:rPr lang="ru-RU" b="1" dirty="0" smtClean="0">
                <a:solidFill>
                  <a:srgbClr val="00B0F0"/>
                </a:solidFill>
              </a:rPr>
              <a:t>Сделай из листьев осенний букет.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B0F0"/>
                </a:solidFill>
                <a:hlinkClick r:id="rId3" action="ppaction://hlinksldjump"/>
              </a:rPr>
              <a:t>вернуться</a:t>
            </a:r>
            <a:endParaRPr lang="ru-RU" sz="1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Декабрь-Студенец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. </a:t>
            </a:r>
          </a:p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Вот и пришла зима. Бережно укрыла природу одеялом чистого белого снега, сковала реки и озера льдами, остужает воздух сильными морозами. Так и месяц получил название -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Студенец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, от слова стужа. Еще случаются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отепели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, но впереди быть еще долгой зиме. Все больше и больше прибавляет зима снегом. Вот и ночи длинны, морозны и уютны. В домах наряжают елки, ведь скоро Новый Год.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548680"/>
            <a:ext cx="4680520" cy="12241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Pour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зима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600200"/>
            <a:ext cx="7139136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В шубках ёлочки-подружки,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В шапках старые пеньки.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Не нужны зимой игрушки: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Мы пойдём играть в снежки.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 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Скоро станем мы похожи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На смешных снеговиков.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А январь, весь белый тоже,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Улыбнётся широко.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hlinkClick r:id="rId3" action="ppaction://hlinksldjump"/>
              </a:rPr>
              <a:t>вернуться</a:t>
            </a:r>
            <a:endParaRPr lang="ru-RU" sz="1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340</Words>
  <Application>Microsoft Office PowerPoint</Application>
  <PresentationFormat>Экран (4:3)</PresentationFormat>
  <Paragraphs>57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Документ</vt:lpstr>
      <vt:lpstr>Слайд 1</vt:lpstr>
      <vt:lpstr>Слайд 2</vt:lpstr>
      <vt:lpstr>Слайд 3</vt:lpstr>
      <vt:lpstr>Март-Протальник. Весна наступает, солнца прибавляет. Снежные завалы начинают таять от первых лучиков тепла. В проталинах появляются первые цветы - подснежники. И месяц получил имя - Протальник. Пора водить хороводы и весну красную встречать. </vt:lpstr>
      <vt:lpstr>Апрель вернуться</vt:lpstr>
      <vt:lpstr>лето</vt:lpstr>
      <vt:lpstr>Слайд 7</vt:lpstr>
      <vt:lpstr>Слайд 8</vt:lpstr>
      <vt:lpstr>Слайд 9</vt:lpstr>
      <vt:lpstr>Слайд 10</vt:lpstr>
      <vt:lpstr>Слайд 11</vt:lpstr>
    </vt:vector>
  </TitlesOfParts>
  <Company>СОШ№2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Teacher</dc:creator>
  <cp:lastModifiedBy>User</cp:lastModifiedBy>
  <cp:revision>19</cp:revision>
  <dcterms:created xsi:type="dcterms:W3CDTF">2012-02-03T10:10:36Z</dcterms:created>
  <dcterms:modified xsi:type="dcterms:W3CDTF">2018-11-30T15:28:40Z</dcterms:modified>
</cp:coreProperties>
</file>