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77" r:id="rId8"/>
    <p:sldId id="264" r:id="rId9"/>
    <p:sldId id="273" r:id="rId10"/>
    <p:sldId id="274" r:id="rId11"/>
    <p:sldId id="275" r:id="rId12"/>
    <p:sldId id="280" r:id="rId13"/>
    <p:sldId id="262" r:id="rId14"/>
    <p:sldId id="263" r:id="rId15"/>
    <p:sldId id="265" r:id="rId16"/>
    <p:sldId id="276" r:id="rId17"/>
    <p:sldId id="267" r:id="rId18"/>
    <p:sldId id="268" r:id="rId19"/>
    <p:sldId id="271" r:id="rId20"/>
    <p:sldId id="269" r:id="rId21"/>
    <p:sldId id="270" r:id="rId22"/>
    <p:sldId id="272" r:id="rId23"/>
    <p:sldId id="279" r:id="rId24"/>
    <p:sldId id="281" r:id="rId25"/>
    <p:sldId id="282" r:id="rId26"/>
    <p:sldId id="284" r:id="rId2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08" y="-11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425450" y="1752600"/>
            <a:ext cx="11766550" cy="5129213"/>
            <a:chOff x="201" y="1104"/>
            <a:chExt cx="5559" cy="3231"/>
          </a:xfrm>
        </p:grpSpPr>
        <p:sp>
          <p:nvSpPr>
            <p:cNvPr id="41987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88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89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0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1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992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9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20800" y="1905000"/>
            <a:ext cx="103632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9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20800" y="3962400"/>
            <a:ext cx="904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995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1320800" y="6245225"/>
            <a:ext cx="2535238" cy="476250"/>
          </a:xfrm>
        </p:spPr>
        <p:txBody>
          <a:bodyPr/>
          <a:lstStyle>
            <a:lvl1pPr>
              <a:defRPr/>
            </a:lvl1pPr>
          </a:lstStyle>
          <a:p>
            <a:fld id="{FFD6A350-E364-488F-9ED7-E457C053BCD8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41996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4624388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D5FFC8-560A-4FEA-9959-AAD88A25E7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4E6C23-A083-4C28-8D22-579F88649738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4ED3D-499D-4DDA-AACC-F18FA9AEB6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66DB8D-F81A-46F8-A8B0-4B1320D25A27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4A3F65-9A40-44C8-93F1-76BA4C0B33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2609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30975" y="1905000"/>
            <a:ext cx="526256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F9D434-B20C-47C8-8D89-CBF6722AC517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BFCC0-5E91-4AB2-8AC4-2324B01DE3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F469C-C385-42A8-A963-297250278BA1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6102D-9932-48F4-A53E-8B00B9F84D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2EA05A-EC94-435B-9819-8EF076A9093D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C537-91F5-46E4-8C52-DB0F138FA6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6C32E3-B554-4DBB-85EC-8FE41C2B9CD8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43E8E-EA7E-4925-98B8-4B33723266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5856FB-028E-4165-9484-A38448B56113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34BF0-A2D4-4D7C-93E7-23C3E90A4D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37310F-AC27-4B73-97F2-5D6117FFE1FA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8F223-3EA3-4741-834D-F57658CC29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305EAA-FFBE-4B50-B2E8-CA3CBED5CA47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499AF-164B-4861-A264-653CCD1B47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97950" y="244475"/>
            <a:ext cx="2795588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44475"/>
            <a:ext cx="82359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3EEC7A-2F1C-4F77-90F6-18DEC018C82F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14901-633B-4ABE-901A-5D5A815217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425450" y="1828800"/>
            <a:ext cx="11766550" cy="5029200"/>
            <a:chOff x="201" y="1152"/>
            <a:chExt cx="5559" cy="3168"/>
          </a:xfrm>
        </p:grpSpPr>
        <p:sp>
          <p:nvSpPr>
            <p:cNvPr id="40963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5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9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09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7600" y="6245225"/>
            <a:ext cx="253523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288D225-01BA-4CD1-BDF1-95A44E045AD8}" type="datetimeFigureOut">
              <a:rPr lang="ru-RU"/>
              <a:pPr/>
              <a:t>25.11.2018</a:t>
            </a:fld>
            <a:endParaRPr lang="ru-RU"/>
          </a:p>
        </p:txBody>
      </p:sp>
      <p:sp>
        <p:nvSpPr>
          <p:cNvPr id="409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409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50363" y="6245225"/>
            <a:ext cx="25352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2D2260B3-7FD3-4B6A-88F1-C87194284FC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09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44475"/>
            <a:ext cx="1118076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1117600" y="1905000"/>
            <a:ext cx="106759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/>
          <a:p>
            <a:pPr algn="ctr"/>
            <a:r>
              <a:rPr lang="ru-RU" sz="7200" b="0"/>
              <a:t>Обыкновенные дроби</a:t>
            </a:r>
            <a:r>
              <a:rPr lang="ru-RU" sz="7200"/>
              <a:t/>
            </a:r>
            <a:br>
              <a:rPr lang="ru-RU" sz="7200"/>
            </a:br>
            <a:endParaRPr lang="ru-RU" sz="72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814513" y="3616325"/>
            <a:ext cx="9282112" cy="159385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800"/>
              <a:t>учитель математики ГБОУ ООШ с. Салейкино Лукьянова Н.И.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 algn="r">
              <a:buFont typeface="Wingdings" pitchFamily="2" charset="2"/>
              <a:buNone/>
            </a:pPr>
            <a:r>
              <a:rPr lang="ru-RU" sz="3700"/>
              <a:t>«Предмет математики  настолько серьёзен, что полезно не упускать случаев делать его немного занимательным»</a:t>
            </a:r>
          </a:p>
          <a:p>
            <a:pPr marL="0" indent="0" algn="r">
              <a:buFont typeface="Wingdings" pitchFamily="2" charset="2"/>
              <a:buNone/>
            </a:pPr>
            <a:r>
              <a:rPr lang="ru-RU" sz="3700"/>
              <a:t>   ( Б. Паскаль)</a:t>
            </a:r>
          </a:p>
          <a:p>
            <a:pPr marL="0" inden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52650" y="1085850"/>
            <a:ext cx="7886700" cy="3175000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Почему торжественно вокруг?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Слышите, как быстро смолкла речь?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Это о царице всех наук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Поведем сегодня с вами речь.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Не случайно ей такой почет.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Это ей дано давать ответы,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Как хороший выполнить расчет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2800"/>
              <a:t>Для постройки здания, ракеты.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endParaRPr lang="ru-RU" sz="2800"/>
          </a:p>
        </p:txBody>
      </p:sp>
      <p:sp>
        <p:nvSpPr>
          <p:cNvPr id="4" name="Прямоугольник 3"/>
          <p:cNvSpPr/>
          <p:nvPr/>
        </p:nvSpPr>
        <p:spPr>
          <a:xfrm>
            <a:off x="4156171" y="4871405"/>
            <a:ext cx="6725226" cy="1177245"/>
          </a:xfrm>
          <a:prstGeom prst="rect">
            <a:avLst/>
          </a:prstGeom>
          <a:noFill/>
        </p:spPr>
        <p:txBody>
          <a:bodyPr lIns="68580" tIns="34290" rIns="68580" bIns="34290">
            <a:spAutoFit/>
            <a:scene3d>
              <a:camera prst="orthographicFront">
                <a:rot lat="600000" lon="1800001" rev="599999"/>
              </a:camera>
              <a:lightRig rig="threePt" dir="t"/>
            </a:scene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9525">
                  <a:solidFill>
                    <a:schemeClr val="bg1">
                      <a:alpha val="7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Математика</a:t>
            </a:r>
          </a:p>
        </p:txBody>
      </p:sp>
      <p:pic>
        <p:nvPicPr>
          <p:cNvPr id="1536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6300" y="177800"/>
            <a:ext cx="223043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06600" y="1073150"/>
            <a:ext cx="8386763" cy="488950"/>
          </a:xfrm>
        </p:spPr>
        <p:txBody>
          <a:bodyPr>
            <a:normAutofit/>
          </a:bodyPr>
          <a:lstStyle/>
          <a:p>
            <a:r>
              <a:rPr lang="ru-RU" sz="4000"/>
              <a:t>Первый тур (разминка)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452688" y="2290763"/>
            <a:ext cx="3833812" cy="3635375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«В семь двадцать встаем,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Производим зарядку.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В семь тридцать,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Умывшись холодной водой,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Застелем постель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И займемся едой.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Без четверти восемь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Дрова мы приносим.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Готовим по плану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Похлебку Полкану —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И в класс направляемся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1700"/>
              <a:t>В восемь ноль пять».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endParaRPr lang="ru-RU" sz="170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73638" y="4203700"/>
            <a:ext cx="5237162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700">
                <a:latin typeface="Calibri" pitchFamily="34" charset="0"/>
              </a:rPr>
              <a:t>Вопрос: сколько времени уходит у </a:t>
            </a:r>
          </a:p>
          <a:p>
            <a:r>
              <a:rPr lang="ru-RU" sz="2700">
                <a:latin typeface="Calibri" pitchFamily="34" charset="0"/>
              </a:rPr>
              <a:t>Ивана от подъема до выхода в школу?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24800" y="5380038"/>
            <a:ext cx="1766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45 минут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52650" y="1639888"/>
            <a:ext cx="52165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>
                <a:latin typeface="Calibri" pitchFamily="34" charset="0"/>
              </a:rPr>
              <a:t>Любитель порядка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65938" y="1639888"/>
            <a:ext cx="1452562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/>
              <a:t>Первый тур (устный счет)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/>
              <a:t>Два цыпленка стоят,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Два в скорлупках сидят.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Шесть яиц под крылом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У наседки лежат.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Посчитай поскорей,    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Отвечай поточней: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Сколько будет цыплят 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У наседки моей?</a:t>
            </a:r>
          </a:p>
          <a:p>
            <a:pPr marL="0" indent="0"/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0" y="5776913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alibri" pitchFamily="34" charset="0"/>
              </a:rPr>
              <a:t>10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5500" y="1825625"/>
            <a:ext cx="45402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/>
              <a:t>Первый тур (размышляй)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452688" y="2292350"/>
            <a:ext cx="8005762" cy="23336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700"/>
              <a:t> Это слово имеет латинское происхождение, означающее «Лен, льняная нить, шнур, веревка». Назовите это слово в том значении, в каком мы употребляем его сейчас. </a:t>
            </a:r>
          </a:p>
          <a:p>
            <a:pPr marL="0" indent="0">
              <a:buFont typeface="Wingdings" pitchFamily="2" charset="2"/>
              <a:buNone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15238" y="4213225"/>
            <a:ext cx="24241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(Линия.)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body" idx="4294967295"/>
          </p:nvPr>
        </p:nvSpPr>
        <p:spPr>
          <a:xfrm>
            <a:off x="914400" y="990600"/>
            <a:ext cx="10972800" cy="52117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Разгадайте ребус и узнаете название второго тура.</a:t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/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/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/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/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/>
            </a:r>
            <a:br>
              <a:rPr lang="ru-RU">
                <a:solidFill>
                  <a:schemeClr val="accent2"/>
                </a:solidFill>
              </a:rPr>
            </a:br>
            <a:r>
              <a:rPr lang="ru-RU">
                <a:solidFill>
                  <a:schemeClr val="accent2"/>
                </a:solidFill>
              </a:rPr>
              <a:t>        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        </a:t>
            </a:r>
            <a:r>
              <a:rPr lang="ru-RU" b="1">
                <a:solidFill>
                  <a:schemeClr val="folHlink"/>
                </a:solidFill>
              </a:rPr>
              <a:t>«Дроби»</a:t>
            </a:r>
          </a:p>
          <a:p>
            <a:pPr>
              <a:buFont typeface="Wingdings" pitchFamily="2" charset="2"/>
              <a:buNone/>
            </a:pPr>
            <a:endParaRPr lang="ru-RU" b="1">
              <a:solidFill>
                <a:schemeClr val="accent2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0" y="2590800"/>
            <a:ext cx="1314450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9600" y="3048000"/>
            <a:ext cx="16256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048000"/>
            <a:ext cx="152400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36875" y="1381125"/>
            <a:ext cx="7102475" cy="639763"/>
          </a:xfrm>
        </p:spPr>
        <p:txBody>
          <a:bodyPr>
            <a:normAutofit/>
          </a:bodyPr>
          <a:lstStyle/>
          <a:p>
            <a:r>
              <a:rPr lang="ru-RU" sz="4000"/>
              <a:t>ВТОРОЙ  ТУР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6000" b="1">
                <a:latin typeface="Times New Roman" pitchFamily="18" charset="0"/>
                <a:cs typeface="Times New Roman" pitchFamily="18" charset="0"/>
              </a:rPr>
              <a:t>Дробные числа </a:t>
            </a:r>
            <a:endParaRPr lang="ru-RU" sz="6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44475"/>
            <a:ext cx="11180763" cy="1090613"/>
          </a:xfrm>
        </p:spPr>
        <p:txBody>
          <a:bodyPr/>
          <a:lstStyle/>
          <a:p>
            <a:r>
              <a:rPr lang="ru-RU" b="0">
                <a:solidFill>
                  <a:schemeClr val="folHlink"/>
                </a:solidFill>
              </a:rPr>
              <a:t>Половина. </a:t>
            </a:r>
          </a:p>
        </p:txBody>
      </p:sp>
      <p:sp>
        <p:nvSpPr>
          <p:cNvPr id="29699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447800"/>
            <a:ext cx="10261600" cy="4038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 Самая известная доля – это, конечно, половина. Слова с приставкой «пол» можно услышать часто: полчаса, полкилометра… Разделили целое на две части – «половина». </a:t>
            </a:r>
          </a:p>
          <a:p>
            <a:pPr>
              <a:buFont typeface="Wingdings" pitchFamily="2" charset="2"/>
              <a:buNone/>
            </a:pPr>
            <a:endParaRPr lang="ru-RU" b="1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 b="1">
                <a:solidFill>
                  <a:schemeClr val="accent2"/>
                </a:solidFill>
              </a:rPr>
              <a:t>      Долю     называют </a:t>
            </a:r>
            <a:r>
              <a:rPr lang="ru-RU" b="1">
                <a:solidFill>
                  <a:schemeClr val="folHlink"/>
                </a:solidFill>
              </a:rPr>
              <a:t>половина</a:t>
            </a:r>
            <a:r>
              <a:rPr lang="ru-RU" b="1"/>
              <a:t>.</a:t>
            </a:r>
            <a:endParaRPr lang="ru-RU" b="1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None/>
            </a:pPr>
            <a:endParaRPr lang="ru-RU" b="1">
              <a:solidFill>
                <a:schemeClr val="accent2"/>
              </a:solidFill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4648200"/>
            <a:ext cx="557213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886200"/>
            <a:ext cx="1535113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45600" y="3886200"/>
            <a:ext cx="1690688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1016000" y="-152400"/>
            <a:ext cx="9161463" cy="1600200"/>
          </a:xfrm>
        </p:spPr>
        <p:txBody>
          <a:bodyPr/>
          <a:lstStyle/>
          <a:p>
            <a:r>
              <a:rPr lang="ru-RU" b="0">
                <a:solidFill>
                  <a:schemeClr val="folHlink"/>
                </a:solidFill>
              </a:rPr>
              <a:t>Треть.</a:t>
            </a:r>
            <a:r>
              <a:rPr lang="ru-RU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>
          <a:xfrm>
            <a:off x="609600" y="1524000"/>
            <a:ext cx="109728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Название доли зависит от того, </a:t>
            </a:r>
            <a:r>
              <a:rPr lang="ru-RU" b="1">
                <a:solidFill>
                  <a:schemeClr val="accent2"/>
                </a:solidFill>
              </a:rPr>
              <a:t>на сколько равных частей разделили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 b="1">
                <a:solidFill>
                  <a:schemeClr val="accent2"/>
                </a:solidFill>
              </a:rPr>
              <a:t>единицу</a:t>
            </a:r>
            <a:r>
              <a:rPr lang="ru-RU">
                <a:solidFill>
                  <a:schemeClr val="accent2"/>
                </a:solidFill>
              </a:rPr>
              <a:t>. Разделили на три части – «треть». </a:t>
            </a:r>
          </a:p>
          <a:p>
            <a:pPr>
              <a:buFont typeface="Wingdings" pitchFamily="2" charset="2"/>
              <a:buNone/>
            </a:pPr>
            <a:endParaRPr lang="ru-RU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Долю       называют </a:t>
            </a:r>
            <a:r>
              <a:rPr lang="ru-RU" b="1">
                <a:solidFill>
                  <a:schemeClr val="folHlink"/>
                </a:solidFill>
              </a:rPr>
              <a:t>«треть»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32800" y="3581400"/>
            <a:ext cx="23241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886200"/>
            <a:ext cx="455613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44475"/>
            <a:ext cx="11180763" cy="1158875"/>
          </a:xfrm>
        </p:spPr>
        <p:txBody>
          <a:bodyPr/>
          <a:lstStyle/>
          <a:p>
            <a:r>
              <a:rPr lang="ru-RU" b="0">
                <a:solidFill>
                  <a:schemeClr val="folHlink"/>
                </a:solidFill>
              </a:rPr>
              <a:t>Четверть. 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Если целое разделили на </a:t>
            </a:r>
            <a:r>
              <a:rPr lang="ru-RU" b="1"/>
              <a:t>4 </a:t>
            </a:r>
            <a:r>
              <a:rPr lang="ru-RU"/>
              <a:t>части, то</a:t>
            </a:r>
          </a:p>
          <a:p>
            <a:pPr>
              <a:buFont typeface="Wingdings" pitchFamily="2" charset="2"/>
              <a:buNone/>
            </a:pPr>
            <a:r>
              <a:rPr lang="ru-RU"/>
              <a:t> получается     или по другому </a:t>
            </a:r>
          </a:p>
          <a:p>
            <a:pPr>
              <a:buFont typeface="Wingdings" pitchFamily="2" charset="2"/>
              <a:buNone/>
            </a:pPr>
            <a:r>
              <a:rPr lang="ru-RU"/>
              <a:t>говорят </a:t>
            </a:r>
            <a:r>
              <a:rPr lang="ru-RU" b="1">
                <a:solidFill>
                  <a:schemeClr val="folHlink"/>
                </a:solidFill>
              </a:rPr>
              <a:t>«четверть»</a:t>
            </a:r>
            <a:r>
              <a:rPr lang="ru-RU" b="1"/>
              <a:t>.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8800" y="2362200"/>
            <a:ext cx="38258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7200" y="3810000"/>
            <a:ext cx="2222500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body" idx="4294967295"/>
          </p:nvPr>
        </p:nvSpPr>
        <p:spPr>
          <a:xfrm>
            <a:off x="914400" y="533400"/>
            <a:ext cx="10261600" cy="5410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При чтении дробей надо помнить: числитель дроби – количественное числительное женского рода (одна, две, восемь и т.д.), а знаменатель – порядковое числительное (седьмая, сотая, двести тридцатая и т.д.)</a:t>
            </a:r>
          </a:p>
          <a:p>
            <a:pPr>
              <a:buFont typeface="Wingdings" pitchFamily="2" charset="2"/>
              <a:buNone/>
            </a:pPr>
            <a:r>
              <a:rPr lang="ru-RU"/>
              <a:t>Например:       - одна пятая;         </a:t>
            </a:r>
          </a:p>
          <a:p>
            <a:pPr>
              <a:buFont typeface="Wingdings" pitchFamily="2" charset="2"/>
              <a:buNone/>
            </a:pPr>
            <a:r>
              <a:rPr lang="ru-RU"/>
              <a:t>     - две шестых;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   - восемьдесят три сто</a:t>
            </a:r>
          </a:p>
          <a:p>
            <a:pPr>
              <a:buFont typeface="Wingdings" pitchFamily="2" charset="2"/>
              <a:buNone/>
            </a:pPr>
            <a:r>
              <a:rPr lang="ru-RU"/>
              <a:t>             пятьдесят вторых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505200"/>
            <a:ext cx="4572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7600" y="4114800"/>
            <a:ext cx="4191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7200" y="4724400"/>
            <a:ext cx="8001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57363" y="1131888"/>
            <a:ext cx="4775200" cy="4276725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Как-то вечером к медведю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На порог пришли соседи: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Еж, барсук, енот, «косой»,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Волк с плутовкой -лисой.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А медведь никак не мог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Разделить на всех пирог.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От труда медведь вспотел —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Он считать ведь не умел!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Помоги ему скорей, </a:t>
            </a:r>
          </a:p>
          <a:p>
            <a:pPr marL="0" indent="0">
              <a:lnSpc>
                <a:spcPct val="70000"/>
              </a:lnSpc>
              <a:buFont typeface="Wingdings" pitchFamily="2" charset="2"/>
              <a:buNone/>
            </a:pPr>
            <a:r>
              <a:rPr lang="ru-RU" sz="3000"/>
              <a:t>Посчитай-ка всех зверей.</a:t>
            </a:r>
          </a:p>
          <a:p>
            <a:pPr marL="0" indent="0">
              <a:lnSpc>
                <a:spcPct val="70000"/>
              </a:lnSpc>
            </a:pPr>
            <a:endParaRPr lang="ru-RU" sz="17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1988" y="1131888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2225" y="1765300"/>
            <a:ext cx="24765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1050" y="2720975"/>
            <a:ext cx="221615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0413" y="3170238"/>
            <a:ext cx="2125662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68938" y="4583113"/>
            <a:ext cx="1525587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59600" y="4084638"/>
            <a:ext cx="230822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41825" y="5210175"/>
            <a:ext cx="889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>
                <a:latin typeface="Calibri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55788" y="1131888"/>
            <a:ext cx="8183562" cy="993775"/>
          </a:xfrm>
        </p:spPr>
        <p:txBody>
          <a:bodyPr>
            <a:normAutofit/>
          </a:bodyPr>
          <a:lstStyle/>
          <a:p>
            <a:r>
              <a:rPr lang="ru-RU" sz="4000"/>
              <a:t>Изобразите как разделить пирог на всех гостей ? Какая часть пирога достанется каждому гостю? </a:t>
            </a:r>
          </a:p>
        </p:txBody>
      </p:sp>
      <p:pic>
        <p:nvPicPr>
          <p:cNvPr id="19" name="Объект 18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700588" y="3109913"/>
            <a:ext cx="3509962" cy="1781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52650" y="1293813"/>
            <a:ext cx="7886700" cy="4195762"/>
          </a:xfrm>
        </p:spPr>
        <p:txBody>
          <a:bodyPr>
            <a:normAutofit/>
          </a:bodyPr>
          <a:lstStyle/>
          <a:p>
            <a:r>
              <a:rPr lang="ru-RU"/>
              <a:t>Числа, употребляемые при счете, называются</a:t>
            </a:r>
          </a:p>
          <a:p>
            <a:pPr>
              <a:buFont typeface="Wingdings" pitchFamily="2" charset="2"/>
              <a:buNone/>
            </a:pPr>
            <a:r>
              <a:rPr lang="ru-RU"/>
              <a:t>натуральными</a:t>
            </a:r>
          </a:p>
          <a:p>
            <a:r>
              <a:rPr lang="ru-RU"/>
              <a:t> При помощи каких цифр они записываются?</a:t>
            </a:r>
          </a:p>
          <a:p>
            <a:r>
              <a:rPr lang="ru-RU"/>
              <a:t>Числа обозначающие доли, называют</a:t>
            </a:r>
          </a:p>
          <a:p>
            <a:pPr>
              <a:buFont typeface="Wingdings" pitchFamily="2" charset="2"/>
              <a:buNone/>
            </a:pPr>
            <a:r>
              <a:rPr lang="ru-RU"/>
              <a:t>дробными.</a:t>
            </a:r>
          </a:p>
          <a:p>
            <a:r>
              <a:rPr lang="ru-RU"/>
              <a:t>При помощи цифр запишите: Половина, треть, четверть, осьмушка.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body" idx="4294967295"/>
          </p:nvPr>
        </p:nvSpPr>
        <p:spPr>
          <a:xfrm>
            <a:off x="914400" y="838200"/>
            <a:ext cx="10261600" cy="5105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Одолела нас дремота,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Шевельнуться неохота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Ну-ка делайте со мною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Упражнение такое: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Раз – поднялись, потянулись,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Два – нагнулись, разогнулись,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Три – в ладоши три хлопка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hlink"/>
                </a:solidFill>
              </a:rPr>
              <a:t>Головою три кивка.</a:t>
            </a:r>
          </a:p>
          <a:p>
            <a:pPr>
              <a:buFont typeface="Wingdings" pitchFamily="2" charset="2"/>
              <a:buNone/>
            </a:pPr>
            <a:endParaRPr lang="ru-RU">
              <a:solidFill>
                <a:schemeClr val="hlink"/>
              </a:solidFill>
            </a:endParaRPr>
          </a:p>
          <a:p>
            <a:pPr>
              <a:buFont typeface="Wingdings" pitchFamily="2" charset="2"/>
              <a:buNone/>
            </a:pPr>
            <a:endParaRPr lang="ru-RU">
              <a:solidFill>
                <a:schemeClr val="hlink"/>
              </a:solidFill>
            </a:endParaRPr>
          </a:p>
        </p:txBody>
      </p:sp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685800"/>
            <a:ext cx="2020887" cy="212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0" y="4648200"/>
            <a:ext cx="1493838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12300" y="2895600"/>
            <a:ext cx="18923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3200"/>
              <a:t>Как быстро найти сумму чисел от 1 до 100? Вычислите. </a:t>
            </a:r>
            <a:br>
              <a:rPr lang="ru-RU" sz="3200"/>
            </a:br>
            <a:endParaRPr lang="ru-RU" sz="320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73788" y="3268663"/>
            <a:ext cx="4244975" cy="30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50" dirty="0">
              <a:latin typeface="+mn-lt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01863"/>
            <a:ext cx="4413250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19900" y="2201863"/>
            <a:ext cx="4521200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4000"/>
              <a:t>Проблема : Как решить эту старинную задачу?</a:t>
            </a:r>
            <a:br>
              <a:rPr lang="ru-RU" sz="4000"/>
            </a:br>
            <a:endParaRPr lang="ru-RU" sz="400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316163" y="2292350"/>
            <a:ext cx="8780462" cy="2459038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sz="4000"/>
              <a:t>Летел по небу гусь, да полгуся, да четверть гуся, да две осьмушки гуся. Сколько всего летело гусей?</a:t>
            </a:r>
          </a:p>
          <a:p>
            <a:pPr marL="0" indent="0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4000"/>
              <a:t>Как решить эту старинную задачу про гусей?</a:t>
            </a:r>
            <a:br>
              <a:rPr lang="ru-RU" sz="4000"/>
            </a:br>
            <a:endParaRPr lang="ru-RU" sz="400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609013" y="2063750"/>
            <a:ext cx="2236787" cy="283368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5038" y="3389313"/>
            <a:ext cx="22018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96138" y="1990725"/>
            <a:ext cx="1047750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30913" y="1976438"/>
            <a:ext cx="1192212" cy="14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rcRect b="-436"/>
          <a:stretch>
            <a:fillRect/>
          </a:stretch>
        </p:blipFill>
        <p:spPr bwMode="auto">
          <a:xfrm>
            <a:off x="1739900" y="2019300"/>
            <a:ext cx="4049713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ru-RU" sz="4000"/>
              <a:t>ТРЕТИЙ ТУР (поэтический)  Стихи о математике</a:t>
            </a:r>
            <a:br>
              <a:rPr lang="ru-RU" sz="4000"/>
            </a:br>
            <a:endParaRPr lang="ru-RU" sz="400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65300" y="1628775"/>
            <a:ext cx="8274050" cy="326231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/>
              <a:t>«Нельзя быть математиком не будучи в то же время и поэтом в душе.»</a:t>
            </a:r>
            <a:br>
              <a:rPr lang="ru-RU"/>
            </a:br>
            <a:r>
              <a:rPr lang="ru-RU"/>
              <a:t>(С. В. Ковалевская)</a:t>
            </a:r>
            <a:br>
              <a:rPr lang="ru-RU"/>
            </a:b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3838" y="2622550"/>
            <a:ext cx="3122612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65200" y="3094038"/>
            <a:ext cx="5735638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ru-RU" sz="2100">
                <a:solidFill>
                  <a:srgbClr val="000000"/>
                </a:solidFill>
                <a:latin typeface="Calibri" pitchFamily="34" charset="0"/>
              </a:rPr>
              <a:t>Русский математик и механик, с 1889 года иностранный член-корреспондент Петербургской Академии наук.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ru-RU" sz="2100">
                <a:solidFill>
                  <a:srgbClr val="000000"/>
                </a:solidFill>
                <a:latin typeface="Calibri" pitchFamily="34" charset="0"/>
              </a:rPr>
              <a:t>Первая в России и в Северной Европе женщина-профессор и первая в мире женщина - профессор математики.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ru-RU" sz="2100">
                <a:solidFill>
                  <a:srgbClr val="000000"/>
                </a:solidFill>
                <a:latin typeface="Calibri" pitchFamily="34" charset="0"/>
              </a:rPr>
              <a:t> Автор повести «Нигилистка» и «Воспоминания детства». 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</a:pPr>
            <a:r>
              <a:rPr lang="ru-RU" sz="2100">
                <a:solidFill>
                  <a:srgbClr val="000000"/>
                </a:solidFill>
                <a:latin typeface="Calibri" pitchFamily="34" charset="0"/>
              </a:rPr>
              <a:t>Родилась15 января 1850 г., Москва, Российская империя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324100" y="525463"/>
            <a:ext cx="8797925" cy="847725"/>
          </a:xfrm>
        </p:spPr>
        <p:txBody>
          <a:bodyPr>
            <a:normAutofit/>
          </a:bodyPr>
          <a:lstStyle/>
          <a:p>
            <a:r>
              <a:rPr lang="ru-RU" sz="4000"/>
              <a:t> ТРЕУГОЛЬНИК И КВАДРАТ</a:t>
            </a:r>
            <a:br>
              <a:rPr lang="ru-RU" sz="4000"/>
            </a:br>
            <a:endParaRPr lang="ru-RU" sz="400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81000" y="1530352"/>
            <a:ext cx="6438900" cy="3867148"/>
          </a:xfrm>
          <a:noFill/>
        </p:spPr>
        <p:txBody>
          <a:bodyPr numCol="2" rtlCol="0">
            <a:normAutofit fontScale="70000" lnSpcReduction="20000"/>
          </a:bodyPr>
          <a:lstStyle/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Жили-были </a:t>
            </a: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два брата: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Треугольник с квадратом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Старший — квадратный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Добродушный, приятный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Младший — треугольный,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Вечно недовольный.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Стал расспрашивать квадрат: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— Почему ты злишься, брат?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Тот кричит ему: — Смотри,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Ты полней меня и шире,  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У меня углов лишь три,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У тебя же их четыре!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Но квадрат ответил: — Брат!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Я же старше, я — квадрат: 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Я сказал еще </a:t>
            </a:r>
            <a:r>
              <a:rPr lang="ru-RU" sz="2800" kern="1200" dirty="0" err="1">
                <a:effectLst/>
                <a:latin typeface="+mn-lt"/>
                <a:ea typeface="+mn-ea"/>
                <a:cs typeface="+mn-cs"/>
              </a:rPr>
              <a:t>нежней</a:t>
            </a: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/>
            </a:pPr>
            <a:r>
              <a:rPr lang="ru-RU" sz="2800" kern="1200" dirty="0">
                <a:effectLst/>
                <a:latin typeface="+mn-lt"/>
                <a:ea typeface="+mn-ea"/>
                <a:cs typeface="+mn-cs"/>
              </a:rPr>
              <a:t>         — Неизвестно, кто нужней!</a:t>
            </a:r>
          </a:p>
          <a:p>
            <a:pPr marL="228600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2800" kern="1200" dirty="0"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45625" y="1285875"/>
            <a:ext cx="2009775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4875" y="2655888"/>
            <a:ext cx="1754188" cy="262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52650" y="1131888"/>
            <a:ext cx="7886700" cy="4513262"/>
          </a:xfrm>
        </p:spPr>
        <p:txBody>
          <a:bodyPr>
            <a:normAutofit/>
          </a:bodyPr>
          <a:lstStyle/>
          <a:p>
            <a:r>
              <a:rPr lang="ru-RU" sz="4000"/>
              <a:t/>
            </a:r>
            <a:br>
              <a:rPr lang="ru-RU" sz="4000"/>
            </a:br>
            <a:r>
              <a:rPr lang="ru-RU" sz="4000"/>
              <a:t/>
            </a:r>
            <a:br>
              <a:rPr lang="ru-RU" sz="4000"/>
            </a:br>
            <a:r>
              <a:rPr lang="ru-RU" sz="1800"/>
              <a:t>Но настала ночь, и к брату,</a:t>
            </a:r>
            <a:br>
              <a:rPr lang="ru-RU" sz="1800"/>
            </a:br>
            <a:r>
              <a:rPr lang="ru-RU" sz="1800"/>
              <a:t>Натыкаясь на столы,</a:t>
            </a:r>
            <a:br>
              <a:rPr lang="ru-RU" sz="1800"/>
            </a:br>
            <a:r>
              <a:rPr lang="ru-RU" sz="1800"/>
              <a:t>Младший лезет воровато</a:t>
            </a:r>
            <a:br>
              <a:rPr lang="ru-RU" sz="1800"/>
            </a:br>
            <a:r>
              <a:rPr lang="ru-RU" sz="1800"/>
              <a:t>Срезать старшему углы. </a:t>
            </a:r>
            <a:br>
              <a:rPr lang="ru-RU" sz="1800"/>
            </a:br>
            <a:r>
              <a:rPr lang="ru-RU" sz="1800"/>
              <a:t/>
            </a:r>
            <a:br>
              <a:rPr lang="ru-RU" sz="1800"/>
            </a:br>
            <a:r>
              <a:rPr lang="ru-RU" sz="1800"/>
              <a:t>        Уходя сказал:</a:t>
            </a:r>
            <a:br>
              <a:rPr lang="ru-RU" sz="1800"/>
            </a:br>
            <a:r>
              <a:rPr lang="ru-RU" sz="1800"/>
              <a:t>         — Приятных я тебе желаю снов!</a:t>
            </a:r>
            <a:br>
              <a:rPr lang="ru-RU" sz="1800"/>
            </a:br>
            <a:r>
              <a:rPr lang="ru-RU" sz="1800"/>
              <a:t>        Спать, ложился — был квадратным, </a:t>
            </a:r>
            <a:br>
              <a:rPr lang="ru-RU" sz="1800"/>
            </a:br>
            <a:r>
              <a:rPr lang="ru-RU" sz="1800"/>
              <a:t>        А проснешься без углов!</a:t>
            </a:r>
            <a:br>
              <a:rPr lang="ru-RU" sz="1800"/>
            </a:br>
            <a:r>
              <a:rPr lang="ru-RU" sz="1800"/>
              <a:t>Но наутро младший брат</a:t>
            </a:r>
            <a:br>
              <a:rPr lang="ru-RU" sz="1800"/>
            </a:br>
            <a:r>
              <a:rPr lang="ru-RU" sz="1800"/>
              <a:t>Страшной мести был не рад.</a:t>
            </a:r>
            <a:br>
              <a:rPr lang="ru-RU" sz="1800"/>
            </a:br>
            <a:r>
              <a:rPr lang="ru-RU" sz="1800"/>
              <a:t>Поглядел он — нет квадрата,</a:t>
            </a:r>
            <a:br>
              <a:rPr lang="ru-RU" sz="1800"/>
            </a:br>
            <a:r>
              <a:rPr lang="ru-RU" sz="1800"/>
              <a:t>Онемел, стоял без слов...</a:t>
            </a:r>
            <a:br>
              <a:rPr lang="ru-RU" sz="1800"/>
            </a:br>
            <a:r>
              <a:rPr lang="ru-RU" sz="1800"/>
              <a:t>Вот так месть! Теперь у брата</a:t>
            </a:r>
            <a:br>
              <a:rPr lang="ru-RU" sz="1800"/>
            </a:br>
            <a:r>
              <a:rPr lang="ru-RU" sz="1800"/>
              <a:t>Восемь новеньких углов.</a:t>
            </a:r>
            <a:r>
              <a:rPr lang="ru-RU" sz="4000"/>
              <a:t/>
            </a:r>
            <a:br>
              <a:rPr lang="ru-RU" sz="4000"/>
            </a:br>
            <a:endParaRPr lang="ru-RU" sz="400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811838" y="933450"/>
            <a:ext cx="1400175" cy="25987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3288" y="2522538"/>
            <a:ext cx="914400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50263" y="2930525"/>
            <a:ext cx="1697037" cy="262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7975" y="1160463"/>
            <a:ext cx="2554288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 idx="4294967295"/>
          </p:nvPr>
        </p:nvSpPr>
        <p:spPr>
          <a:xfrm>
            <a:off x="1016000" y="0"/>
            <a:ext cx="9161463" cy="1066800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Обыкновенные дроби.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4294967295"/>
          </p:nvPr>
        </p:nvSpPr>
        <p:spPr>
          <a:xfrm>
            <a:off x="812800" y="914400"/>
            <a:ext cx="10261600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Каждый может за версту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Видеть дробную черту.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Над  чертой – </a:t>
            </a:r>
            <a:r>
              <a:rPr lang="ru-RU" b="1">
                <a:solidFill>
                  <a:schemeClr val="folHlink"/>
                </a:solidFill>
              </a:rPr>
              <a:t>числитель</a:t>
            </a:r>
            <a:r>
              <a:rPr lang="ru-RU">
                <a:solidFill>
                  <a:schemeClr val="accent2"/>
                </a:solidFill>
              </a:rPr>
              <a:t>, знайте,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Под чертою – </a:t>
            </a:r>
            <a:r>
              <a:rPr lang="ru-RU" b="1">
                <a:solidFill>
                  <a:schemeClr val="folHlink"/>
                </a:solidFill>
              </a:rPr>
              <a:t>знаменатель.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Дробь такую, непременно,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chemeClr val="accent2"/>
                </a:solidFill>
              </a:rPr>
              <a:t>Надо звать </a:t>
            </a:r>
            <a:r>
              <a:rPr lang="ru-RU" b="1">
                <a:solidFill>
                  <a:schemeClr val="folHlink"/>
                </a:solidFill>
              </a:rPr>
              <a:t>обыкновенной</a:t>
            </a:r>
            <a:r>
              <a:rPr lang="ru-RU">
                <a:solidFill>
                  <a:schemeClr val="folHlink"/>
                </a:solidFill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ru-RU" i="1"/>
              <a:t>Назовите числитель и знаменатель</a:t>
            </a:r>
          </a:p>
          <a:p>
            <a:pPr>
              <a:buFont typeface="Wingdings" pitchFamily="2" charset="2"/>
              <a:buNone/>
            </a:pPr>
            <a:r>
              <a:rPr lang="ru-RU" i="1"/>
              <a:t>каждой     дроби 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04400" y="3124200"/>
            <a:ext cx="5588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4800" y="5410200"/>
            <a:ext cx="766763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32800" y="5257800"/>
            <a:ext cx="8874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07200" y="5257800"/>
            <a:ext cx="750888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52000" y="1219200"/>
            <a:ext cx="1052513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2" dur="1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Запишите в виде обыкновенной дроби.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/>
              <a:t>Две седьмых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Четыре девятых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Одна сотая 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Шесть восьмых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Три двадцать пятых</a:t>
            </a:r>
          </a:p>
          <a:p>
            <a:pPr marL="609600" indent="-609600">
              <a:buFontTx/>
              <a:buAutoNum type="arabicPeriod"/>
            </a:pPr>
            <a:r>
              <a:rPr lang="ru-RU"/>
              <a:t>Половина 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676400"/>
            <a:ext cx="7493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0" y="2286000"/>
            <a:ext cx="406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7600" y="3505200"/>
            <a:ext cx="539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8400" y="2971800"/>
            <a:ext cx="7350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5200" y="4038600"/>
            <a:ext cx="101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4724400"/>
            <a:ext cx="5842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 idx="4294967295"/>
          </p:nvPr>
        </p:nvSpPr>
        <p:spPr>
          <a:xfrm>
            <a:off x="609600" y="244475"/>
            <a:ext cx="11180763" cy="1090613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Подумай и ответь.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1447800"/>
            <a:ext cx="10261600" cy="4572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Какая часть фигуры закрашена?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133600"/>
            <a:ext cx="2260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400" y="2286000"/>
            <a:ext cx="32893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6400" y="2057400"/>
            <a:ext cx="22987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191000"/>
            <a:ext cx="2235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16800" y="4191000"/>
            <a:ext cx="279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6000" y="4114800"/>
            <a:ext cx="18288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08800" y="2133600"/>
            <a:ext cx="5715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9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668000" y="2133600"/>
            <a:ext cx="698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48000" y="3886200"/>
            <a:ext cx="4572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99200" y="3810000"/>
            <a:ext cx="5461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363200" y="3962400"/>
            <a:ext cx="4953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3" name="Picture 1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336800" y="1981200"/>
            <a:ext cx="481013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78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1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9161463" cy="762000"/>
          </a:xfrm>
        </p:spPr>
        <p:txBody>
          <a:bodyPr/>
          <a:lstStyle/>
          <a:p>
            <a:r>
              <a:rPr lang="ru-RU">
                <a:solidFill>
                  <a:schemeClr val="folHlink"/>
                </a:solidFill>
              </a:rPr>
              <a:t>Домашнее задание: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>
          <a:xfrm>
            <a:off x="914400" y="762000"/>
            <a:ext cx="10769600" cy="57150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ru-RU"/>
              <a:t>Составьте задания по теме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/>
              <a:t>обыкновенные дроби,п.19, №318 и к/з стр.93</a:t>
            </a:r>
          </a:p>
          <a:p>
            <a:pPr marL="609600" indent="-609600"/>
            <a:endParaRPr lang="ru-RU"/>
          </a:p>
          <a:p>
            <a:pPr marL="609600" indent="-609600"/>
            <a:endParaRPr lang="ru-RU"/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Окончен урок.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И опять перемена.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И шум в коридоре опять.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Друг другу должны мы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Успеть непременно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b="1" i="1">
                <a:solidFill>
                  <a:schemeClr val="tx2"/>
                </a:solidFill>
              </a:rPr>
              <a:t>         Скорей обо всём рассказать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819400"/>
            <a:ext cx="266858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36000" y="1981200"/>
            <a:ext cx="3009900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5762640</TotalTime>
  <Words>628</Words>
  <Application>Microsoft Office PowerPoint</Application>
  <PresentationFormat>Произвольный</PresentationFormat>
  <Paragraphs>130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Times New Roman</vt:lpstr>
      <vt:lpstr>Wingdings</vt:lpstr>
      <vt:lpstr>Calibri</vt:lpstr>
      <vt:lpstr>Трава</vt:lpstr>
      <vt:lpstr>Обыкновенные дроби </vt:lpstr>
      <vt:lpstr>Слайд 2</vt:lpstr>
      <vt:lpstr>Слайд 3</vt:lpstr>
      <vt:lpstr>Первый тур (разминка)</vt:lpstr>
      <vt:lpstr>Первый тур (устный счет)</vt:lpstr>
      <vt:lpstr>Первый тур (размышляй)</vt:lpstr>
      <vt:lpstr>Слайд 7</vt:lpstr>
      <vt:lpstr>ВТОРОЙ  ТУР</vt:lpstr>
      <vt:lpstr>Половина. </vt:lpstr>
      <vt:lpstr>Треть. </vt:lpstr>
      <vt:lpstr>Четверть. </vt:lpstr>
      <vt:lpstr>Слайд 12</vt:lpstr>
      <vt:lpstr>Слайд 13</vt:lpstr>
      <vt:lpstr>Изобразите как разделить пирог на всех гостей ? Какая часть пирога достанется каждому гостю? </vt:lpstr>
      <vt:lpstr>Слайд 15</vt:lpstr>
      <vt:lpstr>Слайд 16</vt:lpstr>
      <vt:lpstr>Как быстро найти сумму чисел от 1 до 100? Вычислите.  </vt:lpstr>
      <vt:lpstr>Проблема : Как решить эту старинную задачу? </vt:lpstr>
      <vt:lpstr>Как решить эту старинную задачу про гусей? </vt:lpstr>
      <vt:lpstr>ТРЕТИЙ ТУР (поэтический)  Стихи о математике </vt:lpstr>
      <vt:lpstr> ТРЕУГОЛЬНИК И КВАДРАТ </vt:lpstr>
      <vt:lpstr>  Но настала ночь, и к брату, Натыкаясь на столы, Младший лезет воровато Срезать старшему углы.           Уходя сказал:          — Приятных я тебе желаю снов!         Спать, ложился — был квадратным,          А проснешься без углов! Но наутро младший брат Страшной мести был не рад. Поглядел он — нет квадрата, Онемел, стоял без слов... Вот так месть! Теперь у брата Восемь новеньких углов. </vt:lpstr>
      <vt:lpstr>Обыкновенные дроби.</vt:lpstr>
      <vt:lpstr>Запишите в виде обыкновенной дроби.</vt:lpstr>
      <vt:lpstr>Подумай и ответь.</vt:lpstr>
      <vt:lpstr>Домашнее задание: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Обыкновенные дроби</dc:title>
  <dc:creator>Светлана</dc:creator>
  <cp:lastModifiedBy>Федор</cp:lastModifiedBy>
  <cp:revision>33</cp:revision>
  <dcterms:created xsi:type="dcterms:W3CDTF">2016-12-13T21:58:48Z</dcterms:created>
  <dcterms:modified xsi:type="dcterms:W3CDTF">2018-11-25T15:59:06Z</dcterms:modified>
</cp:coreProperties>
</file>